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Lst>
  <p:notesMasterIdLst>
    <p:notesMasterId r:id="rId9"/>
  </p:notesMasterIdLst>
  <p:sldIdLst>
    <p:sldId id="256" r:id="rId6"/>
    <p:sldId id="257" r:id="rId7"/>
    <p:sldId id="258"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FF16EA-2F88-E2FC-76B2-7847D3A83817}" name="Sylvie Silk" initials="SS" userId="S::sylvie.silk@hes.scot::91c1b3b0-9e40-4f1a-a4f0-0067d04af8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1F29"/>
    <a:srgbClr val="FFF5EE"/>
    <a:srgbClr val="FFFF00"/>
    <a:srgbClr val="2E75B6"/>
    <a:srgbClr val="FF0000"/>
    <a:srgbClr val="00CC00"/>
    <a:srgbClr val="005685"/>
    <a:srgbClr val="F9BE00"/>
    <a:srgbClr val="6929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1D0AEC-3CFE-413D-B573-DB56FC4D211B}" v="8" dt="2026-07-22T10:22:04.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0" autoAdjust="0"/>
    <p:restoredTop sz="86387" autoAdjust="0"/>
  </p:normalViewPr>
  <p:slideViewPr>
    <p:cSldViewPr snapToGrid="0">
      <p:cViewPr varScale="1">
        <p:scale>
          <a:sx n="67" d="100"/>
          <a:sy n="67" d="100"/>
        </p:scale>
        <p:origin x="3222"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015B49-57B8-4C19-A3B0-F7FD319B3C71}" type="datetimeFigureOut">
              <a:rPr lang="en-GB" smtClean="0"/>
              <a:t>31/07/2026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4A02-EE7F-4051-BB41-15C8C1B573C0}" type="slidenum">
              <a:rPr lang="en-GB" smtClean="0"/>
              <a:t>‹#›</a:t>
            </a:fld>
            <a:endParaRPr lang="en-GB"/>
          </a:p>
        </p:txBody>
      </p:sp>
    </p:spTree>
    <p:extLst>
      <p:ext uri="{BB962C8B-B14F-4D97-AF65-F5344CB8AC3E}">
        <p14:creationId xmlns:p14="http://schemas.microsoft.com/office/powerpoint/2010/main" val="3393972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Images from top (slide 1)</a:t>
            </a:r>
          </a:p>
          <a:p>
            <a:r>
              <a:rPr lang="en-GB" dirty="0"/>
              <a:t>© Crown Copyright HES</a:t>
            </a:r>
          </a:p>
          <a:p>
            <a:r>
              <a:rPr lang="en-GB" dirty="0"/>
              <a:t>© Alastair Ross</a:t>
            </a:r>
          </a:p>
          <a:p>
            <a:r>
              <a:rPr lang="en-GB" dirty="0"/>
              <a:t>© Historic Environment Scotland </a:t>
            </a:r>
          </a:p>
        </p:txBody>
      </p:sp>
      <p:sp>
        <p:nvSpPr>
          <p:cNvPr id="4" name="Slide Number Placeholder 3"/>
          <p:cNvSpPr>
            <a:spLocks noGrp="1"/>
          </p:cNvSpPr>
          <p:nvPr>
            <p:ph type="sldNum" sz="quarter" idx="5"/>
          </p:nvPr>
        </p:nvSpPr>
        <p:spPr/>
        <p:txBody>
          <a:bodyPr/>
          <a:lstStyle/>
          <a:p>
            <a:fld id="{F80E4A02-EE7F-4051-BB41-15C8C1B573C0}" type="slidenum">
              <a:rPr lang="en-GB" smtClean="0"/>
              <a:t>1</a:t>
            </a:fld>
            <a:endParaRPr lang="en-GB"/>
          </a:p>
        </p:txBody>
      </p:sp>
    </p:spTree>
    <p:extLst>
      <p:ext uri="{BB962C8B-B14F-4D97-AF65-F5344CB8AC3E}">
        <p14:creationId xmlns:p14="http://schemas.microsoft.com/office/powerpoint/2010/main" val="660949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images slide 3:</a:t>
            </a:r>
          </a:p>
          <a:p>
            <a:r>
              <a:rPr lang="en-GB" dirty="0"/>
              <a:t>© </a:t>
            </a:r>
            <a:r>
              <a:rPr lang="en-GB" sz="1200" kern="1200" dirty="0">
                <a:solidFill>
                  <a:schemeClr val="tx1"/>
                </a:solidFill>
                <a:effectLst/>
                <a:latin typeface="+mn-lt"/>
                <a:ea typeface="+mn-ea"/>
                <a:cs typeface="+mn-cs"/>
              </a:rPr>
              <a:t>Crown Copyright HES</a:t>
            </a:r>
            <a:endParaRPr lang="en-GB" dirty="0"/>
          </a:p>
        </p:txBody>
      </p:sp>
      <p:sp>
        <p:nvSpPr>
          <p:cNvPr id="4" name="Slide Number Placeholder 3"/>
          <p:cNvSpPr>
            <a:spLocks noGrp="1"/>
          </p:cNvSpPr>
          <p:nvPr>
            <p:ph type="sldNum" sz="quarter" idx="5"/>
          </p:nvPr>
        </p:nvSpPr>
        <p:spPr/>
        <p:txBody>
          <a:bodyPr/>
          <a:lstStyle/>
          <a:p>
            <a:fld id="{F80E4A02-EE7F-4051-BB41-15C8C1B573C0}" type="slidenum">
              <a:rPr lang="en-GB" smtClean="0"/>
              <a:t>3</a:t>
            </a:fld>
            <a:endParaRPr lang="en-GB"/>
          </a:p>
        </p:txBody>
      </p:sp>
    </p:spTree>
    <p:extLst>
      <p:ext uri="{BB962C8B-B14F-4D97-AF65-F5344CB8AC3E}">
        <p14:creationId xmlns:p14="http://schemas.microsoft.com/office/powerpoint/2010/main" val="4040409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0DA6A0EA-53E0-4E38-B688-57DE36FED87E}"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40745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A6A0EA-53E0-4E38-B688-57DE36FED87E}"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3155834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A6A0EA-53E0-4E38-B688-57DE36FED87E}"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69696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DA6A0EA-53E0-4E38-B688-57DE36FED87E}" type="datetimeFigureOut">
              <a:rPr lang="en-GB" smtClean="0"/>
              <a:t>31/07/2026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2074870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A6A0EA-53E0-4E38-B688-57DE36FED87E}" type="datetimeFigureOut">
              <a:rPr lang="en-GB" smtClean="0"/>
              <a:t>31/07/2026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343609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A6A0EA-53E0-4E38-B688-57DE36FED87E}" type="datetimeFigureOut">
              <a:rPr lang="en-GB" smtClean="0"/>
              <a:t>31/07/2026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1441738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A6A0EA-53E0-4E38-B688-57DE36FED87E}" type="datetimeFigureOut">
              <a:rPr lang="en-GB" smtClean="0"/>
              <a:t>31/07/2026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1874221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DA6A0EA-53E0-4E38-B688-57DE36FED87E}" type="datetimeFigureOut">
              <a:rPr lang="en-GB" smtClean="0"/>
              <a:t>31/07/2026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466734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DA6A0EA-53E0-4E38-B688-57DE36FED87E}" type="datetimeFigureOut">
              <a:rPr lang="en-GB" smtClean="0"/>
              <a:t>31/07/2026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1481776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A6A0EA-53E0-4E38-B688-57DE36FED87E}"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3840476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A6A0EA-53E0-4E38-B688-57DE36FED87E}" type="datetimeFigureOut">
              <a:rPr lang="en-GB" smtClean="0"/>
              <a:t>31/07/2026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503DF2-C959-4374-BCA3-309F9EF0190E}" type="slidenum">
              <a:rPr lang="en-GB" smtClean="0"/>
              <a:t>‹#›</a:t>
            </a:fld>
            <a:endParaRPr lang="en-GB"/>
          </a:p>
        </p:txBody>
      </p:sp>
    </p:spTree>
    <p:extLst>
      <p:ext uri="{BB962C8B-B14F-4D97-AF65-F5344CB8AC3E}">
        <p14:creationId xmlns:p14="http://schemas.microsoft.com/office/powerpoint/2010/main" val="4000787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defRPr>
            </a:lvl1pPr>
          </a:lstStyle>
          <a:p>
            <a:fld id="{0DA6A0EA-53E0-4E38-B688-57DE36FED87E}" type="datetimeFigureOut">
              <a:rPr lang="en-GB" smtClean="0"/>
              <a:pPr/>
              <a:t>31/07/2026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defRPr>
            </a:lvl1pPr>
          </a:lstStyle>
          <a:p>
            <a:fld id="{DC503DF2-C959-4374-BCA3-309F9EF0190E}" type="slidenum">
              <a:rPr lang="en-GB" smtClean="0"/>
              <a:pPr/>
              <a:t>‹#›</a:t>
            </a:fld>
            <a:endParaRPr lang="en-GB"/>
          </a:p>
        </p:txBody>
      </p:sp>
    </p:spTree>
    <p:extLst>
      <p:ext uri="{BB962C8B-B14F-4D97-AF65-F5344CB8AC3E}">
        <p14:creationId xmlns:p14="http://schemas.microsoft.com/office/powerpoint/2010/main" val="6948553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jpe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5" name="Arrow: Chevron 1">
            <a:extLst>
              <a:ext uri="{FF2B5EF4-FFF2-40B4-BE49-F238E27FC236}">
                <a16:creationId xmlns:a16="http://schemas.microsoft.com/office/drawing/2014/main" id="{F379FBD8-AF83-4AB0-9577-EC3B317961ED}"/>
              </a:ext>
              <a:ext uri="{C183D7F6-B498-43B3-948B-1728B52AA6E4}">
                <adec:decorative xmlns:adec="http://schemas.microsoft.com/office/drawing/2017/decorative" val="1"/>
              </a:ext>
            </a:extLst>
          </p:cNvPr>
          <p:cNvSpPr>
            <a:spLocks noGrp="1"/>
          </p:cNvSpPr>
          <p:nvPr>
            <p:ph type="title" idx="4294967295"/>
          </p:nvPr>
        </p:nvSpPr>
        <p:spPr>
          <a:xfrm rot="21424368">
            <a:off x="-729102" y="301943"/>
            <a:ext cx="7328835" cy="809802"/>
          </a:xfrm>
          <a:custGeom>
            <a:avLst/>
            <a:gdLst>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479425 w 1494155"/>
              <a:gd name="connsiteY5" fmla="*/ 479425 h 958850"/>
              <a:gd name="connsiteX6" fmla="*/ 0 w 1494155"/>
              <a:gd name="connsiteY6" fmla="*/ 0 h 958850"/>
              <a:gd name="connsiteX0" fmla="*/ 0 w 1494155"/>
              <a:gd name="connsiteY0" fmla="*/ 0 h 958850"/>
              <a:gd name="connsiteX1" fmla="*/ 1014730 w 1494155"/>
              <a:gd name="connsiteY1" fmla="*/ 0 h 958850"/>
              <a:gd name="connsiteX2" fmla="*/ 1494155 w 1494155"/>
              <a:gd name="connsiteY2" fmla="*/ 479425 h 958850"/>
              <a:gd name="connsiteX3" fmla="*/ 1014730 w 1494155"/>
              <a:gd name="connsiteY3" fmla="*/ 958850 h 958850"/>
              <a:gd name="connsiteX4" fmla="*/ 0 w 1494155"/>
              <a:gd name="connsiteY4" fmla="*/ 958850 h 958850"/>
              <a:gd name="connsiteX5" fmla="*/ 0 w 1494155"/>
              <a:gd name="connsiteY5" fmla="*/ 479425 h 958850"/>
              <a:gd name="connsiteX6" fmla="*/ 0 w 1494155"/>
              <a:gd name="connsiteY6" fmla="*/ 0 h 958850"/>
              <a:gd name="connsiteX0" fmla="*/ 0 w 2003198"/>
              <a:gd name="connsiteY0" fmla="*/ 0 h 958850"/>
              <a:gd name="connsiteX1" fmla="*/ 1014730 w 2003198"/>
              <a:gd name="connsiteY1" fmla="*/ 0 h 958850"/>
              <a:gd name="connsiteX2" fmla="*/ 2003198 w 2003198"/>
              <a:gd name="connsiteY2" fmla="*/ 501727 h 958850"/>
              <a:gd name="connsiteX3" fmla="*/ 1014730 w 2003198"/>
              <a:gd name="connsiteY3" fmla="*/ 958850 h 958850"/>
              <a:gd name="connsiteX4" fmla="*/ 0 w 2003198"/>
              <a:gd name="connsiteY4" fmla="*/ 958850 h 958850"/>
              <a:gd name="connsiteX5" fmla="*/ 0 w 2003198"/>
              <a:gd name="connsiteY5" fmla="*/ 479425 h 958850"/>
              <a:gd name="connsiteX6" fmla="*/ 0 w 2003198"/>
              <a:gd name="connsiteY6" fmla="*/ 0 h 958850"/>
              <a:gd name="connsiteX0" fmla="*/ 0 w 1617157"/>
              <a:gd name="connsiteY0" fmla="*/ 0 h 958850"/>
              <a:gd name="connsiteX1" fmla="*/ 1014730 w 1617157"/>
              <a:gd name="connsiteY1" fmla="*/ 0 h 958850"/>
              <a:gd name="connsiteX2" fmla="*/ 1617156 w 1617157"/>
              <a:gd name="connsiteY2" fmla="*/ 479425 h 958850"/>
              <a:gd name="connsiteX3" fmla="*/ 1014730 w 1617157"/>
              <a:gd name="connsiteY3" fmla="*/ 958850 h 958850"/>
              <a:gd name="connsiteX4" fmla="*/ 0 w 1617157"/>
              <a:gd name="connsiteY4" fmla="*/ 958850 h 958850"/>
              <a:gd name="connsiteX5" fmla="*/ 0 w 1617157"/>
              <a:gd name="connsiteY5" fmla="*/ 479425 h 958850"/>
              <a:gd name="connsiteX6" fmla="*/ 0 w 1617157"/>
              <a:gd name="connsiteY6" fmla="*/ 0 h 958850"/>
              <a:gd name="connsiteX0" fmla="*/ 0 w 2108231"/>
              <a:gd name="connsiteY0" fmla="*/ 0 h 958850"/>
              <a:gd name="connsiteX1" fmla="*/ 2108231 w 2108231"/>
              <a:gd name="connsiteY1" fmla="*/ 0 h 958850"/>
              <a:gd name="connsiteX2" fmla="*/ 1617156 w 2108231"/>
              <a:gd name="connsiteY2" fmla="*/ 479425 h 958850"/>
              <a:gd name="connsiteX3" fmla="*/ 1014730 w 2108231"/>
              <a:gd name="connsiteY3" fmla="*/ 958850 h 958850"/>
              <a:gd name="connsiteX4" fmla="*/ 0 w 2108231"/>
              <a:gd name="connsiteY4" fmla="*/ 958850 h 958850"/>
              <a:gd name="connsiteX5" fmla="*/ 0 w 2108231"/>
              <a:gd name="connsiteY5" fmla="*/ 479425 h 958850"/>
              <a:gd name="connsiteX6" fmla="*/ 0 w 2108231"/>
              <a:gd name="connsiteY6" fmla="*/ 0 h 958850"/>
              <a:gd name="connsiteX0" fmla="*/ 0 w 2172692"/>
              <a:gd name="connsiteY0" fmla="*/ 0 h 958850"/>
              <a:gd name="connsiteX1" fmla="*/ 2108231 w 2172692"/>
              <a:gd name="connsiteY1" fmla="*/ 0 h 958850"/>
              <a:gd name="connsiteX2" fmla="*/ 1617156 w 2172692"/>
              <a:gd name="connsiteY2" fmla="*/ 479425 h 958850"/>
              <a:gd name="connsiteX3" fmla="*/ 2172692 w 2172692"/>
              <a:gd name="connsiteY3" fmla="*/ 936548 h 958850"/>
              <a:gd name="connsiteX4" fmla="*/ 0 w 2172692"/>
              <a:gd name="connsiteY4" fmla="*/ 958850 h 958850"/>
              <a:gd name="connsiteX5" fmla="*/ 0 w 2172692"/>
              <a:gd name="connsiteY5" fmla="*/ 479425 h 958850"/>
              <a:gd name="connsiteX6" fmla="*/ 0 w 2172692"/>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172692 w 2416820"/>
              <a:gd name="connsiteY3" fmla="*/ 936548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1617156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0 w 2416820"/>
              <a:gd name="connsiteY5" fmla="*/ 479425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0 w 2416820"/>
              <a:gd name="connsiteY4" fmla="*/ 958850 h 958850"/>
              <a:gd name="connsiteX5" fmla="*/ 22906 w 2416820"/>
              <a:gd name="connsiteY5" fmla="*/ 496134 h 958850"/>
              <a:gd name="connsiteX6" fmla="*/ 0 w 2416820"/>
              <a:gd name="connsiteY6" fmla="*/ 0 h 958850"/>
              <a:gd name="connsiteX0" fmla="*/ 0 w 2416820"/>
              <a:gd name="connsiteY0" fmla="*/ 0 h 958850"/>
              <a:gd name="connsiteX1" fmla="*/ 2416819 w 2416820"/>
              <a:gd name="connsiteY1" fmla="*/ 0 h 958850"/>
              <a:gd name="connsiteX2" fmla="*/ 2148053 w 2416820"/>
              <a:gd name="connsiteY2" fmla="*/ 479425 h 958850"/>
              <a:gd name="connsiteX3" fmla="*/ 2416820 w 2416820"/>
              <a:gd name="connsiteY3" fmla="*/ 958850 h 958850"/>
              <a:gd name="connsiteX4" fmla="*/ 44637 w 2416820"/>
              <a:gd name="connsiteY4" fmla="*/ 954921 h 958850"/>
              <a:gd name="connsiteX5" fmla="*/ 22906 w 2416820"/>
              <a:gd name="connsiteY5" fmla="*/ 496134 h 958850"/>
              <a:gd name="connsiteX6" fmla="*/ 0 w 2416820"/>
              <a:gd name="connsiteY6" fmla="*/ 0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6820" h="958850">
                <a:moveTo>
                  <a:pt x="0" y="0"/>
                </a:moveTo>
                <a:lnTo>
                  <a:pt x="2416819" y="0"/>
                </a:lnTo>
                <a:lnTo>
                  <a:pt x="2148053" y="479425"/>
                </a:lnTo>
                <a:lnTo>
                  <a:pt x="2416820" y="958850"/>
                </a:lnTo>
                <a:lnTo>
                  <a:pt x="44637" y="954921"/>
                </a:lnTo>
                <a:lnTo>
                  <a:pt x="22906" y="496134"/>
                </a:lnTo>
                <a:lnTo>
                  <a:pt x="0" y="0"/>
                </a:lnTo>
                <a:close/>
              </a:path>
            </a:pathLst>
          </a:custGeom>
          <a:solidFill>
            <a:srgbClr val="A61F29"/>
          </a:solidFill>
          <a:ln w="76200" cap="flat" cmpd="sng" algn="ctr">
            <a:solidFill>
              <a:schemeClr val="accent1">
                <a:lumMod val="60000"/>
                <a:lumOff val="40000"/>
              </a:schemeClr>
            </a:solidFill>
            <a:prstDash val="solid"/>
            <a:miter lim="800000"/>
            <a:extLst>
              <a:ext uri="{C807C97D-BFC1-408E-A445-0C87EB9F89A2}">
                <ask:lineSketchStyleProps xmlns:ask="http://schemas.microsoft.com/office/drawing/2018/sketchyshapes" sd="3641904466">
                  <a:custGeom>
                    <a:avLst/>
                    <a:gdLst>
                      <a:gd name="connsiteX0" fmla="*/ 0 w 1057972"/>
                      <a:gd name="connsiteY0" fmla="*/ 0 h 790343"/>
                      <a:gd name="connsiteX1" fmla="*/ 550145 w 1057972"/>
                      <a:gd name="connsiteY1" fmla="*/ 0 h 790343"/>
                      <a:gd name="connsiteX2" fmla="*/ 1057971 w 1057972"/>
                      <a:gd name="connsiteY2" fmla="*/ 0 h 790343"/>
                      <a:gd name="connsiteX3" fmla="*/ 707916 w 1057972"/>
                      <a:gd name="connsiteY3" fmla="*/ 395171 h 790343"/>
                      <a:gd name="connsiteX4" fmla="*/ 1057972 w 1057972"/>
                      <a:gd name="connsiteY4" fmla="*/ 790343 h 790343"/>
                      <a:gd name="connsiteX5" fmla="*/ 528986 w 1057972"/>
                      <a:gd name="connsiteY5" fmla="*/ 790343 h 790343"/>
                      <a:gd name="connsiteX6" fmla="*/ 0 w 1057972"/>
                      <a:gd name="connsiteY6" fmla="*/ 790343 h 790343"/>
                      <a:gd name="connsiteX7" fmla="*/ 0 w 1057972"/>
                      <a:gd name="connsiteY7" fmla="*/ 395171 h 790343"/>
                      <a:gd name="connsiteX8" fmla="*/ 0 w 1057972"/>
                      <a:gd name="connsiteY8" fmla="*/ 0 h 79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972" h="790343" fill="none" extrusionOk="0">
                        <a:moveTo>
                          <a:pt x="0" y="0"/>
                        </a:moveTo>
                        <a:cubicBezTo>
                          <a:pt x="118855" y="-23070"/>
                          <a:pt x="288605" y="-2900"/>
                          <a:pt x="550145" y="0"/>
                        </a:cubicBezTo>
                        <a:cubicBezTo>
                          <a:pt x="811686" y="2900"/>
                          <a:pt x="947961" y="495"/>
                          <a:pt x="1057971" y="0"/>
                        </a:cubicBezTo>
                        <a:cubicBezTo>
                          <a:pt x="981787" y="81029"/>
                          <a:pt x="815730" y="281071"/>
                          <a:pt x="707916" y="395171"/>
                        </a:cubicBezTo>
                        <a:cubicBezTo>
                          <a:pt x="871855" y="591465"/>
                          <a:pt x="940241" y="693094"/>
                          <a:pt x="1057972" y="790343"/>
                        </a:cubicBezTo>
                        <a:cubicBezTo>
                          <a:pt x="929748" y="769355"/>
                          <a:pt x="656427" y="814733"/>
                          <a:pt x="528986" y="790343"/>
                        </a:cubicBezTo>
                        <a:cubicBezTo>
                          <a:pt x="401545" y="765953"/>
                          <a:pt x="243452" y="776678"/>
                          <a:pt x="0" y="790343"/>
                        </a:cubicBezTo>
                        <a:cubicBezTo>
                          <a:pt x="-2985" y="623633"/>
                          <a:pt x="-12423" y="587536"/>
                          <a:pt x="0" y="395171"/>
                        </a:cubicBezTo>
                        <a:cubicBezTo>
                          <a:pt x="-8282" y="225952"/>
                          <a:pt x="-15589" y="194460"/>
                          <a:pt x="0" y="0"/>
                        </a:cubicBezTo>
                        <a:close/>
                      </a:path>
                      <a:path w="1057972" h="790343" stroke="0" extrusionOk="0">
                        <a:moveTo>
                          <a:pt x="0" y="0"/>
                        </a:moveTo>
                        <a:cubicBezTo>
                          <a:pt x="251616" y="-2396"/>
                          <a:pt x="330692" y="13797"/>
                          <a:pt x="507826" y="0"/>
                        </a:cubicBezTo>
                        <a:cubicBezTo>
                          <a:pt x="684960" y="-13797"/>
                          <a:pt x="789600" y="9434"/>
                          <a:pt x="1057971" y="0"/>
                        </a:cubicBezTo>
                        <a:cubicBezTo>
                          <a:pt x="946486" y="159692"/>
                          <a:pt x="848391" y="197905"/>
                          <a:pt x="707916" y="395171"/>
                        </a:cubicBezTo>
                        <a:cubicBezTo>
                          <a:pt x="830651" y="565937"/>
                          <a:pt x="922145" y="605829"/>
                          <a:pt x="1057972" y="790343"/>
                        </a:cubicBezTo>
                        <a:cubicBezTo>
                          <a:pt x="808045" y="776897"/>
                          <a:pt x="694371" y="768537"/>
                          <a:pt x="550145" y="790343"/>
                        </a:cubicBezTo>
                        <a:cubicBezTo>
                          <a:pt x="405919" y="812149"/>
                          <a:pt x="230894" y="775840"/>
                          <a:pt x="0" y="790343"/>
                        </a:cubicBezTo>
                        <a:cubicBezTo>
                          <a:pt x="16848" y="698179"/>
                          <a:pt x="-9298" y="555811"/>
                          <a:pt x="0" y="395171"/>
                        </a:cubicBezTo>
                        <a:cubicBezTo>
                          <a:pt x="4913" y="308018"/>
                          <a:pt x="11537" y="119399"/>
                          <a:pt x="0" y="0"/>
                        </a:cubicBezTo>
                        <a:close/>
                      </a:path>
                    </a:pathLst>
                  </a:custGeom>
                  <ask:type>
                    <ask:lineSketchNone/>
                  </ask:type>
                </ask:lineSketchStyleProps>
              </a:ext>
            </a:extLst>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GB" sz="30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Make your own Heraldic Shield </a:t>
            </a:r>
          </a:p>
        </p:txBody>
      </p:sp>
      <p:sp>
        <p:nvSpPr>
          <p:cNvPr id="8" name="TextBox 7">
            <a:extLst>
              <a:ext uri="{FF2B5EF4-FFF2-40B4-BE49-F238E27FC236}">
                <a16:creationId xmlns:a16="http://schemas.microsoft.com/office/drawing/2014/main" id="{CB761BF4-EDDA-4675-9315-AAFB0FE5EFE0}"/>
              </a:ext>
            </a:extLst>
          </p:cNvPr>
          <p:cNvSpPr txBox="1"/>
          <p:nvPr/>
        </p:nvSpPr>
        <p:spPr>
          <a:xfrm>
            <a:off x="2413357" y="1476000"/>
            <a:ext cx="2414016" cy="296915"/>
          </a:xfrm>
          <a:prstGeom prst="rect">
            <a:avLst/>
          </a:prstGeom>
          <a:noFill/>
        </p:spPr>
        <p:txBody>
          <a:bodyPr wrap="square" rtlCol="0">
            <a:spAutoFit/>
          </a:bodyPr>
          <a:lstStyle/>
          <a:p>
            <a:r>
              <a:rPr lang="en-GB" sz="1400" b="1">
                <a:solidFill>
                  <a:srgbClr val="A61F29"/>
                </a:solidFill>
                <a:latin typeface="Arial" panose="020B0604020202020204" pitchFamily="34" charset="0"/>
              </a:rPr>
              <a:t>What is a Coat of Arms? </a:t>
            </a:r>
          </a:p>
        </p:txBody>
      </p:sp>
      <p:sp>
        <p:nvSpPr>
          <p:cNvPr id="92" name="TextBox 91">
            <a:extLst>
              <a:ext uri="{FF2B5EF4-FFF2-40B4-BE49-F238E27FC236}">
                <a16:creationId xmlns:a16="http://schemas.microsoft.com/office/drawing/2014/main" id="{8EA90228-CCFB-4BDE-816D-C1D3E71B7D7A}"/>
              </a:ext>
            </a:extLst>
          </p:cNvPr>
          <p:cNvSpPr txBox="1"/>
          <p:nvPr/>
        </p:nvSpPr>
        <p:spPr>
          <a:xfrm>
            <a:off x="2466221" y="1726894"/>
            <a:ext cx="3825391" cy="979819"/>
          </a:xfrm>
          <a:prstGeom prst="rect">
            <a:avLst/>
          </a:prstGeom>
          <a:noFill/>
        </p:spPr>
        <p:txBody>
          <a:bodyPr wrap="square" rtlCol="0">
            <a:spAutoFit/>
          </a:bodyPr>
          <a:lstStyle/>
          <a:p>
            <a:r>
              <a:rPr lang="en-GB" sz="1200">
                <a:latin typeface="Arial" panose="020B0604020202020204" pitchFamily="34" charset="0"/>
              </a:rPr>
              <a:t>A coat of arms is a unique design, like this image on the left, that belongs to a person, family or organisation. It can show off their achievements, their family line, their interests and their position in society. </a:t>
            </a:r>
          </a:p>
          <a:p>
            <a:endParaRPr lang="en-GB" sz="1200">
              <a:latin typeface="Arial" panose="020B0604020202020204" pitchFamily="34" charset="0"/>
            </a:endParaRPr>
          </a:p>
        </p:txBody>
      </p:sp>
      <p:pic>
        <p:nvPicPr>
          <p:cNvPr id="3" name="Picture 2" descr="An ornate shield flanked by a silver unicorn and a gold lion. The shield in the centre has the lion rampant of Scotland, fleur de lis of France, three lions of England and a harp representing Ireland. The shield is coloured red, gold and blue. The lion and unicorn stand on a black banner with gold latin writing on it. The Scottish and English flags are held above the shield with a crown in the middle. ">
            <a:extLst>
              <a:ext uri="{FF2B5EF4-FFF2-40B4-BE49-F238E27FC236}">
                <a16:creationId xmlns:a16="http://schemas.microsoft.com/office/drawing/2014/main" id="{33CD94BA-8A90-8DB4-69B0-C1E213AC01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326" y="1514002"/>
            <a:ext cx="2011335" cy="2075299"/>
          </a:xfrm>
          <a:custGeom>
            <a:avLst/>
            <a:gdLst>
              <a:gd name="csX0" fmla="*/ 0 w 2011335"/>
              <a:gd name="csY0" fmla="*/ 0 h 2075299"/>
              <a:gd name="csX1" fmla="*/ 650332 w 2011335"/>
              <a:gd name="csY1" fmla="*/ 0 h 2075299"/>
              <a:gd name="csX2" fmla="*/ 1320777 w 2011335"/>
              <a:gd name="csY2" fmla="*/ 0 h 2075299"/>
              <a:gd name="csX3" fmla="*/ 2011335 w 2011335"/>
              <a:gd name="csY3" fmla="*/ 0 h 2075299"/>
              <a:gd name="csX4" fmla="*/ 2011335 w 2011335"/>
              <a:gd name="csY4" fmla="*/ 712519 h 2075299"/>
              <a:gd name="csX5" fmla="*/ 2011335 w 2011335"/>
              <a:gd name="csY5" fmla="*/ 1342027 h 2075299"/>
              <a:gd name="csX6" fmla="*/ 2011335 w 2011335"/>
              <a:gd name="csY6" fmla="*/ 2075299 h 2075299"/>
              <a:gd name="csX7" fmla="*/ 1300663 w 2011335"/>
              <a:gd name="csY7" fmla="*/ 2075299 h 2075299"/>
              <a:gd name="csX8" fmla="*/ 589992 w 2011335"/>
              <a:gd name="csY8" fmla="*/ 2075299 h 2075299"/>
              <a:gd name="csX9" fmla="*/ 0 w 2011335"/>
              <a:gd name="csY9" fmla="*/ 2075299 h 2075299"/>
              <a:gd name="csX10" fmla="*/ 0 w 2011335"/>
              <a:gd name="csY10" fmla="*/ 1404286 h 2075299"/>
              <a:gd name="csX11" fmla="*/ 0 w 2011335"/>
              <a:gd name="csY11" fmla="*/ 712519 h 2075299"/>
              <a:gd name="csX12" fmla="*/ 0 w 2011335"/>
              <a:gd name="csY12" fmla="*/ 0 h 2075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11335" h="2075299" fill="none" extrusionOk="0">
                <a:moveTo>
                  <a:pt x="0" y="0"/>
                </a:moveTo>
                <a:cubicBezTo>
                  <a:pt x="135370" y="13404"/>
                  <a:pt x="465404" y="-29290"/>
                  <a:pt x="650332" y="0"/>
                </a:cubicBezTo>
                <a:cubicBezTo>
                  <a:pt x="835260" y="29290"/>
                  <a:pt x="1154874" y="16077"/>
                  <a:pt x="1320777" y="0"/>
                </a:cubicBezTo>
                <a:cubicBezTo>
                  <a:pt x="1486680" y="-16077"/>
                  <a:pt x="1747771" y="3841"/>
                  <a:pt x="2011335" y="0"/>
                </a:cubicBezTo>
                <a:cubicBezTo>
                  <a:pt x="1993146" y="262678"/>
                  <a:pt x="1981751" y="520731"/>
                  <a:pt x="2011335" y="712519"/>
                </a:cubicBezTo>
                <a:cubicBezTo>
                  <a:pt x="2040919" y="904307"/>
                  <a:pt x="1999093" y="1061152"/>
                  <a:pt x="2011335" y="1342027"/>
                </a:cubicBezTo>
                <a:cubicBezTo>
                  <a:pt x="2023577" y="1622902"/>
                  <a:pt x="2036517" y="1910794"/>
                  <a:pt x="2011335" y="2075299"/>
                </a:cubicBezTo>
                <a:cubicBezTo>
                  <a:pt x="1733771" y="2071031"/>
                  <a:pt x="1484854" y="2048661"/>
                  <a:pt x="1300663" y="2075299"/>
                </a:cubicBezTo>
                <a:cubicBezTo>
                  <a:pt x="1116472" y="2101937"/>
                  <a:pt x="897856" y="2109759"/>
                  <a:pt x="589992" y="2075299"/>
                </a:cubicBezTo>
                <a:cubicBezTo>
                  <a:pt x="282128" y="2040839"/>
                  <a:pt x="235755" y="2080307"/>
                  <a:pt x="0" y="2075299"/>
                </a:cubicBezTo>
                <a:cubicBezTo>
                  <a:pt x="-5865" y="1840345"/>
                  <a:pt x="21815" y="1729976"/>
                  <a:pt x="0" y="1404286"/>
                </a:cubicBezTo>
                <a:cubicBezTo>
                  <a:pt x="-21815" y="1078596"/>
                  <a:pt x="2271" y="890046"/>
                  <a:pt x="0" y="712519"/>
                </a:cubicBezTo>
                <a:cubicBezTo>
                  <a:pt x="-2271" y="534992"/>
                  <a:pt x="-22284" y="307944"/>
                  <a:pt x="0" y="0"/>
                </a:cubicBezTo>
                <a:close/>
              </a:path>
              <a:path w="2011335" h="2075299" stroke="0" extrusionOk="0">
                <a:moveTo>
                  <a:pt x="0" y="0"/>
                </a:moveTo>
                <a:cubicBezTo>
                  <a:pt x="210374" y="-18298"/>
                  <a:pt x="506802" y="24558"/>
                  <a:pt x="650332" y="0"/>
                </a:cubicBezTo>
                <a:cubicBezTo>
                  <a:pt x="793862" y="-24558"/>
                  <a:pt x="1129600" y="-17592"/>
                  <a:pt x="1260437" y="0"/>
                </a:cubicBezTo>
                <a:cubicBezTo>
                  <a:pt x="1391274" y="17592"/>
                  <a:pt x="1638918" y="-37162"/>
                  <a:pt x="2011335" y="0"/>
                </a:cubicBezTo>
                <a:cubicBezTo>
                  <a:pt x="2024179" y="311962"/>
                  <a:pt x="2016253" y="337936"/>
                  <a:pt x="2011335" y="671013"/>
                </a:cubicBezTo>
                <a:cubicBezTo>
                  <a:pt x="2006417" y="1004090"/>
                  <a:pt x="2007642" y="1075865"/>
                  <a:pt x="2011335" y="1321274"/>
                </a:cubicBezTo>
                <a:cubicBezTo>
                  <a:pt x="2015028" y="1566683"/>
                  <a:pt x="1989765" y="1923120"/>
                  <a:pt x="2011335" y="2075299"/>
                </a:cubicBezTo>
                <a:cubicBezTo>
                  <a:pt x="1714700" y="2106534"/>
                  <a:pt x="1607764" y="2043609"/>
                  <a:pt x="1340890" y="2075299"/>
                </a:cubicBezTo>
                <a:cubicBezTo>
                  <a:pt x="1074016" y="2106989"/>
                  <a:pt x="842580" y="2094614"/>
                  <a:pt x="630218" y="2075299"/>
                </a:cubicBezTo>
                <a:cubicBezTo>
                  <a:pt x="417856" y="2055984"/>
                  <a:pt x="134312" y="2094703"/>
                  <a:pt x="0" y="2075299"/>
                </a:cubicBezTo>
                <a:cubicBezTo>
                  <a:pt x="-14992" y="1814427"/>
                  <a:pt x="-4571" y="1571532"/>
                  <a:pt x="0" y="1383533"/>
                </a:cubicBezTo>
                <a:cubicBezTo>
                  <a:pt x="4571" y="1195534"/>
                  <a:pt x="13837" y="915886"/>
                  <a:pt x="0" y="712519"/>
                </a:cubicBezTo>
                <a:cubicBezTo>
                  <a:pt x="-13837" y="509152"/>
                  <a:pt x="18809" y="201352"/>
                  <a:pt x="0" y="0"/>
                </a:cubicBezTo>
                <a:close/>
              </a:path>
            </a:pathLst>
          </a:custGeom>
          <a:ln w="28575">
            <a:solidFill>
              <a:srgbClr val="A61F29"/>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sp>
        <p:nvSpPr>
          <p:cNvPr id="115" name="TextBox 114">
            <a:extLst>
              <a:ext uri="{FF2B5EF4-FFF2-40B4-BE49-F238E27FC236}">
                <a16:creationId xmlns:a16="http://schemas.microsoft.com/office/drawing/2014/main" id="{ABAF7099-7E28-4051-8EEA-E288E13D6314}"/>
              </a:ext>
            </a:extLst>
          </p:cNvPr>
          <p:cNvSpPr txBox="1"/>
          <p:nvPr/>
        </p:nvSpPr>
        <p:spPr>
          <a:xfrm>
            <a:off x="2473147" y="2628790"/>
            <a:ext cx="2228964" cy="1200329"/>
          </a:xfrm>
          <a:prstGeom prst="rect">
            <a:avLst/>
          </a:prstGeom>
          <a:noFill/>
        </p:spPr>
        <p:txBody>
          <a:bodyPr wrap="square">
            <a:spAutoFit/>
          </a:bodyPr>
          <a:lstStyle/>
          <a:p>
            <a:r>
              <a:rPr lang="en-GB" sz="1200" dirty="0">
                <a:latin typeface="Arial" panose="020B0604020202020204" pitchFamily="34" charset="0"/>
              </a:rPr>
              <a:t>Knights would wear their coat of arms on their tabard, hence the coat part of the name. It made them identifiable to others at the tournament or on the battlefield.</a:t>
            </a:r>
          </a:p>
        </p:txBody>
      </p:sp>
      <p:pic>
        <p:nvPicPr>
          <p:cNvPr id="114" name="Picture 113" descr="A knight on horseback holding a shield and wearing a coat of arms on his chest.">
            <a:extLst>
              <a:ext uri="{FF2B5EF4-FFF2-40B4-BE49-F238E27FC236}">
                <a16:creationId xmlns:a16="http://schemas.microsoft.com/office/drawing/2014/main" id="{439F3B12-074D-495A-B846-EA6750C358AB}"/>
              </a:ext>
            </a:extLst>
          </p:cNvPr>
          <p:cNvPicPr>
            <a:picLocks noChangeAspect="1"/>
          </p:cNvPicPr>
          <p:nvPr/>
        </p:nvPicPr>
        <p:blipFill rotWithShape="1">
          <a:blip r:embed="rId4"/>
          <a:srcRect t="16666" r="4832" b="22500"/>
          <a:stretch/>
        </p:blipFill>
        <p:spPr>
          <a:xfrm>
            <a:off x="4735292" y="2628790"/>
            <a:ext cx="1431908" cy="1104469"/>
          </a:xfrm>
          <a:custGeom>
            <a:avLst/>
            <a:gdLst>
              <a:gd name="csX0" fmla="*/ 0 w 1431908"/>
              <a:gd name="csY0" fmla="*/ 0 h 1104469"/>
              <a:gd name="csX1" fmla="*/ 462984 w 1431908"/>
              <a:gd name="csY1" fmla="*/ 0 h 1104469"/>
              <a:gd name="csX2" fmla="*/ 940286 w 1431908"/>
              <a:gd name="csY2" fmla="*/ 0 h 1104469"/>
              <a:gd name="csX3" fmla="*/ 1431908 w 1431908"/>
              <a:gd name="csY3" fmla="*/ 0 h 1104469"/>
              <a:gd name="csX4" fmla="*/ 1431908 w 1431908"/>
              <a:gd name="csY4" fmla="*/ 574324 h 1104469"/>
              <a:gd name="csX5" fmla="*/ 1431908 w 1431908"/>
              <a:gd name="csY5" fmla="*/ 1104469 h 1104469"/>
              <a:gd name="csX6" fmla="*/ 997563 w 1431908"/>
              <a:gd name="csY6" fmla="*/ 1104469 h 1104469"/>
              <a:gd name="csX7" fmla="*/ 505941 w 1431908"/>
              <a:gd name="csY7" fmla="*/ 1104469 h 1104469"/>
              <a:gd name="csX8" fmla="*/ 0 w 1431908"/>
              <a:gd name="csY8" fmla="*/ 1104469 h 1104469"/>
              <a:gd name="csX9" fmla="*/ 0 w 1431908"/>
              <a:gd name="csY9" fmla="*/ 585369 h 1104469"/>
              <a:gd name="csX10" fmla="*/ 0 w 1431908"/>
              <a:gd name="csY10" fmla="*/ 0 h 1104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31908" h="1104469" fill="none" extrusionOk="0">
                <a:moveTo>
                  <a:pt x="0" y="0"/>
                </a:moveTo>
                <a:cubicBezTo>
                  <a:pt x="105918" y="-7445"/>
                  <a:pt x="315998" y="2514"/>
                  <a:pt x="462984" y="0"/>
                </a:cubicBezTo>
                <a:cubicBezTo>
                  <a:pt x="609970" y="-2514"/>
                  <a:pt x="821228" y="-6993"/>
                  <a:pt x="940286" y="0"/>
                </a:cubicBezTo>
                <a:cubicBezTo>
                  <a:pt x="1059344" y="6993"/>
                  <a:pt x="1232312" y="11459"/>
                  <a:pt x="1431908" y="0"/>
                </a:cubicBezTo>
                <a:cubicBezTo>
                  <a:pt x="1459010" y="281234"/>
                  <a:pt x="1439617" y="426413"/>
                  <a:pt x="1431908" y="574324"/>
                </a:cubicBezTo>
                <a:cubicBezTo>
                  <a:pt x="1424199" y="722235"/>
                  <a:pt x="1438014" y="957614"/>
                  <a:pt x="1431908" y="1104469"/>
                </a:cubicBezTo>
                <a:cubicBezTo>
                  <a:pt x="1227341" y="1088612"/>
                  <a:pt x="1198362" y="1120697"/>
                  <a:pt x="997563" y="1104469"/>
                </a:cubicBezTo>
                <a:cubicBezTo>
                  <a:pt x="796764" y="1088241"/>
                  <a:pt x="617753" y="1127516"/>
                  <a:pt x="505941" y="1104469"/>
                </a:cubicBezTo>
                <a:cubicBezTo>
                  <a:pt x="394129" y="1081422"/>
                  <a:pt x="170620" y="1099721"/>
                  <a:pt x="0" y="1104469"/>
                </a:cubicBezTo>
                <a:cubicBezTo>
                  <a:pt x="1156" y="888296"/>
                  <a:pt x="13918" y="718740"/>
                  <a:pt x="0" y="585369"/>
                </a:cubicBezTo>
                <a:cubicBezTo>
                  <a:pt x="-13918" y="451998"/>
                  <a:pt x="-5121" y="124571"/>
                  <a:pt x="0" y="0"/>
                </a:cubicBezTo>
                <a:close/>
              </a:path>
              <a:path w="1431908" h="1104469" stroke="0" extrusionOk="0">
                <a:moveTo>
                  <a:pt x="0" y="0"/>
                </a:moveTo>
                <a:cubicBezTo>
                  <a:pt x="106026" y="15912"/>
                  <a:pt x="274869" y="8001"/>
                  <a:pt x="462984" y="0"/>
                </a:cubicBezTo>
                <a:cubicBezTo>
                  <a:pt x="651099" y="-8001"/>
                  <a:pt x="832115" y="-9999"/>
                  <a:pt x="925967" y="0"/>
                </a:cubicBezTo>
                <a:cubicBezTo>
                  <a:pt x="1019819" y="9999"/>
                  <a:pt x="1195974" y="789"/>
                  <a:pt x="1431908" y="0"/>
                </a:cubicBezTo>
                <a:cubicBezTo>
                  <a:pt x="1405645" y="186332"/>
                  <a:pt x="1412514" y="363040"/>
                  <a:pt x="1431908" y="530145"/>
                </a:cubicBezTo>
                <a:cubicBezTo>
                  <a:pt x="1451302" y="697251"/>
                  <a:pt x="1416307" y="896622"/>
                  <a:pt x="1431908" y="1104469"/>
                </a:cubicBezTo>
                <a:cubicBezTo>
                  <a:pt x="1215973" y="1082097"/>
                  <a:pt x="1072173" y="1090045"/>
                  <a:pt x="925967" y="1104469"/>
                </a:cubicBezTo>
                <a:cubicBezTo>
                  <a:pt x="779761" y="1118893"/>
                  <a:pt x="577203" y="1119802"/>
                  <a:pt x="434345" y="1104469"/>
                </a:cubicBezTo>
                <a:cubicBezTo>
                  <a:pt x="291487" y="1089136"/>
                  <a:pt x="188371" y="1110525"/>
                  <a:pt x="0" y="1104469"/>
                </a:cubicBezTo>
                <a:cubicBezTo>
                  <a:pt x="-16365" y="848486"/>
                  <a:pt x="3892" y="698699"/>
                  <a:pt x="0" y="563279"/>
                </a:cubicBezTo>
                <a:cubicBezTo>
                  <a:pt x="-3892" y="427859"/>
                  <a:pt x="-21653" y="146508"/>
                  <a:pt x="0" y="0"/>
                </a:cubicBezTo>
                <a:close/>
              </a:path>
            </a:pathLst>
          </a:custGeom>
          <a:ln w="38100">
            <a:solidFill>
              <a:srgbClr val="A61F29"/>
            </a:solidFill>
            <a:extLst>
              <a:ext uri="{C807C97D-BFC1-408E-A445-0C87EB9F89A2}">
                <ask:lineSketchStyleProps xmlns:ask="http://schemas.microsoft.com/office/drawing/2018/sketchyshapes" sd="2592499330">
                  <a:prstGeom prst="rect">
                    <a:avLst/>
                  </a:prstGeom>
                  <ask:type>
                    <ask:lineSketchFreehand/>
                  </ask:type>
                </ask:lineSketchStyleProps>
              </a:ext>
            </a:extLst>
          </a:ln>
        </p:spPr>
      </p:pic>
      <p:sp>
        <p:nvSpPr>
          <p:cNvPr id="116" name="TextBox 115">
            <a:extLst>
              <a:ext uri="{FF2B5EF4-FFF2-40B4-BE49-F238E27FC236}">
                <a16:creationId xmlns:a16="http://schemas.microsoft.com/office/drawing/2014/main" id="{E4BF2AA6-8D3F-442B-8423-9AE78A6B0EC9}"/>
              </a:ext>
            </a:extLst>
          </p:cNvPr>
          <p:cNvSpPr txBox="1"/>
          <p:nvPr/>
        </p:nvSpPr>
        <p:spPr>
          <a:xfrm>
            <a:off x="269249" y="3657146"/>
            <a:ext cx="2414016" cy="296915"/>
          </a:xfrm>
          <a:prstGeom prst="rect">
            <a:avLst/>
          </a:prstGeom>
          <a:noFill/>
        </p:spPr>
        <p:txBody>
          <a:bodyPr wrap="square" rtlCol="0">
            <a:spAutoFit/>
          </a:bodyPr>
          <a:lstStyle/>
          <a:p>
            <a:r>
              <a:rPr lang="en-GB" sz="1400" b="1" dirty="0">
                <a:solidFill>
                  <a:srgbClr val="A61F29"/>
                </a:solidFill>
                <a:latin typeface="Arial" panose="020B0604020202020204" pitchFamily="34" charset="0"/>
              </a:rPr>
              <a:t>What is a Shield?</a:t>
            </a:r>
          </a:p>
        </p:txBody>
      </p:sp>
      <p:sp>
        <p:nvSpPr>
          <p:cNvPr id="117" name="TextBox 116">
            <a:extLst>
              <a:ext uri="{FF2B5EF4-FFF2-40B4-BE49-F238E27FC236}">
                <a16:creationId xmlns:a16="http://schemas.microsoft.com/office/drawing/2014/main" id="{DE33D7C4-37E5-4F0B-BC0F-665AAC669B63}"/>
              </a:ext>
            </a:extLst>
          </p:cNvPr>
          <p:cNvSpPr txBox="1"/>
          <p:nvPr/>
        </p:nvSpPr>
        <p:spPr>
          <a:xfrm>
            <a:off x="269249" y="3942172"/>
            <a:ext cx="4212854" cy="1938992"/>
          </a:xfrm>
          <a:prstGeom prst="rect">
            <a:avLst/>
          </a:prstGeom>
          <a:noFill/>
        </p:spPr>
        <p:txBody>
          <a:bodyPr wrap="square">
            <a:spAutoFit/>
          </a:bodyPr>
          <a:lstStyle/>
          <a:p>
            <a:r>
              <a:rPr lang="en-GB" sz="1200" dirty="0">
                <a:latin typeface="Arial" panose="020B0604020202020204" pitchFamily="34" charset="0"/>
              </a:rPr>
              <a:t>The shield is the central part of a coat of arms; it shares its shape with a knight's shield. If a person didn’t want to use the whole coat of arms, they would often just use the shield part of the design. </a:t>
            </a:r>
          </a:p>
          <a:p>
            <a:endParaRPr lang="en-GB" sz="1200" dirty="0">
              <a:latin typeface="Arial" panose="020B0604020202020204" pitchFamily="34" charset="0"/>
            </a:endParaRPr>
          </a:p>
          <a:p>
            <a:r>
              <a:rPr lang="en-GB" sz="1200" dirty="0">
                <a:latin typeface="Arial" panose="020B0604020202020204" pitchFamily="34" charset="0"/>
              </a:rPr>
              <a:t>There are</a:t>
            </a:r>
            <a:r>
              <a:rPr lang="en-GB" sz="1200" b="0" dirty="0">
                <a:latin typeface="Arial" panose="020B0604020202020204" pitchFamily="34" charset="0"/>
              </a:rPr>
              <a:t> shields all over </a:t>
            </a:r>
            <a:r>
              <a:rPr lang="en-GB" sz="1200" dirty="0">
                <a:latin typeface="Arial" panose="020B0604020202020204" pitchFamily="34" charset="0"/>
              </a:rPr>
              <a:t>Edinburgh Castle – in stained glass windows, painted on walls and carved in stone. Each of these shields represents an important person in Edinburgh Castle’s history. </a:t>
            </a:r>
          </a:p>
          <a:p>
            <a:endParaRPr lang="en-GB" sz="1200" dirty="0">
              <a:latin typeface="Arial" panose="020B0604020202020204" pitchFamily="34" charset="0"/>
            </a:endParaRPr>
          </a:p>
        </p:txBody>
      </p:sp>
      <p:pic>
        <p:nvPicPr>
          <p:cNvPr id="7" name="Picture 6" descr="The lion rampant of Scotland shown in red on a golden shield. It has a crown above it, signaling royalty.">
            <a:extLst>
              <a:ext uri="{FF2B5EF4-FFF2-40B4-BE49-F238E27FC236}">
                <a16:creationId xmlns:a16="http://schemas.microsoft.com/office/drawing/2014/main" id="{B94E7A47-DCF6-4951-B9E5-48F3CE9E9FCB}"/>
              </a:ext>
            </a:extLst>
          </p:cNvPr>
          <p:cNvPicPr>
            <a:picLocks noChangeAspect="1"/>
          </p:cNvPicPr>
          <p:nvPr/>
        </p:nvPicPr>
        <p:blipFill rotWithShape="1">
          <a:blip r:embed="rId5"/>
          <a:srcRect t="6519"/>
          <a:stretch/>
        </p:blipFill>
        <p:spPr>
          <a:xfrm>
            <a:off x="4702111" y="3909669"/>
            <a:ext cx="1431908" cy="1796399"/>
          </a:xfrm>
          <a:custGeom>
            <a:avLst/>
            <a:gdLst>
              <a:gd name="csX0" fmla="*/ 0 w 1431908"/>
              <a:gd name="csY0" fmla="*/ 0 h 1796399"/>
              <a:gd name="csX1" fmla="*/ 462984 w 1431908"/>
              <a:gd name="csY1" fmla="*/ 0 h 1796399"/>
              <a:gd name="csX2" fmla="*/ 940286 w 1431908"/>
              <a:gd name="csY2" fmla="*/ 0 h 1796399"/>
              <a:gd name="csX3" fmla="*/ 1431908 w 1431908"/>
              <a:gd name="csY3" fmla="*/ 0 h 1796399"/>
              <a:gd name="csX4" fmla="*/ 1431908 w 1431908"/>
              <a:gd name="csY4" fmla="*/ 544908 h 1796399"/>
              <a:gd name="csX5" fmla="*/ 1431908 w 1431908"/>
              <a:gd name="csY5" fmla="*/ 1107779 h 1796399"/>
              <a:gd name="csX6" fmla="*/ 1431908 w 1431908"/>
              <a:gd name="csY6" fmla="*/ 1796399 h 1796399"/>
              <a:gd name="csX7" fmla="*/ 954605 w 1431908"/>
              <a:gd name="csY7" fmla="*/ 1796399 h 1796399"/>
              <a:gd name="csX8" fmla="*/ 505941 w 1431908"/>
              <a:gd name="csY8" fmla="*/ 1796399 h 1796399"/>
              <a:gd name="csX9" fmla="*/ 0 w 1431908"/>
              <a:gd name="csY9" fmla="*/ 1796399 h 1796399"/>
              <a:gd name="csX10" fmla="*/ 0 w 1431908"/>
              <a:gd name="csY10" fmla="*/ 1233527 h 1796399"/>
              <a:gd name="csX11" fmla="*/ 0 w 1431908"/>
              <a:gd name="csY11" fmla="*/ 670656 h 1796399"/>
              <a:gd name="csX12" fmla="*/ 0 w 1431908"/>
              <a:gd name="csY12" fmla="*/ 0 h 1796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31908" h="1796399" fill="none" extrusionOk="0">
                <a:moveTo>
                  <a:pt x="0" y="0"/>
                </a:moveTo>
                <a:cubicBezTo>
                  <a:pt x="136799" y="4050"/>
                  <a:pt x="305764" y="8074"/>
                  <a:pt x="462984" y="0"/>
                </a:cubicBezTo>
                <a:cubicBezTo>
                  <a:pt x="620204" y="-8074"/>
                  <a:pt x="811584" y="17768"/>
                  <a:pt x="940286" y="0"/>
                </a:cubicBezTo>
                <a:cubicBezTo>
                  <a:pt x="1068988" y="-17768"/>
                  <a:pt x="1189544" y="-15354"/>
                  <a:pt x="1431908" y="0"/>
                </a:cubicBezTo>
                <a:cubicBezTo>
                  <a:pt x="1457891" y="217118"/>
                  <a:pt x="1430400" y="359913"/>
                  <a:pt x="1431908" y="544908"/>
                </a:cubicBezTo>
                <a:cubicBezTo>
                  <a:pt x="1433416" y="729903"/>
                  <a:pt x="1430349" y="960006"/>
                  <a:pt x="1431908" y="1107779"/>
                </a:cubicBezTo>
                <a:cubicBezTo>
                  <a:pt x="1433467" y="1255552"/>
                  <a:pt x="1456857" y="1486387"/>
                  <a:pt x="1431908" y="1796399"/>
                </a:cubicBezTo>
                <a:cubicBezTo>
                  <a:pt x="1293652" y="1776362"/>
                  <a:pt x="1098693" y="1806316"/>
                  <a:pt x="954605" y="1796399"/>
                </a:cubicBezTo>
                <a:cubicBezTo>
                  <a:pt x="810517" y="1786482"/>
                  <a:pt x="709151" y="1784399"/>
                  <a:pt x="505941" y="1796399"/>
                </a:cubicBezTo>
                <a:cubicBezTo>
                  <a:pt x="302731" y="1808399"/>
                  <a:pt x="116687" y="1792141"/>
                  <a:pt x="0" y="1796399"/>
                </a:cubicBezTo>
                <a:cubicBezTo>
                  <a:pt x="23195" y="1628864"/>
                  <a:pt x="1035" y="1410543"/>
                  <a:pt x="0" y="1233527"/>
                </a:cubicBezTo>
                <a:cubicBezTo>
                  <a:pt x="-1035" y="1056511"/>
                  <a:pt x="6674" y="874106"/>
                  <a:pt x="0" y="670656"/>
                </a:cubicBezTo>
                <a:cubicBezTo>
                  <a:pt x="-6674" y="467206"/>
                  <a:pt x="31074" y="225425"/>
                  <a:pt x="0" y="0"/>
                </a:cubicBezTo>
                <a:close/>
              </a:path>
              <a:path w="1431908" h="1796399" stroke="0" extrusionOk="0">
                <a:moveTo>
                  <a:pt x="0" y="0"/>
                </a:moveTo>
                <a:cubicBezTo>
                  <a:pt x="167431" y="-22220"/>
                  <a:pt x="281298" y="10611"/>
                  <a:pt x="477303" y="0"/>
                </a:cubicBezTo>
                <a:cubicBezTo>
                  <a:pt x="673308" y="-10611"/>
                  <a:pt x="862626" y="15486"/>
                  <a:pt x="968924" y="0"/>
                </a:cubicBezTo>
                <a:cubicBezTo>
                  <a:pt x="1075222" y="-15486"/>
                  <a:pt x="1337089" y="756"/>
                  <a:pt x="1431908" y="0"/>
                </a:cubicBezTo>
                <a:cubicBezTo>
                  <a:pt x="1401195" y="173898"/>
                  <a:pt x="1420774" y="471975"/>
                  <a:pt x="1431908" y="616764"/>
                </a:cubicBezTo>
                <a:cubicBezTo>
                  <a:pt x="1443042" y="761553"/>
                  <a:pt x="1406758" y="974376"/>
                  <a:pt x="1431908" y="1251491"/>
                </a:cubicBezTo>
                <a:cubicBezTo>
                  <a:pt x="1457058" y="1528606"/>
                  <a:pt x="1420750" y="1664612"/>
                  <a:pt x="1431908" y="1796399"/>
                </a:cubicBezTo>
                <a:cubicBezTo>
                  <a:pt x="1243756" y="1791871"/>
                  <a:pt x="1102835" y="1811157"/>
                  <a:pt x="997563" y="1796399"/>
                </a:cubicBezTo>
                <a:cubicBezTo>
                  <a:pt x="892291" y="1781641"/>
                  <a:pt x="667489" y="1805224"/>
                  <a:pt x="520260" y="1796399"/>
                </a:cubicBezTo>
                <a:cubicBezTo>
                  <a:pt x="373031" y="1787574"/>
                  <a:pt x="153002" y="1820822"/>
                  <a:pt x="0" y="1796399"/>
                </a:cubicBezTo>
                <a:cubicBezTo>
                  <a:pt x="27299" y="1593986"/>
                  <a:pt x="-23839" y="1427915"/>
                  <a:pt x="0" y="1215563"/>
                </a:cubicBezTo>
                <a:cubicBezTo>
                  <a:pt x="23839" y="1003211"/>
                  <a:pt x="18703" y="897276"/>
                  <a:pt x="0" y="616764"/>
                </a:cubicBezTo>
                <a:cubicBezTo>
                  <a:pt x="-18703" y="336252"/>
                  <a:pt x="18953" y="129372"/>
                  <a:pt x="0" y="0"/>
                </a:cubicBezTo>
                <a:close/>
              </a:path>
            </a:pathLst>
          </a:custGeom>
          <a:ln w="38100">
            <a:solidFill>
              <a:srgbClr val="A61F29"/>
            </a:solidFill>
            <a:extLst>
              <a:ext uri="{C807C97D-BFC1-408E-A445-0C87EB9F89A2}">
                <ask:lineSketchStyleProps xmlns:ask="http://schemas.microsoft.com/office/drawing/2018/sketchyshapes" sd="1796175556">
                  <a:prstGeom prst="rect">
                    <a:avLst/>
                  </a:prstGeom>
                  <ask:type>
                    <ask:lineSketchFreehand/>
                  </ask:type>
                </ask:lineSketchStyleProps>
              </a:ext>
            </a:extLst>
          </a:ln>
        </p:spPr>
      </p:pic>
      <p:sp>
        <p:nvSpPr>
          <p:cNvPr id="28" name="TextBox 27">
            <a:extLst>
              <a:ext uri="{FF2B5EF4-FFF2-40B4-BE49-F238E27FC236}">
                <a16:creationId xmlns:a16="http://schemas.microsoft.com/office/drawing/2014/main" id="{4C5DECA8-FB3C-452E-B04F-F38A4318E0DA}"/>
              </a:ext>
            </a:extLst>
          </p:cNvPr>
          <p:cNvSpPr txBox="1"/>
          <p:nvPr/>
        </p:nvSpPr>
        <p:spPr>
          <a:xfrm>
            <a:off x="269249" y="5663538"/>
            <a:ext cx="2414016" cy="307777"/>
          </a:xfrm>
          <a:prstGeom prst="rect">
            <a:avLst/>
          </a:prstGeom>
          <a:noFill/>
        </p:spPr>
        <p:txBody>
          <a:bodyPr wrap="square" lIns="91440" tIns="45720" rIns="91440" bIns="45720" rtlCol="0" anchor="t">
            <a:spAutoFit/>
          </a:bodyPr>
          <a:lstStyle/>
          <a:p>
            <a:r>
              <a:rPr lang="en-GB" sz="1400" b="1" dirty="0">
                <a:solidFill>
                  <a:srgbClr val="A61F29"/>
                </a:solidFill>
                <a:latin typeface="Arial"/>
                <a:cs typeface="Arial"/>
              </a:rPr>
              <a:t>Blazon</a:t>
            </a:r>
          </a:p>
        </p:txBody>
      </p:sp>
      <p:sp>
        <p:nvSpPr>
          <p:cNvPr id="6" name="TextBox 5">
            <a:extLst>
              <a:ext uri="{FF2B5EF4-FFF2-40B4-BE49-F238E27FC236}">
                <a16:creationId xmlns:a16="http://schemas.microsoft.com/office/drawing/2014/main" id="{96B77847-64BD-CE4D-C000-BC648BFCF83F}"/>
              </a:ext>
            </a:extLst>
          </p:cNvPr>
          <p:cNvSpPr txBox="1"/>
          <p:nvPr/>
        </p:nvSpPr>
        <p:spPr>
          <a:xfrm>
            <a:off x="269249" y="5917626"/>
            <a:ext cx="6383004" cy="830997"/>
          </a:xfrm>
          <a:prstGeom prst="rect">
            <a:avLst/>
          </a:prstGeom>
          <a:noFill/>
        </p:spPr>
        <p:txBody>
          <a:bodyPr wrap="square" lIns="91440" tIns="45720" rIns="91440" bIns="45720" rtlCol="0" anchor="t">
            <a:spAutoFit/>
          </a:bodyPr>
          <a:lstStyle/>
          <a:p>
            <a:r>
              <a:rPr lang="en-GB" sz="1200" dirty="0">
                <a:latin typeface="Arial"/>
                <a:cs typeface="Arial"/>
              </a:rPr>
              <a:t>Heralds kept records of everyone’s coat of arms. They used a special system called </a:t>
            </a:r>
            <a:r>
              <a:rPr lang="en-GB" sz="1200" b="1" dirty="0">
                <a:latin typeface="Arial"/>
                <a:cs typeface="Arial"/>
              </a:rPr>
              <a:t>a Blazon</a:t>
            </a:r>
            <a:r>
              <a:rPr lang="en-GB" sz="1200" dirty="0">
                <a:latin typeface="Arial"/>
                <a:cs typeface="Arial"/>
              </a:rPr>
              <a:t> to describe them. Many of these words come from old Norman French. This resource explains how to use Blazon so learners can design and describe their own shields. </a:t>
            </a:r>
          </a:p>
        </p:txBody>
      </p:sp>
      <p:sp>
        <p:nvSpPr>
          <p:cNvPr id="27" name="Rectangle 26">
            <a:extLst>
              <a:ext uri="{FF2B5EF4-FFF2-40B4-BE49-F238E27FC236}">
                <a16:creationId xmlns:a16="http://schemas.microsoft.com/office/drawing/2014/main" id="{74B25930-00B4-435E-AF1D-03E0B66987E5}"/>
              </a:ext>
              <a:ext uri="{C183D7F6-B498-43B3-948B-1728B52AA6E4}">
                <adec:decorative xmlns:adec="http://schemas.microsoft.com/office/drawing/2017/decorative" val="1"/>
              </a:ext>
            </a:extLst>
          </p:cNvPr>
          <p:cNvSpPr/>
          <p:nvPr/>
        </p:nvSpPr>
        <p:spPr>
          <a:xfrm>
            <a:off x="238839" y="1385493"/>
            <a:ext cx="6193406" cy="5434862"/>
          </a:xfrm>
          <a:custGeom>
            <a:avLst/>
            <a:gdLst>
              <a:gd name="csX0" fmla="*/ 0 w 6193406"/>
              <a:gd name="csY0" fmla="*/ 0 h 5434862"/>
              <a:gd name="csX1" fmla="*/ 564288 w 6193406"/>
              <a:gd name="csY1" fmla="*/ 0 h 5434862"/>
              <a:gd name="csX2" fmla="*/ 1190510 w 6193406"/>
              <a:gd name="csY2" fmla="*/ 0 h 5434862"/>
              <a:gd name="csX3" fmla="*/ 1878666 w 6193406"/>
              <a:gd name="csY3" fmla="*/ 0 h 5434862"/>
              <a:gd name="csX4" fmla="*/ 2381021 w 6193406"/>
              <a:gd name="csY4" fmla="*/ 0 h 5434862"/>
              <a:gd name="csX5" fmla="*/ 3193045 w 6193406"/>
              <a:gd name="csY5" fmla="*/ 0 h 5434862"/>
              <a:gd name="csX6" fmla="*/ 3819267 w 6193406"/>
              <a:gd name="csY6" fmla="*/ 0 h 5434862"/>
              <a:gd name="csX7" fmla="*/ 4445489 w 6193406"/>
              <a:gd name="csY7" fmla="*/ 0 h 5434862"/>
              <a:gd name="csX8" fmla="*/ 5257514 w 6193406"/>
              <a:gd name="csY8" fmla="*/ 0 h 5434862"/>
              <a:gd name="csX9" fmla="*/ 6193406 w 6193406"/>
              <a:gd name="csY9" fmla="*/ 0 h 5434862"/>
              <a:gd name="csX10" fmla="*/ 6193406 w 6193406"/>
              <a:gd name="csY10" fmla="*/ 733706 h 5434862"/>
              <a:gd name="csX11" fmla="*/ 6193406 w 6193406"/>
              <a:gd name="csY11" fmla="*/ 1467413 h 5434862"/>
              <a:gd name="csX12" fmla="*/ 6193406 w 6193406"/>
              <a:gd name="csY12" fmla="*/ 2092422 h 5434862"/>
              <a:gd name="csX13" fmla="*/ 6193406 w 6193406"/>
              <a:gd name="csY13" fmla="*/ 2717431 h 5434862"/>
              <a:gd name="csX14" fmla="*/ 6193406 w 6193406"/>
              <a:gd name="csY14" fmla="*/ 3342440 h 5434862"/>
              <a:gd name="csX15" fmla="*/ 6193406 w 6193406"/>
              <a:gd name="csY15" fmla="*/ 4021798 h 5434862"/>
              <a:gd name="csX16" fmla="*/ 6193406 w 6193406"/>
              <a:gd name="csY16" fmla="*/ 4538110 h 5434862"/>
              <a:gd name="csX17" fmla="*/ 6193406 w 6193406"/>
              <a:gd name="csY17" fmla="*/ 5434862 h 5434862"/>
              <a:gd name="csX18" fmla="*/ 5381382 w 6193406"/>
              <a:gd name="csY18" fmla="*/ 5434862 h 5434862"/>
              <a:gd name="csX19" fmla="*/ 4817094 w 6193406"/>
              <a:gd name="csY19" fmla="*/ 5434862 h 5434862"/>
              <a:gd name="csX20" fmla="*/ 4190871 w 6193406"/>
              <a:gd name="csY20" fmla="*/ 5434862 h 5434862"/>
              <a:gd name="csX21" fmla="*/ 3688517 w 6193406"/>
              <a:gd name="csY21" fmla="*/ 5434862 h 5434862"/>
              <a:gd name="csX22" fmla="*/ 3186163 w 6193406"/>
              <a:gd name="csY22" fmla="*/ 5434862 h 5434862"/>
              <a:gd name="csX23" fmla="*/ 2559941 w 6193406"/>
              <a:gd name="csY23" fmla="*/ 5434862 h 5434862"/>
              <a:gd name="csX24" fmla="*/ 2057587 w 6193406"/>
              <a:gd name="csY24" fmla="*/ 5434862 h 5434862"/>
              <a:gd name="csX25" fmla="*/ 1555233 w 6193406"/>
              <a:gd name="csY25" fmla="*/ 5434862 h 5434862"/>
              <a:gd name="csX26" fmla="*/ 990945 w 6193406"/>
              <a:gd name="csY26" fmla="*/ 5434862 h 5434862"/>
              <a:gd name="csX27" fmla="*/ 0 w 6193406"/>
              <a:gd name="csY27" fmla="*/ 5434862 h 5434862"/>
              <a:gd name="csX28" fmla="*/ 0 w 6193406"/>
              <a:gd name="csY28" fmla="*/ 4646807 h 5434862"/>
              <a:gd name="csX29" fmla="*/ 0 w 6193406"/>
              <a:gd name="csY29" fmla="*/ 3967449 h 5434862"/>
              <a:gd name="csX30" fmla="*/ 0 w 6193406"/>
              <a:gd name="csY30" fmla="*/ 3396789 h 5434862"/>
              <a:gd name="csX31" fmla="*/ 0 w 6193406"/>
              <a:gd name="csY31" fmla="*/ 2717431 h 5434862"/>
              <a:gd name="csX32" fmla="*/ 0 w 6193406"/>
              <a:gd name="csY32" fmla="*/ 2092422 h 5434862"/>
              <a:gd name="csX33" fmla="*/ 0 w 6193406"/>
              <a:gd name="csY33" fmla="*/ 1576110 h 5434862"/>
              <a:gd name="csX34" fmla="*/ 0 w 6193406"/>
              <a:gd name="csY34" fmla="*/ 1005449 h 5434862"/>
              <a:gd name="csX35" fmla="*/ 0 w 6193406"/>
              <a:gd name="csY35" fmla="*/ 0 h 54348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6193406" h="5434862" extrusionOk="0">
                <a:moveTo>
                  <a:pt x="0" y="0"/>
                </a:moveTo>
                <a:cubicBezTo>
                  <a:pt x="177634" y="-21304"/>
                  <a:pt x="389502" y="-7665"/>
                  <a:pt x="564288" y="0"/>
                </a:cubicBezTo>
                <a:cubicBezTo>
                  <a:pt x="739074" y="7665"/>
                  <a:pt x="920803" y="6432"/>
                  <a:pt x="1190510" y="0"/>
                </a:cubicBezTo>
                <a:cubicBezTo>
                  <a:pt x="1460217" y="-6432"/>
                  <a:pt x="1538521" y="23551"/>
                  <a:pt x="1878666" y="0"/>
                </a:cubicBezTo>
                <a:cubicBezTo>
                  <a:pt x="2218811" y="-23551"/>
                  <a:pt x="2169415" y="-10602"/>
                  <a:pt x="2381021" y="0"/>
                </a:cubicBezTo>
                <a:cubicBezTo>
                  <a:pt x="2592627" y="10602"/>
                  <a:pt x="2806393" y="12121"/>
                  <a:pt x="3193045" y="0"/>
                </a:cubicBezTo>
                <a:cubicBezTo>
                  <a:pt x="3579697" y="-12121"/>
                  <a:pt x="3598816" y="14565"/>
                  <a:pt x="3819267" y="0"/>
                </a:cubicBezTo>
                <a:cubicBezTo>
                  <a:pt x="4039718" y="-14565"/>
                  <a:pt x="4146032" y="954"/>
                  <a:pt x="4445489" y="0"/>
                </a:cubicBezTo>
                <a:cubicBezTo>
                  <a:pt x="4744946" y="-954"/>
                  <a:pt x="4865208" y="24958"/>
                  <a:pt x="5257514" y="0"/>
                </a:cubicBezTo>
                <a:cubicBezTo>
                  <a:pt x="5649820" y="-24958"/>
                  <a:pt x="5750036" y="-16340"/>
                  <a:pt x="6193406" y="0"/>
                </a:cubicBezTo>
                <a:cubicBezTo>
                  <a:pt x="6226982" y="332355"/>
                  <a:pt x="6173059" y="544733"/>
                  <a:pt x="6193406" y="733706"/>
                </a:cubicBezTo>
                <a:cubicBezTo>
                  <a:pt x="6213753" y="922679"/>
                  <a:pt x="6175643" y="1114542"/>
                  <a:pt x="6193406" y="1467413"/>
                </a:cubicBezTo>
                <a:cubicBezTo>
                  <a:pt x="6211169" y="1820284"/>
                  <a:pt x="6175122" y="1821298"/>
                  <a:pt x="6193406" y="2092422"/>
                </a:cubicBezTo>
                <a:cubicBezTo>
                  <a:pt x="6211690" y="2363546"/>
                  <a:pt x="6200692" y="2513842"/>
                  <a:pt x="6193406" y="2717431"/>
                </a:cubicBezTo>
                <a:cubicBezTo>
                  <a:pt x="6186120" y="2921020"/>
                  <a:pt x="6222463" y="3109413"/>
                  <a:pt x="6193406" y="3342440"/>
                </a:cubicBezTo>
                <a:cubicBezTo>
                  <a:pt x="6164349" y="3575467"/>
                  <a:pt x="6222545" y="3781155"/>
                  <a:pt x="6193406" y="4021798"/>
                </a:cubicBezTo>
                <a:cubicBezTo>
                  <a:pt x="6164267" y="4262441"/>
                  <a:pt x="6182819" y="4367495"/>
                  <a:pt x="6193406" y="4538110"/>
                </a:cubicBezTo>
                <a:cubicBezTo>
                  <a:pt x="6203993" y="4708725"/>
                  <a:pt x="6230252" y="5153959"/>
                  <a:pt x="6193406" y="5434862"/>
                </a:cubicBezTo>
                <a:cubicBezTo>
                  <a:pt x="5809540" y="5423278"/>
                  <a:pt x="5761991" y="5414250"/>
                  <a:pt x="5381382" y="5434862"/>
                </a:cubicBezTo>
                <a:cubicBezTo>
                  <a:pt x="5000773" y="5455474"/>
                  <a:pt x="4956435" y="5428308"/>
                  <a:pt x="4817094" y="5434862"/>
                </a:cubicBezTo>
                <a:cubicBezTo>
                  <a:pt x="4677753" y="5441416"/>
                  <a:pt x="4426069" y="5441877"/>
                  <a:pt x="4190871" y="5434862"/>
                </a:cubicBezTo>
                <a:cubicBezTo>
                  <a:pt x="3955673" y="5427847"/>
                  <a:pt x="3799276" y="5434670"/>
                  <a:pt x="3688517" y="5434862"/>
                </a:cubicBezTo>
                <a:cubicBezTo>
                  <a:pt x="3577758" y="5435054"/>
                  <a:pt x="3331215" y="5417228"/>
                  <a:pt x="3186163" y="5434862"/>
                </a:cubicBezTo>
                <a:cubicBezTo>
                  <a:pt x="3041111" y="5452496"/>
                  <a:pt x="2704113" y="5435706"/>
                  <a:pt x="2559941" y="5434862"/>
                </a:cubicBezTo>
                <a:cubicBezTo>
                  <a:pt x="2415769" y="5434018"/>
                  <a:pt x="2185017" y="5420250"/>
                  <a:pt x="2057587" y="5434862"/>
                </a:cubicBezTo>
                <a:cubicBezTo>
                  <a:pt x="1930157" y="5449474"/>
                  <a:pt x="1658607" y="5453331"/>
                  <a:pt x="1555233" y="5434862"/>
                </a:cubicBezTo>
                <a:cubicBezTo>
                  <a:pt x="1451859" y="5416393"/>
                  <a:pt x="1264344" y="5422877"/>
                  <a:pt x="990945" y="5434862"/>
                </a:cubicBezTo>
                <a:cubicBezTo>
                  <a:pt x="717546" y="5446847"/>
                  <a:pt x="346173" y="5474770"/>
                  <a:pt x="0" y="5434862"/>
                </a:cubicBezTo>
                <a:cubicBezTo>
                  <a:pt x="192" y="5183076"/>
                  <a:pt x="17894" y="4930302"/>
                  <a:pt x="0" y="4646807"/>
                </a:cubicBezTo>
                <a:cubicBezTo>
                  <a:pt x="-17894" y="4363313"/>
                  <a:pt x="11576" y="4249580"/>
                  <a:pt x="0" y="3967449"/>
                </a:cubicBezTo>
                <a:cubicBezTo>
                  <a:pt x="-11576" y="3685318"/>
                  <a:pt x="14149" y="3534901"/>
                  <a:pt x="0" y="3396789"/>
                </a:cubicBezTo>
                <a:cubicBezTo>
                  <a:pt x="-14149" y="3258677"/>
                  <a:pt x="-8111" y="3054308"/>
                  <a:pt x="0" y="2717431"/>
                </a:cubicBezTo>
                <a:cubicBezTo>
                  <a:pt x="8111" y="2380554"/>
                  <a:pt x="-31062" y="2404171"/>
                  <a:pt x="0" y="2092422"/>
                </a:cubicBezTo>
                <a:cubicBezTo>
                  <a:pt x="31062" y="1780673"/>
                  <a:pt x="-25529" y="1698419"/>
                  <a:pt x="0" y="1576110"/>
                </a:cubicBezTo>
                <a:cubicBezTo>
                  <a:pt x="25529" y="1453801"/>
                  <a:pt x="-17850" y="1164936"/>
                  <a:pt x="0" y="1005449"/>
                </a:cubicBezTo>
                <a:cubicBezTo>
                  <a:pt x="17850" y="845962"/>
                  <a:pt x="-37802" y="442198"/>
                  <a:pt x="0" y="0"/>
                </a:cubicBezTo>
                <a:close/>
              </a:path>
            </a:pathLst>
          </a:custGeom>
          <a:noFill/>
          <a:ln w="28575">
            <a:solidFill>
              <a:srgbClr val="A61F29"/>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A61F29"/>
              </a:solidFill>
              <a:latin typeface="Arial" panose="020B0604020202020204" pitchFamily="34" charset="0"/>
            </a:endParaRPr>
          </a:p>
        </p:txBody>
      </p:sp>
      <p:sp>
        <p:nvSpPr>
          <p:cNvPr id="11" name="TextBox 10">
            <a:extLst>
              <a:ext uri="{FF2B5EF4-FFF2-40B4-BE49-F238E27FC236}">
                <a16:creationId xmlns:a16="http://schemas.microsoft.com/office/drawing/2014/main" id="{5990B9A8-6D1D-4916-B27D-FE3FFA340495}"/>
              </a:ext>
            </a:extLst>
          </p:cNvPr>
          <p:cNvSpPr txBox="1"/>
          <p:nvPr/>
        </p:nvSpPr>
        <p:spPr>
          <a:xfrm>
            <a:off x="326151" y="7086810"/>
            <a:ext cx="2893299" cy="307777"/>
          </a:xfrm>
          <a:prstGeom prst="rect">
            <a:avLst/>
          </a:prstGeom>
          <a:noFill/>
        </p:spPr>
        <p:txBody>
          <a:bodyPr wrap="square" rtlCol="0">
            <a:spAutoFit/>
          </a:bodyPr>
          <a:lstStyle/>
          <a:p>
            <a:r>
              <a:rPr lang="en-GB" sz="1400" b="1">
                <a:solidFill>
                  <a:srgbClr val="69295D"/>
                </a:solidFill>
                <a:latin typeface="Arial" panose="020B0604020202020204" pitchFamily="34" charset="0"/>
              </a:rPr>
              <a:t>Marshalling </a:t>
            </a:r>
          </a:p>
        </p:txBody>
      </p:sp>
      <p:sp>
        <p:nvSpPr>
          <p:cNvPr id="37" name="TextBox 36">
            <a:extLst>
              <a:ext uri="{FF2B5EF4-FFF2-40B4-BE49-F238E27FC236}">
                <a16:creationId xmlns:a16="http://schemas.microsoft.com/office/drawing/2014/main" id="{B385329C-6766-4C99-9B5C-B457E16F9268}"/>
              </a:ext>
            </a:extLst>
          </p:cNvPr>
          <p:cNvSpPr txBox="1"/>
          <p:nvPr/>
        </p:nvSpPr>
        <p:spPr>
          <a:xfrm>
            <a:off x="305806" y="7396024"/>
            <a:ext cx="5810049" cy="461665"/>
          </a:xfrm>
          <a:prstGeom prst="rect">
            <a:avLst/>
          </a:prstGeom>
          <a:noFill/>
        </p:spPr>
        <p:txBody>
          <a:bodyPr wrap="square" rtlCol="0">
            <a:spAutoFit/>
          </a:bodyPr>
          <a:lstStyle/>
          <a:p>
            <a:r>
              <a:rPr lang="en-GB" sz="1200">
                <a:latin typeface="Arial" panose="020B0604020202020204" pitchFamily="34" charset="0"/>
              </a:rPr>
              <a:t>Each person had their own unique shield but sometimes families would join their shields together. This was called </a:t>
            </a:r>
            <a:r>
              <a:rPr lang="en-GB" sz="1200" b="1">
                <a:latin typeface="Arial" panose="020B0604020202020204" pitchFamily="34" charset="0"/>
              </a:rPr>
              <a:t>Marshalling</a:t>
            </a:r>
            <a:r>
              <a:rPr lang="en-GB" sz="1200">
                <a:latin typeface="Arial" panose="020B0604020202020204" pitchFamily="34" charset="0"/>
              </a:rPr>
              <a:t>. </a:t>
            </a:r>
          </a:p>
        </p:txBody>
      </p:sp>
      <p:sp>
        <p:nvSpPr>
          <p:cNvPr id="40" name="TextBox 39">
            <a:extLst>
              <a:ext uri="{FF2B5EF4-FFF2-40B4-BE49-F238E27FC236}">
                <a16:creationId xmlns:a16="http://schemas.microsoft.com/office/drawing/2014/main" id="{7949AFDF-19B6-486A-A905-E80F8B8344F4}"/>
              </a:ext>
            </a:extLst>
          </p:cNvPr>
          <p:cNvSpPr txBox="1"/>
          <p:nvPr/>
        </p:nvSpPr>
        <p:spPr>
          <a:xfrm>
            <a:off x="1138311" y="7899404"/>
            <a:ext cx="1702096" cy="1015663"/>
          </a:xfrm>
          <a:prstGeom prst="rect">
            <a:avLst/>
          </a:prstGeom>
          <a:noFill/>
        </p:spPr>
        <p:txBody>
          <a:bodyPr wrap="square" rtlCol="0">
            <a:spAutoFit/>
          </a:bodyPr>
          <a:lstStyle/>
          <a:p>
            <a:r>
              <a:rPr lang="en-GB" sz="1200">
                <a:latin typeface="Arial" panose="020B0604020202020204" pitchFamily="34" charset="0"/>
              </a:rPr>
              <a:t>When two people got married, they could join their shields together. This was called </a:t>
            </a:r>
            <a:r>
              <a:rPr lang="en-GB" sz="1200" b="1">
                <a:latin typeface="Arial" panose="020B0604020202020204" pitchFamily="34" charset="0"/>
              </a:rPr>
              <a:t>impaling.</a:t>
            </a:r>
            <a:endParaRPr lang="en-GB" sz="1200">
              <a:latin typeface="Arial" panose="020B0604020202020204" pitchFamily="34" charset="0"/>
            </a:endParaRPr>
          </a:p>
        </p:txBody>
      </p:sp>
      <p:pic>
        <p:nvPicPr>
          <p:cNvPr id="21" name="Picture 20" descr="A shield divided in half lengthways. The left half is purple and the right half is blue.">
            <a:extLst>
              <a:ext uri="{FF2B5EF4-FFF2-40B4-BE49-F238E27FC236}">
                <a16:creationId xmlns:a16="http://schemas.microsoft.com/office/drawing/2014/main" id="{6ED7E261-86E7-4FDC-8C70-5460A9644A0B}"/>
              </a:ext>
            </a:extLst>
          </p:cNvPr>
          <p:cNvPicPr>
            <a:picLocks noChangeAspect="1"/>
          </p:cNvPicPr>
          <p:nvPr/>
        </p:nvPicPr>
        <p:blipFill>
          <a:blip r:embed="rId6">
            <a:duotone>
              <a:prstClr val="black"/>
              <a:schemeClr val="accent1">
                <a:tint val="45000"/>
                <a:satMod val="400000"/>
              </a:schemeClr>
            </a:duotone>
          </a:blip>
          <a:stretch>
            <a:fillRect/>
          </a:stretch>
        </p:blipFill>
        <p:spPr>
          <a:xfrm>
            <a:off x="441370" y="7993375"/>
            <a:ext cx="682624" cy="820604"/>
          </a:xfrm>
          <a:prstGeom prst="rect">
            <a:avLst/>
          </a:prstGeom>
        </p:spPr>
      </p:pic>
      <p:sp>
        <p:nvSpPr>
          <p:cNvPr id="41" name="TextBox 40">
            <a:extLst>
              <a:ext uri="{FF2B5EF4-FFF2-40B4-BE49-F238E27FC236}">
                <a16:creationId xmlns:a16="http://schemas.microsoft.com/office/drawing/2014/main" id="{5E4282EC-BC1C-45AD-9743-6153FCDB70C9}"/>
              </a:ext>
            </a:extLst>
          </p:cNvPr>
          <p:cNvSpPr txBox="1"/>
          <p:nvPr/>
        </p:nvSpPr>
        <p:spPr>
          <a:xfrm>
            <a:off x="3966902" y="7928750"/>
            <a:ext cx="1953546" cy="1200329"/>
          </a:xfrm>
          <a:prstGeom prst="rect">
            <a:avLst/>
          </a:prstGeom>
          <a:noFill/>
        </p:spPr>
        <p:txBody>
          <a:bodyPr wrap="square" rtlCol="0">
            <a:spAutoFit/>
          </a:bodyPr>
          <a:lstStyle/>
          <a:p>
            <a:r>
              <a:rPr lang="en-GB" sz="1200">
                <a:latin typeface="Arial" panose="020B0604020202020204" pitchFamily="34" charset="0"/>
              </a:rPr>
              <a:t>Their children could divide their shield into four parts and use each parent’s design on two of the sections. This was called </a:t>
            </a:r>
            <a:r>
              <a:rPr lang="en-GB" sz="1200" b="1">
                <a:latin typeface="Arial" panose="020B0604020202020204" pitchFamily="34" charset="0"/>
              </a:rPr>
              <a:t>quartering</a:t>
            </a:r>
            <a:r>
              <a:rPr lang="en-GB" sz="1200">
                <a:latin typeface="Arial" panose="020B0604020202020204" pitchFamily="34" charset="0"/>
              </a:rPr>
              <a:t>.</a:t>
            </a:r>
          </a:p>
        </p:txBody>
      </p:sp>
      <p:pic>
        <p:nvPicPr>
          <p:cNvPr id="18" name="Picture 17" descr="A shield with four quarters showing a blue and purple pattern.">
            <a:extLst>
              <a:ext uri="{FF2B5EF4-FFF2-40B4-BE49-F238E27FC236}">
                <a16:creationId xmlns:a16="http://schemas.microsoft.com/office/drawing/2014/main" id="{997F3290-FAB2-42F8-92C8-E70C9F86B11A}"/>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5900"/>
                    </a14:imgEffect>
                    <a14:imgEffect>
                      <a14:saturation sat="200000"/>
                    </a14:imgEffect>
                  </a14:imgLayer>
                </a14:imgProps>
              </a:ext>
            </a:extLst>
          </a:blip>
          <a:stretch>
            <a:fillRect/>
          </a:stretch>
        </p:blipFill>
        <p:spPr>
          <a:xfrm>
            <a:off x="3096658" y="7999073"/>
            <a:ext cx="671126" cy="843061"/>
          </a:xfrm>
          <a:prstGeom prst="rect">
            <a:avLst/>
          </a:prstGeom>
        </p:spPr>
      </p:pic>
      <p:sp>
        <p:nvSpPr>
          <p:cNvPr id="14" name="Rectangle 13">
            <a:extLst>
              <a:ext uri="{FF2B5EF4-FFF2-40B4-BE49-F238E27FC236}">
                <a16:creationId xmlns:a16="http://schemas.microsoft.com/office/drawing/2014/main" id="{F1FF76AF-8C99-4E6A-849A-C54C77330772}"/>
              </a:ext>
              <a:ext uri="{C183D7F6-B498-43B3-948B-1728B52AA6E4}">
                <adec:decorative xmlns:adec="http://schemas.microsoft.com/office/drawing/2017/decorative" val="1"/>
              </a:ext>
            </a:extLst>
          </p:cNvPr>
          <p:cNvSpPr/>
          <p:nvPr/>
        </p:nvSpPr>
        <p:spPr>
          <a:xfrm>
            <a:off x="230268" y="7050348"/>
            <a:ext cx="6210548" cy="2671695"/>
          </a:xfrm>
          <a:custGeom>
            <a:avLst/>
            <a:gdLst>
              <a:gd name="csX0" fmla="*/ 0 w 6210548"/>
              <a:gd name="csY0" fmla="*/ 0 h 2671695"/>
              <a:gd name="csX1" fmla="*/ 565850 w 6210548"/>
              <a:gd name="csY1" fmla="*/ 0 h 2671695"/>
              <a:gd name="csX2" fmla="*/ 1193805 w 6210548"/>
              <a:gd name="csY2" fmla="*/ 0 h 2671695"/>
              <a:gd name="csX3" fmla="*/ 1883866 w 6210548"/>
              <a:gd name="csY3" fmla="*/ 0 h 2671695"/>
              <a:gd name="csX4" fmla="*/ 2387611 w 6210548"/>
              <a:gd name="csY4" fmla="*/ 0 h 2671695"/>
              <a:gd name="csX5" fmla="*/ 3201883 w 6210548"/>
              <a:gd name="csY5" fmla="*/ 0 h 2671695"/>
              <a:gd name="csX6" fmla="*/ 3829838 w 6210548"/>
              <a:gd name="csY6" fmla="*/ 0 h 2671695"/>
              <a:gd name="csX7" fmla="*/ 4457793 w 6210548"/>
              <a:gd name="csY7" fmla="*/ 0 h 2671695"/>
              <a:gd name="csX8" fmla="*/ 5272065 w 6210548"/>
              <a:gd name="csY8" fmla="*/ 0 h 2671695"/>
              <a:gd name="csX9" fmla="*/ 6210548 w 6210548"/>
              <a:gd name="csY9" fmla="*/ 0 h 2671695"/>
              <a:gd name="csX10" fmla="*/ 6210548 w 6210548"/>
              <a:gd name="csY10" fmla="*/ 694641 h 2671695"/>
              <a:gd name="csX11" fmla="*/ 6210548 w 6210548"/>
              <a:gd name="csY11" fmla="*/ 1389281 h 2671695"/>
              <a:gd name="csX12" fmla="*/ 6210548 w 6210548"/>
              <a:gd name="csY12" fmla="*/ 2030488 h 2671695"/>
              <a:gd name="csX13" fmla="*/ 6210548 w 6210548"/>
              <a:gd name="csY13" fmla="*/ 2671695 h 2671695"/>
              <a:gd name="csX14" fmla="*/ 5582593 w 6210548"/>
              <a:gd name="csY14" fmla="*/ 2671695 h 2671695"/>
              <a:gd name="csX15" fmla="*/ 4768321 w 6210548"/>
              <a:gd name="csY15" fmla="*/ 2671695 h 2671695"/>
              <a:gd name="csX16" fmla="*/ 4140365 w 6210548"/>
              <a:gd name="csY16" fmla="*/ 2671695 h 2671695"/>
              <a:gd name="csX17" fmla="*/ 3636621 w 6210548"/>
              <a:gd name="csY17" fmla="*/ 2671695 h 2671695"/>
              <a:gd name="csX18" fmla="*/ 3132876 w 6210548"/>
              <a:gd name="csY18" fmla="*/ 2671695 h 2671695"/>
              <a:gd name="csX19" fmla="*/ 2567027 w 6210548"/>
              <a:gd name="csY19" fmla="*/ 2671695 h 2671695"/>
              <a:gd name="csX20" fmla="*/ 1939071 w 6210548"/>
              <a:gd name="csY20" fmla="*/ 2671695 h 2671695"/>
              <a:gd name="csX21" fmla="*/ 1435327 w 6210548"/>
              <a:gd name="csY21" fmla="*/ 2671695 h 2671695"/>
              <a:gd name="csX22" fmla="*/ 931582 w 6210548"/>
              <a:gd name="csY22" fmla="*/ 2671695 h 2671695"/>
              <a:gd name="csX23" fmla="*/ 0 w 6210548"/>
              <a:gd name="csY23" fmla="*/ 2671695 h 2671695"/>
              <a:gd name="csX24" fmla="*/ 0 w 6210548"/>
              <a:gd name="csY24" fmla="*/ 2083922 h 2671695"/>
              <a:gd name="csX25" fmla="*/ 0 w 6210548"/>
              <a:gd name="csY25" fmla="*/ 1442715 h 2671695"/>
              <a:gd name="csX26" fmla="*/ 0 w 6210548"/>
              <a:gd name="csY26" fmla="*/ 774792 h 2671695"/>
              <a:gd name="csX27" fmla="*/ 0 w 6210548"/>
              <a:gd name="csY27" fmla="*/ 0 h 2671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210548" h="2671695" extrusionOk="0">
                <a:moveTo>
                  <a:pt x="0" y="0"/>
                </a:moveTo>
                <a:cubicBezTo>
                  <a:pt x="164273" y="-2179"/>
                  <a:pt x="355274" y="654"/>
                  <a:pt x="565850" y="0"/>
                </a:cubicBezTo>
                <a:cubicBezTo>
                  <a:pt x="776426" y="-654"/>
                  <a:pt x="965081" y="-9179"/>
                  <a:pt x="1193805" y="0"/>
                </a:cubicBezTo>
                <a:cubicBezTo>
                  <a:pt x="1422530" y="9179"/>
                  <a:pt x="1703317" y="22297"/>
                  <a:pt x="1883866" y="0"/>
                </a:cubicBezTo>
                <a:cubicBezTo>
                  <a:pt x="2064415" y="-22297"/>
                  <a:pt x="2193675" y="-13336"/>
                  <a:pt x="2387611" y="0"/>
                </a:cubicBezTo>
                <a:cubicBezTo>
                  <a:pt x="2581548" y="13336"/>
                  <a:pt x="2948910" y="9358"/>
                  <a:pt x="3201883" y="0"/>
                </a:cubicBezTo>
                <a:cubicBezTo>
                  <a:pt x="3454856" y="-9358"/>
                  <a:pt x="3530203" y="3262"/>
                  <a:pt x="3829838" y="0"/>
                </a:cubicBezTo>
                <a:cubicBezTo>
                  <a:pt x="4129473" y="-3262"/>
                  <a:pt x="4187329" y="-13346"/>
                  <a:pt x="4457793" y="0"/>
                </a:cubicBezTo>
                <a:cubicBezTo>
                  <a:pt x="4728257" y="13346"/>
                  <a:pt x="4931035" y="24891"/>
                  <a:pt x="5272065" y="0"/>
                </a:cubicBezTo>
                <a:cubicBezTo>
                  <a:pt x="5613095" y="-24891"/>
                  <a:pt x="5806341" y="23694"/>
                  <a:pt x="6210548" y="0"/>
                </a:cubicBezTo>
                <a:cubicBezTo>
                  <a:pt x="6217207" y="279476"/>
                  <a:pt x="6184627" y="549541"/>
                  <a:pt x="6210548" y="694641"/>
                </a:cubicBezTo>
                <a:cubicBezTo>
                  <a:pt x="6236469" y="839741"/>
                  <a:pt x="6192412" y="1179891"/>
                  <a:pt x="6210548" y="1389281"/>
                </a:cubicBezTo>
                <a:cubicBezTo>
                  <a:pt x="6228684" y="1598671"/>
                  <a:pt x="6229927" y="1810735"/>
                  <a:pt x="6210548" y="2030488"/>
                </a:cubicBezTo>
                <a:cubicBezTo>
                  <a:pt x="6191169" y="2250241"/>
                  <a:pt x="6185207" y="2383252"/>
                  <a:pt x="6210548" y="2671695"/>
                </a:cubicBezTo>
                <a:cubicBezTo>
                  <a:pt x="6004457" y="2689338"/>
                  <a:pt x="5727663" y="2697654"/>
                  <a:pt x="5582593" y="2671695"/>
                </a:cubicBezTo>
                <a:cubicBezTo>
                  <a:pt x="5437523" y="2645736"/>
                  <a:pt x="4954337" y="2646918"/>
                  <a:pt x="4768321" y="2671695"/>
                </a:cubicBezTo>
                <a:cubicBezTo>
                  <a:pt x="4582305" y="2696472"/>
                  <a:pt x="4289531" y="2651745"/>
                  <a:pt x="4140365" y="2671695"/>
                </a:cubicBezTo>
                <a:cubicBezTo>
                  <a:pt x="3991199" y="2691645"/>
                  <a:pt x="3874006" y="2687612"/>
                  <a:pt x="3636621" y="2671695"/>
                </a:cubicBezTo>
                <a:cubicBezTo>
                  <a:pt x="3399236" y="2655778"/>
                  <a:pt x="3381332" y="2665139"/>
                  <a:pt x="3132876" y="2671695"/>
                </a:cubicBezTo>
                <a:cubicBezTo>
                  <a:pt x="2884421" y="2678251"/>
                  <a:pt x="2791023" y="2686393"/>
                  <a:pt x="2567027" y="2671695"/>
                </a:cubicBezTo>
                <a:cubicBezTo>
                  <a:pt x="2343031" y="2656997"/>
                  <a:pt x="2234427" y="2675664"/>
                  <a:pt x="1939071" y="2671695"/>
                </a:cubicBezTo>
                <a:cubicBezTo>
                  <a:pt x="1643715" y="2667726"/>
                  <a:pt x="1567648" y="2663291"/>
                  <a:pt x="1435327" y="2671695"/>
                </a:cubicBezTo>
                <a:cubicBezTo>
                  <a:pt x="1303006" y="2680099"/>
                  <a:pt x="1095489" y="2661395"/>
                  <a:pt x="931582" y="2671695"/>
                </a:cubicBezTo>
                <a:cubicBezTo>
                  <a:pt x="767675" y="2681995"/>
                  <a:pt x="212160" y="2712893"/>
                  <a:pt x="0" y="2671695"/>
                </a:cubicBezTo>
                <a:cubicBezTo>
                  <a:pt x="-15643" y="2391776"/>
                  <a:pt x="-11327" y="2364919"/>
                  <a:pt x="0" y="2083922"/>
                </a:cubicBezTo>
                <a:cubicBezTo>
                  <a:pt x="11327" y="1802925"/>
                  <a:pt x="-461" y="1714434"/>
                  <a:pt x="0" y="1442715"/>
                </a:cubicBezTo>
                <a:cubicBezTo>
                  <a:pt x="461" y="1170996"/>
                  <a:pt x="-23030" y="1096097"/>
                  <a:pt x="0" y="774792"/>
                </a:cubicBezTo>
                <a:cubicBezTo>
                  <a:pt x="23030" y="453487"/>
                  <a:pt x="28209" y="170020"/>
                  <a:pt x="0" y="0"/>
                </a:cubicBezTo>
                <a:close/>
              </a:path>
            </a:pathLst>
          </a:custGeom>
          <a:noFill/>
          <a:ln w="28575">
            <a:solidFill>
              <a:srgbClr val="69295D"/>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69295D"/>
              </a:solidFill>
              <a:latin typeface="Arial" panose="020B0604020202020204" pitchFamily="34" charset="0"/>
            </a:endParaRPr>
          </a:p>
        </p:txBody>
      </p:sp>
      <p:pic>
        <p:nvPicPr>
          <p:cNvPr id="22" name="Picture 21">
            <a:extLst>
              <a:ext uri="{FF2B5EF4-FFF2-40B4-BE49-F238E27FC236}">
                <a16:creationId xmlns:a16="http://schemas.microsoft.com/office/drawing/2014/main" id="{8BF5EA9E-5F5E-43CF-BC63-83B8702BB73C}"/>
              </a:ext>
              <a:ext uri="{C183D7F6-B498-43B3-948B-1728B52AA6E4}">
                <adec:decorative xmlns:adec="http://schemas.microsoft.com/office/drawing/2017/decorative" val="1"/>
              </a:ext>
            </a:extLst>
          </p:cNvPr>
          <p:cNvPicPr>
            <a:picLocks noChangeAspect="1"/>
          </p:cNvPicPr>
          <p:nvPr/>
        </p:nvPicPr>
        <p:blipFill rotWithShape="1">
          <a:blip r:embed="rId9"/>
          <a:srcRect r="48460"/>
          <a:stretch/>
        </p:blipFill>
        <p:spPr>
          <a:xfrm>
            <a:off x="432895" y="7993378"/>
            <a:ext cx="349257" cy="820604"/>
          </a:xfrm>
          <a:prstGeom prst="rect">
            <a:avLst/>
          </a:prstGeom>
        </p:spPr>
      </p:pic>
      <p:pic>
        <p:nvPicPr>
          <p:cNvPr id="19" name="Picture 18">
            <a:extLst>
              <a:ext uri="{FF2B5EF4-FFF2-40B4-BE49-F238E27FC236}">
                <a16:creationId xmlns:a16="http://schemas.microsoft.com/office/drawing/2014/main" id="{57D9AA97-FAB3-41AE-AC88-85404AF670BC}"/>
              </a:ext>
              <a:ext uri="{C183D7F6-B498-43B3-948B-1728B52AA6E4}">
                <adec:decorative xmlns:adec="http://schemas.microsoft.com/office/drawing/2017/decorative" val="1"/>
              </a:ext>
            </a:extLst>
          </p:cNvPr>
          <p:cNvPicPr>
            <a:picLocks noChangeAspect="1"/>
          </p:cNvPicPr>
          <p:nvPr/>
        </p:nvPicPr>
        <p:blipFill rotWithShape="1">
          <a:blip r:embed="rId6">
            <a:duotone>
              <a:prstClr val="black"/>
              <a:schemeClr val="accent1">
                <a:tint val="45000"/>
                <a:satMod val="400000"/>
              </a:schemeClr>
            </a:duotone>
          </a:blip>
          <a:srcRect l="-1" r="49859" b="48758"/>
          <a:stretch/>
        </p:blipFill>
        <p:spPr>
          <a:xfrm>
            <a:off x="3095058" y="7997071"/>
            <a:ext cx="333942" cy="423528"/>
          </a:xfrm>
          <a:prstGeom prst="rect">
            <a:avLst/>
          </a:prstGeom>
          <a:solidFill>
            <a:srgbClr val="A61F29"/>
          </a:solidFill>
        </p:spPr>
      </p:pic>
      <p:pic>
        <p:nvPicPr>
          <p:cNvPr id="20" name="Picture 19">
            <a:extLst>
              <a:ext uri="{FF2B5EF4-FFF2-40B4-BE49-F238E27FC236}">
                <a16:creationId xmlns:a16="http://schemas.microsoft.com/office/drawing/2014/main" id="{0D02D2AA-1CDE-466C-97B2-3F0FC0AD6658}"/>
              </a:ext>
              <a:ext uri="{C183D7F6-B498-43B3-948B-1728B52AA6E4}">
                <adec:decorative xmlns:adec="http://schemas.microsoft.com/office/drawing/2017/decorative" val="1"/>
              </a:ext>
            </a:extLst>
          </p:cNvPr>
          <p:cNvPicPr>
            <a:picLocks noChangeAspect="1"/>
          </p:cNvPicPr>
          <p:nvPr/>
        </p:nvPicPr>
        <p:blipFill rotWithShape="1">
          <a:blip r:embed="rId6">
            <a:duotone>
              <a:prstClr val="black"/>
              <a:schemeClr val="accent1">
                <a:tint val="45000"/>
                <a:satMod val="400000"/>
              </a:schemeClr>
            </a:duotone>
          </a:blip>
          <a:srcRect l="49651" t="49763"/>
          <a:stretch/>
        </p:blipFill>
        <p:spPr>
          <a:xfrm>
            <a:off x="3429000" y="8419603"/>
            <a:ext cx="340385" cy="423530"/>
          </a:xfrm>
          <a:prstGeom prst="rect">
            <a:avLst/>
          </a:prstGeom>
        </p:spPr>
      </p:pic>
      <p:sp>
        <p:nvSpPr>
          <p:cNvPr id="38" name="TextBox 37">
            <a:extLst>
              <a:ext uri="{FF2B5EF4-FFF2-40B4-BE49-F238E27FC236}">
                <a16:creationId xmlns:a16="http://schemas.microsoft.com/office/drawing/2014/main" id="{7E69F760-29B7-4A1C-BA24-F21B2AD9D8FB}"/>
              </a:ext>
            </a:extLst>
          </p:cNvPr>
          <p:cNvSpPr txBox="1"/>
          <p:nvPr/>
        </p:nvSpPr>
        <p:spPr>
          <a:xfrm>
            <a:off x="270294" y="9145060"/>
            <a:ext cx="6170522" cy="461665"/>
          </a:xfrm>
          <a:prstGeom prst="rect">
            <a:avLst/>
          </a:prstGeom>
          <a:noFill/>
        </p:spPr>
        <p:txBody>
          <a:bodyPr wrap="square" rtlCol="0">
            <a:spAutoFit/>
          </a:bodyPr>
          <a:lstStyle/>
          <a:p>
            <a:r>
              <a:rPr lang="en-GB" sz="1200" dirty="0">
                <a:latin typeface="Arial" panose="020B0604020202020204" pitchFamily="34" charset="0"/>
              </a:rPr>
              <a:t>This is why you will often see shields divided into halves or quarters. Your learners could </a:t>
            </a:r>
            <a:r>
              <a:rPr lang="en-GB" sz="1200" b="1" dirty="0">
                <a:latin typeface="Arial" panose="020B0604020202020204" pitchFamily="34" charset="0"/>
              </a:rPr>
              <a:t>Marshall</a:t>
            </a:r>
            <a:r>
              <a:rPr lang="en-GB" sz="1200" dirty="0">
                <a:latin typeface="Arial" panose="020B0604020202020204" pitchFamily="34" charset="0"/>
              </a:rPr>
              <a:t> their shields and decorate some sections to represent a person close to them. </a:t>
            </a:r>
          </a:p>
        </p:txBody>
      </p:sp>
    </p:spTree>
    <p:extLst>
      <p:ext uri="{BB962C8B-B14F-4D97-AF65-F5344CB8AC3E}">
        <p14:creationId xmlns:p14="http://schemas.microsoft.com/office/powerpoint/2010/main" val="268588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071943AE-7030-0B74-8FE8-E22736A4B23E}"/>
              </a:ext>
              <a:ext uri="{C183D7F6-B498-43B3-948B-1728B52AA6E4}">
                <adec:decorative xmlns:adec="http://schemas.microsoft.com/office/drawing/2017/decorative" val="1"/>
              </a:ext>
            </a:extLst>
          </p:cNvPr>
          <p:cNvSpPr/>
          <p:nvPr/>
        </p:nvSpPr>
        <p:spPr>
          <a:xfrm>
            <a:off x="3510981" y="4326661"/>
            <a:ext cx="908300" cy="59066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2D08158C-D6E1-228C-461B-FDBD7B320F63}"/>
              </a:ext>
            </a:extLst>
          </p:cNvPr>
          <p:cNvSpPr>
            <a:spLocks noGrp="1"/>
          </p:cNvSpPr>
          <p:nvPr>
            <p:ph type="title" idx="4294967295"/>
          </p:nvPr>
        </p:nvSpPr>
        <p:spPr>
          <a:xfrm>
            <a:off x="7060994" y="936279"/>
            <a:ext cx="5915025" cy="1914702"/>
          </a:xfrm>
        </p:spPr>
        <p:txBody>
          <a:bodyPr/>
          <a:lstStyle/>
          <a:p>
            <a:r>
              <a:rPr lang="en-GB" dirty="0"/>
              <a:t>Ordinaries and colours</a:t>
            </a:r>
          </a:p>
        </p:txBody>
      </p:sp>
      <p:sp>
        <p:nvSpPr>
          <p:cNvPr id="103" name="TextBox 102">
            <a:extLst>
              <a:ext uri="{FF2B5EF4-FFF2-40B4-BE49-F238E27FC236}">
                <a16:creationId xmlns:a16="http://schemas.microsoft.com/office/drawing/2014/main" id="{6358B0D8-8681-453F-8626-24A2D76C4821}"/>
              </a:ext>
            </a:extLst>
          </p:cNvPr>
          <p:cNvSpPr txBox="1"/>
          <p:nvPr/>
        </p:nvSpPr>
        <p:spPr>
          <a:xfrm>
            <a:off x="223409" y="488454"/>
            <a:ext cx="2414016" cy="307777"/>
          </a:xfrm>
          <a:prstGeom prst="rect">
            <a:avLst/>
          </a:prstGeom>
          <a:noFill/>
        </p:spPr>
        <p:txBody>
          <a:bodyPr wrap="square" rtlCol="0">
            <a:spAutoFit/>
          </a:bodyPr>
          <a:lstStyle/>
          <a:p>
            <a:r>
              <a:rPr lang="en-GB" sz="1400" b="1">
                <a:solidFill>
                  <a:srgbClr val="69295D"/>
                </a:solidFill>
                <a:latin typeface="Arial" panose="020B0604020202020204" pitchFamily="34" charset="0"/>
              </a:rPr>
              <a:t>Ordinaries  </a:t>
            </a:r>
          </a:p>
        </p:txBody>
      </p:sp>
      <p:sp>
        <p:nvSpPr>
          <p:cNvPr id="104" name="TextBox 103">
            <a:extLst>
              <a:ext uri="{FF2B5EF4-FFF2-40B4-BE49-F238E27FC236}">
                <a16:creationId xmlns:a16="http://schemas.microsoft.com/office/drawing/2014/main" id="{F7F38F52-7741-4057-B2B1-8C875481429D}"/>
              </a:ext>
            </a:extLst>
          </p:cNvPr>
          <p:cNvSpPr txBox="1"/>
          <p:nvPr/>
        </p:nvSpPr>
        <p:spPr>
          <a:xfrm>
            <a:off x="223408" y="762417"/>
            <a:ext cx="63667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rPr>
              <a:t>Other shields have shapes on them called </a:t>
            </a:r>
            <a:r>
              <a:rPr lang="en-GB" sz="1200" b="1" dirty="0">
                <a:latin typeface="Arial" panose="020B0604020202020204" pitchFamily="34" charset="0"/>
              </a:rPr>
              <a:t>Ordinaries</a:t>
            </a:r>
            <a:r>
              <a:rPr lang="en-GB" sz="1200" dirty="0">
                <a:latin typeface="Arial" panose="020B0604020202020204" pitchFamily="34" charset="0"/>
              </a:rPr>
              <a:t> which have Blazon names. Shields can use one of them or mix and match lots of ordinaries. Some examples are set out below:</a:t>
            </a:r>
          </a:p>
        </p:txBody>
      </p:sp>
      <p:sp>
        <p:nvSpPr>
          <p:cNvPr id="150" name="TextBox 149">
            <a:extLst>
              <a:ext uri="{FF2B5EF4-FFF2-40B4-BE49-F238E27FC236}">
                <a16:creationId xmlns:a16="http://schemas.microsoft.com/office/drawing/2014/main" id="{864BEBB5-7DB8-4588-8CBD-C2876E4385E9}"/>
              </a:ext>
            </a:extLst>
          </p:cNvPr>
          <p:cNvSpPr txBox="1"/>
          <p:nvPr/>
        </p:nvSpPr>
        <p:spPr>
          <a:xfrm>
            <a:off x="446306" y="2054312"/>
            <a:ext cx="798774" cy="261610"/>
          </a:xfrm>
          <a:prstGeom prst="rect">
            <a:avLst/>
          </a:prstGeom>
          <a:noFill/>
        </p:spPr>
        <p:txBody>
          <a:bodyPr wrap="square" rtlCol="0">
            <a:spAutoFit/>
          </a:bodyPr>
          <a:lstStyle/>
          <a:p>
            <a:pPr algn="ctr"/>
            <a:r>
              <a:rPr lang="en-GB" sz="1100">
                <a:latin typeface="Arial" panose="020B0604020202020204" pitchFamily="34" charset="0"/>
              </a:rPr>
              <a:t>Chief</a:t>
            </a:r>
          </a:p>
        </p:txBody>
      </p:sp>
      <p:pic>
        <p:nvPicPr>
          <p:cNvPr id="7" name="Picture 6" descr="A purple shield with a horizontal yellow stripe across the top.">
            <a:extLst>
              <a:ext uri="{FF2B5EF4-FFF2-40B4-BE49-F238E27FC236}">
                <a16:creationId xmlns:a16="http://schemas.microsoft.com/office/drawing/2014/main" id="{BAC06177-E341-C924-8505-709FF93073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079" y="1327318"/>
            <a:ext cx="599660" cy="699296"/>
          </a:xfrm>
          <a:prstGeom prst="rect">
            <a:avLst/>
          </a:prstGeom>
        </p:spPr>
      </p:pic>
      <p:sp>
        <p:nvSpPr>
          <p:cNvPr id="147" name="TextBox 146">
            <a:extLst>
              <a:ext uri="{FF2B5EF4-FFF2-40B4-BE49-F238E27FC236}">
                <a16:creationId xmlns:a16="http://schemas.microsoft.com/office/drawing/2014/main" id="{A885121F-C738-4C2F-8449-EC82BB00695E}"/>
              </a:ext>
            </a:extLst>
          </p:cNvPr>
          <p:cNvSpPr txBox="1"/>
          <p:nvPr/>
        </p:nvSpPr>
        <p:spPr>
          <a:xfrm>
            <a:off x="1527857" y="2050303"/>
            <a:ext cx="798774" cy="261610"/>
          </a:xfrm>
          <a:prstGeom prst="rect">
            <a:avLst/>
          </a:prstGeom>
          <a:noFill/>
        </p:spPr>
        <p:txBody>
          <a:bodyPr wrap="square" rtlCol="0">
            <a:spAutoFit/>
          </a:bodyPr>
          <a:lstStyle/>
          <a:p>
            <a:pPr algn="ctr"/>
            <a:r>
              <a:rPr lang="en-GB" sz="1100">
                <a:latin typeface="Arial" panose="020B0604020202020204" pitchFamily="34" charset="0"/>
              </a:rPr>
              <a:t>Bend</a:t>
            </a:r>
          </a:p>
        </p:txBody>
      </p:sp>
      <p:pic>
        <p:nvPicPr>
          <p:cNvPr id="9" name="Picture 8" descr="A purple shield with a yellow stripe running diagonally from top left to the bottom right">
            <a:extLst>
              <a:ext uri="{FF2B5EF4-FFF2-40B4-BE49-F238E27FC236}">
                <a16:creationId xmlns:a16="http://schemas.microsoft.com/office/drawing/2014/main" id="{FE730D05-BA59-8D8E-379C-A44FD7E9A6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6260" y="1306046"/>
            <a:ext cx="606303" cy="699295"/>
          </a:xfrm>
          <a:prstGeom prst="rect">
            <a:avLst/>
          </a:prstGeom>
        </p:spPr>
      </p:pic>
      <p:sp>
        <p:nvSpPr>
          <p:cNvPr id="138" name="TextBox 137">
            <a:extLst>
              <a:ext uri="{FF2B5EF4-FFF2-40B4-BE49-F238E27FC236}">
                <a16:creationId xmlns:a16="http://schemas.microsoft.com/office/drawing/2014/main" id="{7A2C6BAE-3E07-411A-9BC3-A9F14123B82A}"/>
              </a:ext>
            </a:extLst>
          </p:cNvPr>
          <p:cNvSpPr txBox="1"/>
          <p:nvPr/>
        </p:nvSpPr>
        <p:spPr>
          <a:xfrm>
            <a:off x="2803984" y="2042470"/>
            <a:ext cx="798774" cy="261610"/>
          </a:xfrm>
          <a:prstGeom prst="rect">
            <a:avLst/>
          </a:prstGeom>
          <a:noFill/>
        </p:spPr>
        <p:txBody>
          <a:bodyPr wrap="square" rtlCol="0">
            <a:spAutoFit/>
          </a:bodyPr>
          <a:lstStyle/>
          <a:p>
            <a:pPr algn="ctr"/>
            <a:r>
              <a:rPr lang="en-GB" sz="1100">
                <a:latin typeface="Arial" panose="020B0604020202020204" pitchFamily="34" charset="0"/>
              </a:rPr>
              <a:t>Saltire</a:t>
            </a:r>
          </a:p>
        </p:txBody>
      </p:sp>
      <p:pic>
        <p:nvPicPr>
          <p:cNvPr id="11" name="Picture 10" descr="A purple shield with a yellow X shaped cross across the centre">
            <a:extLst>
              <a:ext uri="{FF2B5EF4-FFF2-40B4-BE49-F238E27FC236}">
                <a16:creationId xmlns:a16="http://schemas.microsoft.com/office/drawing/2014/main" id="{72159235-95A5-76FB-CABB-4CF70A40EF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3929" y="1292808"/>
            <a:ext cx="637052" cy="732805"/>
          </a:xfrm>
          <a:prstGeom prst="rect">
            <a:avLst/>
          </a:prstGeom>
        </p:spPr>
      </p:pic>
      <p:sp>
        <p:nvSpPr>
          <p:cNvPr id="129" name="TextBox 128">
            <a:extLst>
              <a:ext uri="{FF2B5EF4-FFF2-40B4-BE49-F238E27FC236}">
                <a16:creationId xmlns:a16="http://schemas.microsoft.com/office/drawing/2014/main" id="{79002CE7-674B-4A1D-A438-AC5C229F0497}"/>
              </a:ext>
            </a:extLst>
          </p:cNvPr>
          <p:cNvSpPr txBox="1"/>
          <p:nvPr/>
        </p:nvSpPr>
        <p:spPr>
          <a:xfrm>
            <a:off x="4081303" y="2007108"/>
            <a:ext cx="798774" cy="261610"/>
          </a:xfrm>
          <a:prstGeom prst="rect">
            <a:avLst/>
          </a:prstGeom>
          <a:noFill/>
        </p:spPr>
        <p:txBody>
          <a:bodyPr wrap="square" rtlCol="0">
            <a:spAutoFit/>
          </a:bodyPr>
          <a:lstStyle/>
          <a:p>
            <a:pPr algn="ctr"/>
            <a:r>
              <a:rPr lang="en-GB" sz="1100" dirty="0">
                <a:latin typeface="Arial" panose="020B0604020202020204" pitchFamily="34" charset="0"/>
              </a:rPr>
              <a:t>Fess</a:t>
            </a:r>
          </a:p>
        </p:txBody>
      </p:sp>
      <p:pic>
        <p:nvPicPr>
          <p:cNvPr id="13" name="Picture 12" descr="A purple shield with a horizontal yellow stripe across the centre of the shape.">
            <a:extLst>
              <a:ext uri="{FF2B5EF4-FFF2-40B4-BE49-F238E27FC236}">
                <a16:creationId xmlns:a16="http://schemas.microsoft.com/office/drawing/2014/main" id="{81B3BE35-C6E1-DA63-8C4A-FCFE0085F6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81660" y="1280012"/>
            <a:ext cx="627332" cy="721624"/>
          </a:xfrm>
          <a:prstGeom prst="rect">
            <a:avLst/>
          </a:prstGeom>
        </p:spPr>
      </p:pic>
      <p:sp>
        <p:nvSpPr>
          <p:cNvPr id="116" name="TextBox 115">
            <a:extLst>
              <a:ext uri="{FF2B5EF4-FFF2-40B4-BE49-F238E27FC236}">
                <a16:creationId xmlns:a16="http://schemas.microsoft.com/office/drawing/2014/main" id="{8ABEFEBD-9ABF-432B-B75A-078986B6F857}"/>
              </a:ext>
            </a:extLst>
          </p:cNvPr>
          <p:cNvSpPr txBox="1"/>
          <p:nvPr/>
        </p:nvSpPr>
        <p:spPr>
          <a:xfrm>
            <a:off x="5401662" y="1944780"/>
            <a:ext cx="798774" cy="261610"/>
          </a:xfrm>
          <a:prstGeom prst="rect">
            <a:avLst/>
          </a:prstGeom>
          <a:noFill/>
        </p:spPr>
        <p:txBody>
          <a:bodyPr wrap="square" rtlCol="0">
            <a:spAutoFit/>
          </a:bodyPr>
          <a:lstStyle/>
          <a:p>
            <a:pPr algn="ctr"/>
            <a:r>
              <a:rPr lang="en-GB" sz="1100">
                <a:latin typeface="Arial" panose="020B0604020202020204" pitchFamily="34" charset="0"/>
              </a:rPr>
              <a:t>Pile</a:t>
            </a:r>
          </a:p>
        </p:txBody>
      </p:sp>
      <p:pic>
        <p:nvPicPr>
          <p:cNvPr id="15" name="Picture 14" descr="A purple shield with a yellow triangle pointing downwards">
            <a:extLst>
              <a:ext uri="{FF2B5EF4-FFF2-40B4-BE49-F238E27FC236}">
                <a16:creationId xmlns:a16="http://schemas.microsoft.com/office/drawing/2014/main" id="{E23D7EFE-4371-A3DB-E20C-FB20EA8986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0548" y="1252508"/>
            <a:ext cx="627332" cy="723548"/>
          </a:xfrm>
          <a:prstGeom prst="rect">
            <a:avLst/>
          </a:prstGeom>
        </p:spPr>
      </p:pic>
      <p:sp>
        <p:nvSpPr>
          <p:cNvPr id="125" name="TextBox 124">
            <a:extLst>
              <a:ext uri="{FF2B5EF4-FFF2-40B4-BE49-F238E27FC236}">
                <a16:creationId xmlns:a16="http://schemas.microsoft.com/office/drawing/2014/main" id="{B6BE7841-F3EF-4E5E-9337-8C77E87904DB}"/>
              </a:ext>
            </a:extLst>
          </p:cNvPr>
          <p:cNvSpPr txBox="1"/>
          <p:nvPr/>
        </p:nvSpPr>
        <p:spPr>
          <a:xfrm>
            <a:off x="964371" y="2650596"/>
            <a:ext cx="798774" cy="261610"/>
          </a:xfrm>
          <a:prstGeom prst="rect">
            <a:avLst/>
          </a:prstGeom>
          <a:noFill/>
        </p:spPr>
        <p:txBody>
          <a:bodyPr wrap="square" rtlCol="0">
            <a:spAutoFit/>
          </a:bodyPr>
          <a:lstStyle/>
          <a:p>
            <a:pPr algn="ctr"/>
            <a:r>
              <a:rPr lang="en-GB" sz="1100">
                <a:latin typeface="Arial" panose="020B0604020202020204" pitchFamily="34" charset="0"/>
              </a:rPr>
              <a:t>Bordure</a:t>
            </a:r>
          </a:p>
        </p:txBody>
      </p:sp>
      <p:pic>
        <p:nvPicPr>
          <p:cNvPr id="17" name="Picture 16" descr="A purple shield with a smaller yellow shield shape in the centre.">
            <a:extLst>
              <a:ext uri="{FF2B5EF4-FFF2-40B4-BE49-F238E27FC236}">
                <a16:creationId xmlns:a16="http://schemas.microsoft.com/office/drawing/2014/main" id="{6399C2C8-4E81-6E51-1A3F-E016A152A7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5680" y="2049841"/>
            <a:ext cx="558017" cy="643866"/>
          </a:xfrm>
          <a:prstGeom prst="rect">
            <a:avLst/>
          </a:prstGeom>
        </p:spPr>
      </p:pic>
      <p:sp>
        <p:nvSpPr>
          <p:cNvPr id="143" name="TextBox 142">
            <a:extLst>
              <a:ext uri="{FF2B5EF4-FFF2-40B4-BE49-F238E27FC236}">
                <a16:creationId xmlns:a16="http://schemas.microsoft.com/office/drawing/2014/main" id="{A292FD0C-AE77-4237-938D-E90D84D0F5DD}"/>
              </a:ext>
            </a:extLst>
          </p:cNvPr>
          <p:cNvSpPr txBox="1"/>
          <p:nvPr/>
        </p:nvSpPr>
        <p:spPr>
          <a:xfrm>
            <a:off x="2145730" y="2664188"/>
            <a:ext cx="798774" cy="261610"/>
          </a:xfrm>
          <a:prstGeom prst="rect">
            <a:avLst/>
          </a:prstGeom>
          <a:noFill/>
        </p:spPr>
        <p:txBody>
          <a:bodyPr wrap="square" rtlCol="0">
            <a:spAutoFit/>
          </a:bodyPr>
          <a:lstStyle/>
          <a:p>
            <a:pPr algn="ctr"/>
            <a:r>
              <a:rPr lang="en-GB" sz="1100" dirty="0">
                <a:latin typeface="Arial" panose="020B0604020202020204" pitchFamily="34" charset="0"/>
              </a:rPr>
              <a:t>Pale</a:t>
            </a:r>
          </a:p>
        </p:txBody>
      </p:sp>
      <p:pic>
        <p:nvPicPr>
          <p:cNvPr id="19" name="Picture 18" descr="A purple shield with a vertical yellow stripe running through it">
            <a:extLst>
              <a:ext uri="{FF2B5EF4-FFF2-40B4-BE49-F238E27FC236}">
                <a16:creationId xmlns:a16="http://schemas.microsoft.com/office/drawing/2014/main" id="{60A8BC26-D5FA-D582-229A-4B178571FB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2873" y="2038696"/>
            <a:ext cx="552377" cy="637097"/>
          </a:xfrm>
          <a:prstGeom prst="rect">
            <a:avLst/>
          </a:prstGeom>
        </p:spPr>
      </p:pic>
      <p:sp>
        <p:nvSpPr>
          <p:cNvPr id="133" name="TextBox 132">
            <a:extLst>
              <a:ext uri="{FF2B5EF4-FFF2-40B4-BE49-F238E27FC236}">
                <a16:creationId xmlns:a16="http://schemas.microsoft.com/office/drawing/2014/main" id="{8392E0B9-381E-4422-B5D7-BD00FF6BF731}"/>
              </a:ext>
            </a:extLst>
          </p:cNvPr>
          <p:cNvSpPr txBox="1"/>
          <p:nvPr/>
        </p:nvSpPr>
        <p:spPr>
          <a:xfrm>
            <a:off x="3421842" y="2666755"/>
            <a:ext cx="798774" cy="261610"/>
          </a:xfrm>
          <a:prstGeom prst="rect">
            <a:avLst/>
          </a:prstGeom>
          <a:noFill/>
        </p:spPr>
        <p:txBody>
          <a:bodyPr wrap="square" rtlCol="0">
            <a:spAutoFit/>
          </a:bodyPr>
          <a:lstStyle/>
          <a:p>
            <a:pPr algn="ctr"/>
            <a:r>
              <a:rPr lang="en-GB" sz="1100" dirty="0">
                <a:latin typeface="Arial" panose="020B0604020202020204" pitchFamily="34" charset="0"/>
              </a:rPr>
              <a:t>Cross</a:t>
            </a:r>
          </a:p>
        </p:txBody>
      </p:sp>
      <p:pic>
        <p:nvPicPr>
          <p:cNvPr id="21" name="Picture 20" descr="A purple shield with a large yellow cross through the centre">
            <a:extLst>
              <a:ext uri="{FF2B5EF4-FFF2-40B4-BE49-F238E27FC236}">
                <a16:creationId xmlns:a16="http://schemas.microsoft.com/office/drawing/2014/main" id="{2748B3A7-BCD6-7727-A4D5-325DD50144F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75280" y="2115150"/>
            <a:ext cx="531858" cy="613682"/>
          </a:xfrm>
          <a:prstGeom prst="rect">
            <a:avLst/>
          </a:prstGeom>
        </p:spPr>
      </p:pic>
      <p:sp>
        <p:nvSpPr>
          <p:cNvPr id="120" name="TextBox 119">
            <a:extLst>
              <a:ext uri="{FF2B5EF4-FFF2-40B4-BE49-F238E27FC236}">
                <a16:creationId xmlns:a16="http://schemas.microsoft.com/office/drawing/2014/main" id="{728DBEB9-9124-4840-ABE4-3EE9EE1587AE}"/>
              </a:ext>
            </a:extLst>
          </p:cNvPr>
          <p:cNvSpPr txBox="1"/>
          <p:nvPr/>
        </p:nvSpPr>
        <p:spPr>
          <a:xfrm>
            <a:off x="4712271" y="2675793"/>
            <a:ext cx="798774" cy="261610"/>
          </a:xfrm>
          <a:prstGeom prst="rect">
            <a:avLst/>
          </a:prstGeom>
          <a:noFill/>
        </p:spPr>
        <p:txBody>
          <a:bodyPr wrap="square" rtlCol="0">
            <a:spAutoFit/>
          </a:bodyPr>
          <a:lstStyle/>
          <a:p>
            <a:pPr algn="ctr"/>
            <a:r>
              <a:rPr lang="en-GB" sz="1100">
                <a:latin typeface="Arial" panose="020B0604020202020204" pitchFamily="34" charset="0"/>
              </a:rPr>
              <a:t>Chevron</a:t>
            </a:r>
          </a:p>
        </p:txBody>
      </p:sp>
      <p:pic>
        <p:nvPicPr>
          <p:cNvPr id="23" name="Picture 22" descr="A purple shield with a yellow coloured arrow shape in the centre. The arrow is pointing to the top of the shape.">
            <a:extLst>
              <a:ext uri="{FF2B5EF4-FFF2-40B4-BE49-F238E27FC236}">
                <a16:creationId xmlns:a16="http://schemas.microsoft.com/office/drawing/2014/main" id="{BB99EAB7-7EAB-36EE-B0D4-5841B1D8208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99227" y="2115150"/>
            <a:ext cx="512408" cy="591240"/>
          </a:xfrm>
          <a:prstGeom prst="rect">
            <a:avLst/>
          </a:prstGeom>
        </p:spPr>
      </p:pic>
      <p:sp>
        <p:nvSpPr>
          <p:cNvPr id="114" name="TextBox 113">
            <a:extLst>
              <a:ext uri="{FF2B5EF4-FFF2-40B4-BE49-F238E27FC236}">
                <a16:creationId xmlns:a16="http://schemas.microsoft.com/office/drawing/2014/main" id="{1601BD8C-AA84-42EB-AF88-9CA0575C6AA7}"/>
              </a:ext>
            </a:extLst>
          </p:cNvPr>
          <p:cNvSpPr txBox="1"/>
          <p:nvPr/>
        </p:nvSpPr>
        <p:spPr>
          <a:xfrm>
            <a:off x="273099" y="2972910"/>
            <a:ext cx="6540181" cy="276999"/>
          </a:xfrm>
          <a:prstGeom prst="rect">
            <a:avLst/>
          </a:prstGeom>
          <a:noFill/>
        </p:spPr>
        <p:txBody>
          <a:bodyPr wrap="square" lIns="91440" tIns="45720" rIns="91440" bIns="45720" rtlCol="0" anchor="t">
            <a:spAutoFit/>
          </a:bodyPr>
          <a:lstStyle/>
          <a:p>
            <a:r>
              <a:rPr lang="en-GB" sz="1200">
                <a:latin typeface="Arial" panose="020B0604020202020204" pitchFamily="34" charset="0"/>
              </a:rPr>
              <a:t>Learners can choose any of these shapes for their shield. Ask them if they have a favourite. </a:t>
            </a:r>
          </a:p>
        </p:txBody>
      </p:sp>
      <p:sp>
        <p:nvSpPr>
          <p:cNvPr id="2" name="Rectangle: Rounded Corners 1">
            <a:extLst>
              <a:ext uri="{FF2B5EF4-FFF2-40B4-BE49-F238E27FC236}">
                <a16:creationId xmlns:a16="http://schemas.microsoft.com/office/drawing/2014/main" id="{25122220-D9AD-5453-766D-1CA6CC54AE32}"/>
              </a:ext>
              <a:ext uri="{C183D7F6-B498-43B3-948B-1728B52AA6E4}">
                <adec:decorative xmlns:adec="http://schemas.microsoft.com/office/drawing/2017/decorative" val="1"/>
              </a:ext>
            </a:extLst>
          </p:cNvPr>
          <p:cNvSpPr/>
          <p:nvPr/>
        </p:nvSpPr>
        <p:spPr>
          <a:xfrm>
            <a:off x="1441628" y="5275692"/>
            <a:ext cx="908301" cy="625181"/>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9E2CDADF-C36B-EF1F-008D-5B75A87FF91B}"/>
              </a:ext>
              <a:ext uri="{C183D7F6-B498-43B3-948B-1728B52AA6E4}">
                <adec:decorative xmlns:adec="http://schemas.microsoft.com/office/drawing/2017/decorative" val="1"/>
              </a:ext>
            </a:extLst>
          </p:cNvPr>
          <p:cNvSpPr/>
          <p:nvPr/>
        </p:nvSpPr>
        <p:spPr>
          <a:xfrm>
            <a:off x="3124265" y="5304022"/>
            <a:ext cx="908300" cy="61368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54" name="TextBox 53">
            <a:extLst>
              <a:ext uri="{FF2B5EF4-FFF2-40B4-BE49-F238E27FC236}">
                <a16:creationId xmlns:a16="http://schemas.microsoft.com/office/drawing/2014/main" id="{0671EC03-6096-44DA-A8A0-EB4E7B33E8C5}"/>
              </a:ext>
            </a:extLst>
          </p:cNvPr>
          <p:cNvSpPr txBox="1"/>
          <p:nvPr/>
        </p:nvSpPr>
        <p:spPr>
          <a:xfrm>
            <a:off x="223786" y="3529670"/>
            <a:ext cx="2726469" cy="307777"/>
          </a:xfrm>
          <a:prstGeom prst="rect">
            <a:avLst/>
          </a:prstGeom>
          <a:noFill/>
        </p:spPr>
        <p:txBody>
          <a:bodyPr wrap="square" rtlCol="0">
            <a:spAutoFit/>
          </a:bodyPr>
          <a:lstStyle/>
          <a:p>
            <a:r>
              <a:rPr lang="en-GB" sz="1400" b="1">
                <a:solidFill>
                  <a:srgbClr val="A61F29"/>
                </a:solidFill>
                <a:latin typeface="Arial" panose="020B0604020202020204" pitchFamily="34" charset="0"/>
              </a:rPr>
              <a:t>Colours and Blazon Names   </a:t>
            </a:r>
          </a:p>
        </p:txBody>
      </p:sp>
      <p:sp>
        <p:nvSpPr>
          <p:cNvPr id="56" name="TextBox 55">
            <a:extLst>
              <a:ext uri="{FF2B5EF4-FFF2-40B4-BE49-F238E27FC236}">
                <a16:creationId xmlns:a16="http://schemas.microsoft.com/office/drawing/2014/main" id="{72BA7468-7F3C-430A-B06F-971BEA22FA9F}"/>
              </a:ext>
            </a:extLst>
          </p:cNvPr>
          <p:cNvSpPr txBox="1"/>
          <p:nvPr/>
        </p:nvSpPr>
        <p:spPr>
          <a:xfrm>
            <a:off x="223408" y="3933314"/>
            <a:ext cx="623867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Arial" panose="020B0604020202020204" pitchFamily="34" charset="0"/>
              </a:rPr>
              <a:t>Traditionally only certain colours are used for shields. Their Blazon names are: </a:t>
            </a:r>
          </a:p>
        </p:txBody>
      </p:sp>
      <p:sp>
        <p:nvSpPr>
          <p:cNvPr id="100" name="TextBox 99">
            <a:extLst>
              <a:ext uri="{FF2B5EF4-FFF2-40B4-BE49-F238E27FC236}">
                <a16:creationId xmlns:a16="http://schemas.microsoft.com/office/drawing/2014/main" id="{84964A24-9A61-4C90-8F47-9B3FD2A85C01}"/>
              </a:ext>
            </a:extLst>
          </p:cNvPr>
          <p:cNvSpPr txBox="1"/>
          <p:nvPr/>
        </p:nvSpPr>
        <p:spPr>
          <a:xfrm>
            <a:off x="622310" y="4946404"/>
            <a:ext cx="1284515" cy="276999"/>
          </a:xfrm>
          <a:prstGeom prst="rect">
            <a:avLst/>
          </a:prstGeom>
          <a:noFill/>
        </p:spPr>
        <p:txBody>
          <a:bodyPr wrap="square" rtlCol="0">
            <a:spAutoFit/>
          </a:bodyPr>
          <a:lstStyle/>
          <a:p>
            <a:r>
              <a:rPr lang="en-GB" sz="1200">
                <a:latin typeface="Arial" panose="020B0604020202020204" pitchFamily="34" charset="0"/>
              </a:rPr>
              <a:t>Red = Gules </a:t>
            </a:r>
          </a:p>
        </p:txBody>
      </p:sp>
      <p:sp>
        <p:nvSpPr>
          <p:cNvPr id="98" name="TextBox 97">
            <a:extLst>
              <a:ext uri="{FF2B5EF4-FFF2-40B4-BE49-F238E27FC236}">
                <a16:creationId xmlns:a16="http://schemas.microsoft.com/office/drawing/2014/main" id="{D239C400-682D-4D35-9E4B-E461619315B1}"/>
              </a:ext>
            </a:extLst>
          </p:cNvPr>
          <p:cNvSpPr txBox="1"/>
          <p:nvPr/>
        </p:nvSpPr>
        <p:spPr>
          <a:xfrm>
            <a:off x="2051115" y="4935015"/>
            <a:ext cx="1089987" cy="276999"/>
          </a:xfrm>
          <a:prstGeom prst="rect">
            <a:avLst/>
          </a:prstGeom>
          <a:noFill/>
        </p:spPr>
        <p:txBody>
          <a:bodyPr wrap="square" rtlCol="0">
            <a:spAutoFit/>
          </a:bodyPr>
          <a:lstStyle/>
          <a:p>
            <a:r>
              <a:rPr lang="en-GB" sz="1200">
                <a:latin typeface="Arial" panose="020B0604020202020204" pitchFamily="34" charset="0"/>
              </a:rPr>
              <a:t>Blue = Azure </a:t>
            </a:r>
          </a:p>
        </p:txBody>
      </p:sp>
      <p:sp>
        <p:nvSpPr>
          <p:cNvPr id="96" name="TextBox 95">
            <a:extLst>
              <a:ext uri="{FF2B5EF4-FFF2-40B4-BE49-F238E27FC236}">
                <a16:creationId xmlns:a16="http://schemas.microsoft.com/office/drawing/2014/main" id="{E76C9FDE-0D77-4A08-89A4-E6415CA6692C}"/>
              </a:ext>
            </a:extLst>
          </p:cNvPr>
          <p:cNvSpPr txBox="1"/>
          <p:nvPr/>
        </p:nvSpPr>
        <p:spPr>
          <a:xfrm>
            <a:off x="3480883" y="4936568"/>
            <a:ext cx="1163171" cy="276999"/>
          </a:xfrm>
          <a:prstGeom prst="rect">
            <a:avLst/>
          </a:prstGeom>
          <a:noFill/>
        </p:spPr>
        <p:txBody>
          <a:bodyPr wrap="square" rtlCol="0">
            <a:spAutoFit/>
          </a:bodyPr>
          <a:lstStyle/>
          <a:p>
            <a:r>
              <a:rPr lang="en-GB" sz="1200">
                <a:latin typeface="Arial" panose="020B0604020202020204" pitchFamily="34" charset="0"/>
              </a:rPr>
              <a:t>Green = Vert</a:t>
            </a:r>
          </a:p>
        </p:txBody>
      </p:sp>
      <p:sp>
        <p:nvSpPr>
          <p:cNvPr id="74" name="TextBox 73">
            <a:extLst>
              <a:ext uri="{FF2B5EF4-FFF2-40B4-BE49-F238E27FC236}">
                <a16:creationId xmlns:a16="http://schemas.microsoft.com/office/drawing/2014/main" id="{3B47ED0F-0E33-437C-A83B-66156FC98DDC}"/>
              </a:ext>
            </a:extLst>
          </p:cNvPr>
          <p:cNvSpPr txBox="1"/>
          <p:nvPr/>
        </p:nvSpPr>
        <p:spPr>
          <a:xfrm>
            <a:off x="4938127" y="4936568"/>
            <a:ext cx="1555428" cy="276999"/>
          </a:xfrm>
          <a:prstGeom prst="rect">
            <a:avLst/>
          </a:prstGeom>
          <a:noFill/>
        </p:spPr>
        <p:txBody>
          <a:bodyPr wrap="square" rtlCol="0">
            <a:spAutoFit/>
          </a:bodyPr>
          <a:lstStyle/>
          <a:p>
            <a:r>
              <a:rPr lang="en-GB" sz="1200">
                <a:latin typeface="Arial" panose="020B0604020202020204" pitchFamily="34" charset="0"/>
              </a:rPr>
              <a:t>Purple = Purpure</a:t>
            </a:r>
          </a:p>
        </p:txBody>
      </p:sp>
      <p:sp>
        <p:nvSpPr>
          <p:cNvPr id="70" name="TextBox 69">
            <a:extLst>
              <a:ext uri="{FF2B5EF4-FFF2-40B4-BE49-F238E27FC236}">
                <a16:creationId xmlns:a16="http://schemas.microsoft.com/office/drawing/2014/main" id="{0BB352BE-87CC-4A43-AB6D-96A2B1433E2E}"/>
              </a:ext>
            </a:extLst>
          </p:cNvPr>
          <p:cNvSpPr txBox="1"/>
          <p:nvPr/>
        </p:nvSpPr>
        <p:spPr>
          <a:xfrm>
            <a:off x="1117223" y="5956270"/>
            <a:ext cx="1627177" cy="276999"/>
          </a:xfrm>
          <a:prstGeom prst="rect">
            <a:avLst/>
          </a:prstGeom>
          <a:noFill/>
        </p:spPr>
        <p:txBody>
          <a:bodyPr wrap="square" rtlCol="0">
            <a:spAutoFit/>
          </a:bodyPr>
          <a:lstStyle/>
          <a:p>
            <a:r>
              <a:rPr lang="en-GB" sz="1200" dirty="0">
                <a:latin typeface="Arial" panose="020B0604020202020204" pitchFamily="34" charset="0"/>
              </a:rPr>
              <a:t>Gold or Yellow = Or</a:t>
            </a:r>
          </a:p>
        </p:txBody>
      </p:sp>
      <p:sp>
        <p:nvSpPr>
          <p:cNvPr id="67" name="TextBox 66">
            <a:extLst>
              <a:ext uri="{FF2B5EF4-FFF2-40B4-BE49-F238E27FC236}">
                <a16:creationId xmlns:a16="http://schemas.microsoft.com/office/drawing/2014/main" id="{2B2469DF-ABAE-4997-9206-09936014133E}"/>
              </a:ext>
            </a:extLst>
          </p:cNvPr>
          <p:cNvSpPr txBox="1"/>
          <p:nvPr/>
        </p:nvSpPr>
        <p:spPr>
          <a:xfrm>
            <a:off x="2758305" y="5943673"/>
            <a:ext cx="1982170" cy="276999"/>
          </a:xfrm>
          <a:prstGeom prst="rect">
            <a:avLst/>
          </a:prstGeom>
          <a:noFill/>
        </p:spPr>
        <p:txBody>
          <a:bodyPr wrap="square" rtlCol="0">
            <a:spAutoFit/>
          </a:bodyPr>
          <a:lstStyle/>
          <a:p>
            <a:r>
              <a:rPr lang="en-GB" sz="1200" dirty="0">
                <a:latin typeface="Arial" panose="020B0604020202020204" pitchFamily="34" charset="0"/>
              </a:rPr>
              <a:t>Silver or White  = Argent</a:t>
            </a:r>
          </a:p>
        </p:txBody>
      </p:sp>
      <p:sp>
        <p:nvSpPr>
          <p:cNvPr id="90" name="TextBox 89">
            <a:extLst>
              <a:ext uri="{FF2B5EF4-FFF2-40B4-BE49-F238E27FC236}">
                <a16:creationId xmlns:a16="http://schemas.microsoft.com/office/drawing/2014/main" id="{5949FC23-AA1D-4699-AF3F-3CB32A391CA2}"/>
              </a:ext>
            </a:extLst>
          </p:cNvPr>
          <p:cNvSpPr txBox="1"/>
          <p:nvPr/>
        </p:nvSpPr>
        <p:spPr>
          <a:xfrm>
            <a:off x="4644054" y="5908431"/>
            <a:ext cx="1243323" cy="276999"/>
          </a:xfrm>
          <a:prstGeom prst="rect">
            <a:avLst/>
          </a:prstGeom>
          <a:noFill/>
        </p:spPr>
        <p:txBody>
          <a:bodyPr wrap="square" rtlCol="0">
            <a:spAutoFit/>
          </a:bodyPr>
          <a:lstStyle/>
          <a:p>
            <a:r>
              <a:rPr lang="en-GB" sz="1200" dirty="0">
                <a:latin typeface="Arial" panose="020B0604020202020204" pitchFamily="34" charset="0"/>
              </a:rPr>
              <a:t>Black = Sable </a:t>
            </a:r>
          </a:p>
        </p:txBody>
      </p:sp>
      <p:sp>
        <p:nvSpPr>
          <p:cNvPr id="55" name="Rectangle 54">
            <a:extLst>
              <a:ext uri="{FF2B5EF4-FFF2-40B4-BE49-F238E27FC236}">
                <a16:creationId xmlns:a16="http://schemas.microsoft.com/office/drawing/2014/main" id="{A3AE0E0B-B5A1-41ED-A053-4325E77D8EF1}"/>
              </a:ext>
              <a:ext uri="{C183D7F6-B498-43B3-948B-1728B52AA6E4}">
                <adec:decorative xmlns:adec="http://schemas.microsoft.com/office/drawing/2017/decorative" val="1"/>
              </a:ext>
            </a:extLst>
          </p:cNvPr>
          <p:cNvSpPr/>
          <p:nvPr/>
        </p:nvSpPr>
        <p:spPr>
          <a:xfrm>
            <a:off x="216172" y="3432645"/>
            <a:ext cx="6413814" cy="6331395"/>
          </a:xfrm>
          <a:custGeom>
            <a:avLst/>
            <a:gdLst>
              <a:gd name="csX0" fmla="*/ 0 w 6413814"/>
              <a:gd name="csY0" fmla="*/ 0 h 6331395"/>
              <a:gd name="csX1" fmla="*/ 513105 w 6413814"/>
              <a:gd name="csY1" fmla="*/ 0 h 6331395"/>
              <a:gd name="csX2" fmla="*/ 1090348 w 6413814"/>
              <a:gd name="csY2" fmla="*/ 0 h 6331395"/>
              <a:gd name="csX3" fmla="*/ 1731730 w 6413814"/>
              <a:gd name="csY3" fmla="*/ 0 h 6331395"/>
              <a:gd name="csX4" fmla="*/ 2180697 w 6413814"/>
              <a:gd name="csY4" fmla="*/ 0 h 6331395"/>
              <a:gd name="csX5" fmla="*/ 2950354 w 6413814"/>
              <a:gd name="csY5" fmla="*/ 0 h 6331395"/>
              <a:gd name="csX6" fmla="*/ 3527598 w 6413814"/>
              <a:gd name="csY6" fmla="*/ 0 h 6331395"/>
              <a:gd name="csX7" fmla="*/ 4104841 w 6413814"/>
              <a:gd name="csY7" fmla="*/ 0 h 6331395"/>
              <a:gd name="csX8" fmla="*/ 4874499 w 6413814"/>
              <a:gd name="csY8" fmla="*/ 0 h 6331395"/>
              <a:gd name="csX9" fmla="*/ 5387604 w 6413814"/>
              <a:gd name="csY9" fmla="*/ 0 h 6331395"/>
              <a:gd name="csX10" fmla="*/ 6413814 w 6413814"/>
              <a:gd name="csY10" fmla="*/ 0 h 6331395"/>
              <a:gd name="csX11" fmla="*/ 6413814 w 6413814"/>
              <a:gd name="csY11" fmla="*/ 569826 h 6331395"/>
              <a:gd name="csX12" fmla="*/ 6413814 w 6413814"/>
              <a:gd name="csY12" fmla="*/ 1139651 h 6331395"/>
              <a:gd name="csX13" fmla="*/ 6413814 w 6413814"/>
              <a:gd name="csY13" fmla="*/ 1709477 h 6331395"/>
              <a:gd name="csX14" fmla="*/ 6413814 w 6413814"/>
              <a:gd name="csY14" fmla="*/ 2279302 h 6331395"/>
              <a:gd name="csX15" fmla="*/ 6413814 w 6413814"/>
              <a:gd name="csY15" fmla="*/ 2912442 h 6331395"/>
              <a:gd name="csX16" fmla="*/ 6413814 w 6413814"/>
              <a:gd name="csY16" fmla="*/ 3355639 h 6331395"/>
              <a:gd name="csX17" fmla="*/ 6413814 w 6413814"/>
              <a:gd name="csY17" fmla="*/ 3862151 h 6331395"/>
              <a:gd name="csX18" fmla="*/ 6413814 w 6413814"/>
              <a:gd name="csY18" fmla="*/ 4621918 h 6331395"/>
              <a:gd name="csX19" fmla="*/ 6413814 w 6413814"/>
              <a:gd name="csY19" fmla="*/ 5318372 h 6331395"/>
              <a:gd name="csX20" fmla="*/ 6413814 w 6413814"/>
              <a:gd name="csY20" fmla="*/ 6331395 h 6331395"/>
              <a:gd name="csX21" fmla="*/ 5900709 w 6413814"/>
              <a:gd name="csY21" fmla="*/ 6331395 h 6331395"/>
              <a:gd name="csX22" fmla="*/ 5451742 w 6413814"/>
              <a:gd name="csY22" fmla="*/ 6331395 h 6331395"/>
              <a:gd name="csX23" fmla="*/ 4874499 w 6413814"/>
              <a:gd name="csY23" fmla="*/ 6331395 h 6331395"/>
              <a:gd name="csX24" fmla="*/ 4425532 w 6413814"/>
              <a:gd name="csY24" fmla="*/ 6331395 h 6331395"/>
              <a:gd name="csX25" fmla="*/ 3976565 w 6413814"/>
              <a:gd name="csY25" fmla="*/ 6331395 h 6331395"/>
              <a:gd name="csX26" fmla="*/ 3463460 w 6413814"/>
              <a:gd name="csY26" fmla="*/ 6331395 h 6331395"/>
              <a:gd name="csX27" fmla="*/ 2693802 w 6413814"/>
              <a:gd name="csY27" fmla="*/ 6331395 h 6331395"/>
              <a:gd name="csX28" fmla="*/ 1924144 w 6413814"/>
              <a:gd name="csY28" fmla="*/ 6331395 h 6331395"/>
              <a:gd name="csX29" fmla="*/ 1218625 w 6413814"/>
              <a:gd name="csY29" fmla="*/ 6331395 h 6331395"/>
              <a:gd name="csX30" fmla="*/ 0 w 6413814"/>
              <a:gd name="csY30" fmla="*/ 6331395 h 6331395"/>
              <a:gd name="csX31" fmla="*/ 0 w 6413814"/>
              <a:gd name="csY31" fmla="*/ 5634942 h 6331395"/>
              <a:gd name="csX32" fmla="*/ 0 w 6413814"/>
              <a:gd name="csY32" fmla="*/ 5065116 h 6331395"/>
              <a:gd name="csX33" fmla="*/ 0 w 6413814"/>
              <a:gd name="csY33" fmla="*/ 4621918 h 6331395"/>
              <a:gd name="csX34" fmla="*/ 0 w 6413814"/>
              <a:gd name="csY34" fmla="*/ 4115407 h 6331395"/>
              <a:gd name="csX35" fmla="*/ 0 w 6413814"/>
              <a:gd name="csY35" fmla="*/ 3545581 h 6331395"/>
              <a:gd name="csX36" fmla="*/ 0 w 6413814"/>
              <a:gd name="csY36" fmla="*/ 3102384 h 6331395"/>
              <a:gd name="csX37" fmla="*/ 0 w 6413814"/>
              <a:gd name="csY37" fmla="*/ 2659186 h 6331395"/>
              <a:gd name="csX38" fmla="*/ 0 w 6413814"/>
              <a:gd name="csY38" fmla="*/ 2215988 h 6331395"/>
              <a:gd name="csX39" fmla="*/ 0 w 6413814"/>
              <a:gd name="csY39" fmla="*/ 1519535 h 6331395"/>
              <a:gd name="csX40" fmla="*/ 0 w 6413814"/>
              <a:gd name="csY40" fmla="*/ 886395 h 6331395"/>
              <a:gd name="csX41" fmla="*/ 0 w 6413814"/>
              <a:gd name="csY41" fmla="*/ 0 h 63313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6413814" h="6331395" extrusionOk="0">
                <a:moveTo>
                  <a:pt x="0" y="0"/>
                </a:moveTo>
                <a:cubicBezTo>
                  <a:pt x="191347" y="1124"/>
                  <a:pt x="320092" y="3766"/>
                  <a:pt x="513105" y="0"/>
                </a:cubicBezTo>
                <a:cubicBezTo>
                  <a:pt x="706119" y="-3766"/>
                  <a:pt x="915588" y="-20226"/>
                  <a:pt x="1090348" y="0"/>
                </a:cubicBezTo>
                <a:cubicBezTo>
                  <a:pt x="1265108" y="20226"/>
                  <a:pt x="1482850" y="6796"/>
                  <a:pt x="1731730" y="0"/>
                </a:cubicBezTo>
                <a:cubicBezTo>
                  <a:pt x="1980610" y="-6796"/>
                  <a:pt x="2039244" y="16254"/>
                  <a:pt x="2180697" y="0"/>
                </a:cubicBezTo>
                <a:cubicBezTo>
                  <a:pt x="2322150" y="-16254"/>
                  <a:pt x="2609432" y="5935"/>
                  <a:pt x="2950354" y="0"/>
                </a:cubicBezTo>
                <a:cubicBezTo>
                  <a:pt x="3291276" y="-5935"/>
                  <a:pt x="3364097" y="-21345"/>
                  <a:pt x="3527598" y="0"/>
                </a:cubicBezTo>
                <a:cubicBezTo>
                  <a:pt x="3691099" y="21345"/>
                  <a:pt x="3851884" y="1232"/>
                  <a:pt x="4104841" y="0"/>
                </a:cubicBezTo>
                <a:cubicBezTo>
                  <a:pt x="4357798" y="-1232"/>
                  <a:pt x="4563660" y="2456"/>
                  <a:pt x="4874499" y="0"/>
                </a:cubicBezTo>
                <a:cubicBezTo>
                  <a:pt x="5185338" y="-2456"/>
                  <a:pt x="5212135" y="10972"/>
                  <a:pt x="5387604" y="0"/>
                </a:cubicBezTo>
                <a:cubicBezTo>
                  <a:pt x="5563074" y="-10972"/>
                  <a:pt x="6176433" y="-40794"/>
                  <a:pt x="6413814" y="0"/>
                </a:cubicBezTo>
                <a:cubicBezTo>
                  <a:pt x="6422864" y="148402"/>
                  <a:pt x="6420681" y="410749"/>
                  <a:pt x="6413814" y="569826"/>
                </a:cubicBezTo>
                <a:cubicBezTo>
                  <a:pt x="6406947" y="728903"/>
                  <a:pt x="6408986" y="929379"/>
                  <a:pt x="6413814" y="1139651"/>
                </a:cubicBezTo>
                <a:cubicBezTo>
                  <a:pt x="6418642" y="1349924"/>
                  <a:pt x="6414913" y="1455989"/>
                  <a:pt x="6413814" y="1709477"/>
                </a:cubicBezTo>
                <a:cubicBezTo>
                  <a:pt x="6412715" y="1962965"/>
                  <a:pt x="6434795" y="2090661"/>
                  <a:pt x="6413814" y="2279302"/>
                </a:cubicBezTo>
                <a:cubicBezTo>
                  <a:pt x="6392833" y="2467944"/>
                  <a:pt x="6386132" y="2681642"/>
                  <a:pt x="6413814" y="2912442"/>
                </a:cubicBezTo>
                <a:cubicBezTo>
                  <a:pt x="6441496" y="3143242"/>
                  <a:pt x="6392248" y="3240810"/>
                  <a:pt x="6413814" y="3355639"/>
                </a:cubicBezTo>
                <a:cubicBezTo>
                  <a:pt x="6435380" y="3470468"/>
                  <a:pt x="6416968" y="3733956"/>
                  <a:pt x="6413814" y="3862151"/>
                </a:cubicBezTo>
                <a:cubicBezTo>
                  <a:pt x="6410660" y="3990346"/>
                  <a:pt x="6381170" y="4250558"/>
                  <a:pt x="6413814" y="4621918"/>
                </a:cubicBezTo>
                <a:cubicBezTo>
                  <a:pt x="6446458" y="4993278"/>
                  <a:pt x="6415483" y="4981397"/>
                  <a:pt x="6413814" y="5318372"/>
                </a:cubicBezTo>
                <a:cubicBezTo>
                  <a:pt x="6412145" y="5655347"/>
                  <a:pt x="6425863" y="6121060"/>
                  <a:pt x="6413814" y="6331395"/>
                </a:cubicBezTo>
                <a:cubicBezTo>
                  <a:pt x="6220764" y="6330844"/>
                  <a:pt x="6041355" y="6339326"/>
                  <a:pt x="5900709" y="6331395"/>
                </a:cubicBezTo>
                <a:cubicBezTo>
                  <a:pt x="5760063" y="6323464"/>
                  <a:pt x="5596414" y="6336519"/>
                  <a:pt x="5451742" y="6331395"/>
                </a:cubicBezTo>
                <a:cubicBezTo>
                  <a:pt x="5307070" y="6326271"/>
                  <a:pt x="5015967" y="6318894"/>
                  <a:pt x="4874499" y="6331395"/>
                </a:cubicBezTo>
                <a:cubicBezTo>
                  <a:pt x="4733031" y="6343896"/>
                  <a:pt x="4639769" y="6348803"/>
                  <a:pt x="4425532" y="6331395"/>
                </a:cubicBezTo>
                <a:cubicBezTo>
                  <a:pt x="4211295" y="6313987"/>
                  <a:pt x="4131865" y="6317333"/>
                  <a:pt x="3976565" y="6331395"/>
                </a:cubicBezTo>
                <a:cubicBezTo>
                  <a:pt x="3821265" y="6345457"/>
                  <a:pt x="3618334" y="6326371"/>
                  <a:pt x="3463460" y="6331395"/>
                </a:cubicBezTo>
                <a:cubicBezTo>
                  <a:pt x="3308587" y="6336419"/>
                  <a:pt x="3008283" y="6322095"/>
                  <a:pt x="2693802" y="6331395"/>
                </a:cubicBezTo>
                <a:cubicBezTo>
                  <a:pt x="2379321" y="6340695"/>
                  <a:pt x="2182075" y="6335520"/>
                  <a:pt x="1924144" y="6331395"/>
                </a:cubicBezTo>
                <a:cubicBezTo>
                  <a:pt x="1666213" y="6327270"/>
                  <a:pt x="1432125" y="6333980"/>
                  <a:pt x="1218625" y="6331395"/>
                </a:cubicBezTo>
                <a:cubicBezTo>
                  <a:pt x="1005125" y="6328810"/>
                  <a:pt x="544773" y="6319442"/>
                  <a:pt x="0" y="6331395"/>
                </a:cubicBezTo>
                <a:cubicBezTo>
                  <a:pt x="-10641" y="6169810"/>
                  <a:pt x="-14928" y="5787838"/>
                  <a:pt x="0" y="5634942"/>
                </a:cubicBezTo>
                <a:cubicBezTo>
                  <a:pt x="14928" y="5482046"/>
                  <a:pt x="24691" y="5333210"/>
                  <a:pt x="0" y="5065116"/>
                </a:cubicBezTo>
                <a:cubicBezTo>
                  <a:pt x="-24691" y="4797022"/>
                  <a:pt x="5381" y="4729903"/>
                  <a:pt x="0" y="4621918"/>
                </a:cubicBezTo>
                <a:cubicBezTo>
                  <a:pt x="-5381" y="4513933"/>
                  <a:pt x="4320" y="4350967"/>
                  <a:pt x="0" y="4115407"/>
                </a:cubicBezTo>
                <a:cubicBezTo>
                  <a:pt x="-4320" y="3879847"/>
                  <a:pt x="26151" y="3712473"/>
                  <a:pt x="0" y="3545581"/>
                </a:cubicBezTo>
                <a:cubicBezTo>
                  <a:pt x="-26151" y="3378689"/>
                  <a:pt x="-3068" y="3256484"/>
                  <a:pt x="0" y="3102384"/>
                </a:cubicBezTo>
                <a:cubicBezTo>
                  <a:pt x="3068" y="2948284"/>
                  <a:pt x="-21154" y="2823688"/>
                  <a:pt x="0" y="2659186"/>
                </a:cubicBezTo>
                <a:cubicBezTo>
                  <a:pt x="21154" y="2494684"/>
                  <a:pt x="5946" y="2356274"/>
                  <a:pt x="0" y="2215988"/>
                </a:cubicBezTo>
                <a:cubicBezTo>
                  <a:pt x="-5946" y="2075702"/>
                  <a:pt x="6905" y="1677967"/>
                  <a:pt x="0" y="1519535"/>
                </a:cubicBezTo>
                <a:cubicBezTo>
                  <a:pt x="-6905" y="1361103"/>
                  <a:pt x="-28675" y="1127532"/>
                  <a:pt x="0" y="886395"/>
                </a:cubicBezTo>
                <a:cubicBezTo>
                  <a:pt x="28675" y="645258"/>
                  <a:pt x="-22488" y="363487"/>
                  <a:pt x="0" y="0"/>
                </a:cubicBezTo>
                <a:close/>
              </a:path>
            </a:pathLst>
          </a:custGeom>
          <a:noFill/>
          <a:ln w="28575">
            <a:solidFill>
              <a:srgbClr val="A61F29"/>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A61F29"/>
              </a:solidFill>
              <a:latin typeface="Arial" panose="020B0604020202020204" pitchFamily="34" charset="0"/>
            </a:endParaRPr>
          </a:p>
        </p:txBody>
      </p:sp>
      <p:sp>
        <p:nvSpPr>
          <p:cNvPr id="99" name="Freeform: Shape 98">
            <a:extLst>
              <a:ext uri="{FF2B5EF4-FFF2-40B4-BE49-F238E27FC236}">
                <a16:creationId xmlns:a16="http://schemas.microsoft.com/office/drawing/2014/main" id="{1F4CBAE7-27C5-4188-AC23-99468C392132}"/>
              </a:ext>
              <a:ext uri="{C183D7F6-B498-43B3-948B-1728B52AA6E4}">
                <adec:decorative xmlns:adec="http://schemas.microsoft.com/office/drawing/2017/decorative" val="1"/>
              </a:ext>
            </a:extLst>
          </p:cNvPr>
          <p:cNvSpPr/>
          <p:nvPr/>
        </p:nvSpPr>
        <p:spPr>
          <a:xfrm>
            <a:off x="998524" y="4319001"/>
            <a:ext cx="403669" cy="48109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00"/>
              </a:highlight>
              <a:latin typeface="Arial" panose="020B0604020202020204" pitchFamily="34" charset="0"/>
            </a:endParaRPr>
          </a:p>
        </p:txBody>
      </p:sp>
      <p:sp>
        <p:nvSpPr>
          <p:cNvPr id="97" name="Freeform: Shape 96">
            <a:extLst>
              <a:ext uri="{FF2B5EF4-FFF2-40B4-BE49-F238E27FC236}">
                <a16:creationId xmlns:a16="http://schemas.microsoft.com/office/drawing/2014/main" id="{EB886B09-B2E2-4335-883B-C262328317E4}"/>
              </a:ext>
              <a:ext uri="{C183D7F6-B498-43B3-948B-1728B52AA6E4}">
                <adec:decorative xmlns:adec="http://schemas.microsoft.com/office/drawing/2017/decorative" val="1"/>
              </a:ext>
            </a:extLst>
          </p:cNvPr>
          <p:cNvSpPr/>
          <p:nvPr/>
        </p:nvSpPr>
        <p:spPr>
          <a:xfrm>
            <a:off x="2243350" y="4364057"/>
            <a:ext cx="488306" cy="444706"/>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Arial" panose="020B0604020202020204" pitchFamily="34" charset="0"/>
            </a:endParaRPr>
          </a:p>
        </p:txBody>
      </p:sp>
      <p:sp>
        <p:nvSpPr>
          <p:cNvPr id="95" name="Freeform: Shape 94">
            <a:extLst>
              <a:ext uri="{FF2B5EF4-FFF2-40B4-BE49-F238E27FC236}">
                <a16:creationId xmlns:a16="http://schemas.microsoft.com/office/drawing/2014/main" id="{D3BCC716-BB67-4F6F-B5B3-616E82902150}"/>
              </a:ext>
              <a:ext uri="{C183D7F6-B498-43B3-948B-1728B52AA6E4}">
                <adec:decorative xmlns:adec="http://schemas.microsoft.com/office/drawing/2017/decorative" val="1"/>
              </a:ext>
            </a:extLst>
          </p:cNvPr>
          <p:cNvSpPr/>
          <p:nvPr/>
        </p:nvSpPr>
        <p:spPr>
          <a:xfrm>
            <a:off x="3732251" y="4370575"/>
            <a:ext cx="488306" cy="434424"/>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endParaRPr>
          </a:p>
        </p:txBody>
      </p:sp>
      <p:sp>
        <p:nvSpPr>
          <p:cNvPr id="88" name="Freeform: Shape 87">
            <a:extLst>
              <a:ext uri="{FF2B5EF4-FFF2-40B4-BE49-F238E27FC236}">
                <a16:creationId xmlns:a16="http://schemas.microsoft.com/office/drawing/2014/main" id="{03A5C778-0965-45CE-9DAB-788D2EA50425}"/>
              </a:ext>
              <a:ext uri="{C183D7F6-B498-43B3-948B-1728B52AA6E4}">
                <adec:decorative xmlns:adec="http://schemas.microsoft.com/office/drawing/2017/decorative" val="1"/>
              </a:ext>
            </a:extLst>
          </p:cNvPr>
          <p:cNvSpPr/>
          <p:nvPr/>
        </p:nvSpPr>
        <p:spPr>
          <a:xfrm>
            <a:off x="4912062" y="5334312"/>
            <a:ext cx="418450" cy="439430"/>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endParaRPr>
          </a:p>
        </p:txBody>
      </p:sp>
      <p:sp>
        <p:nvSpPr>
          <p:cNvPr id="72" name="Freeform: Shape 71">
            <a:extLst>
              <a:ext uri="{FF2B5EF4-FFF2-40B4-BE49-F238E27FC236}">
                <a16:creationId xmlns:a16="http://schemas.microsoft.com/office/drawing/2014/main" id="{2FB2E2AF-D8CA-44AE-A51F-7CDF90119CDB}"/>
              </a:ext>
              <a:ext uri="{C183D7F6-B498-43B3-948B-1728B52AA6E4}">
                <adec:decorative xmlns:adec="http://schemas.microsoft.com/office/drawing/2017/decorative" val="1"/>
              </a:ext>
            </a:extLst>
          </p:cNvPr>
          <p:cNvSpPr/>
          <p:nvPr/>
        </p:nvSpPr>
        <p:spPr>
          <a:xfrm>
            <a:off x="5347575" y="4428565"/>
            <a:ext cx="403669" cy="481098"/>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6929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endParaRPr>
          </a:p>
        </p:txBody>
      </p:sp>
      <p:sp>
        <p:nvSpPr>
          <p:cNvPr id="68" name="Freeform: Shape 67">
            <a:extLst>
              <a:ext uri="{FF2B5EF4-FFF2-40B4-BE49-F238E27FC236}">
                <a16:creationId xmlns:a16="http://schemas.microsoft.com/office/drawing/2014/main" id="{750A0825-E5DB-4C30-82BC-9D40885FDA65}"/>
              </a:ext>
              <a:ext uri="{C183D7F6-B498-43B3-948B-1728B52AA6E4}">
                <adec:decorative xmlns:adec="http://schemas.microsoft.com/office/drawing/2017/decorative" val="1"/>
              </a:ext>
            </a:extLst>
          </p:cNvPr>
          <p:cNvSpPr/>
          <p:nvPr/>
        </p:nvSpPr>
        <p:spPr>
          <a:xfrm>
            <a:off x="1663283" y="5332602"/>
            <a:ext cx="430352" cy="435363"/>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endParaRPr>
          </a:p>
        </p:txBody>
      </p:sp>
      <p:sp>
        <p:nvSpPr>
          <p:cNvPr id="66" name="Freeform: Shape 65">
            <a:extLst>
              <a:ext uri="{FF2B5EF4-FFF2-40B4-BE49-F238E27FC236}">
                <a16:creationId xmlns:a16="http://schemas.microsoft.com/office/drawing/2014/main" id="{5F4429AF-2B04-4A46-8372-B7B884E6414E}"/>
              </a:ext>
              <a:ext uri="{C183D7F6-B498-43B3-948B-1728B52AA6E4}">
                <adec:decorative xmlns:adec="http://schemas.microsoft.com/office/drawing/2017/decorative" val="1"/>
              </a:ext>
            </a:extLst>
          </p:cNvPr>
          <p:cNvSpPr/>
          <p:nvPr/>
        </p:nvSpPr>
        <p:spPr>
          <a:xfrm>
            <a:off x="3387025" y="5374937"/>
            <a:ext cx="418450" cy="463735"/>
          </a:xfrm>
          <a:custGeom>
            <a:avLst/>
            <a:gdLst>
              <a:gd name="connsiteX0" fmla="*/ 386281 w 582834"/>
              <a:gd name="connsiteY0" fmla="*/ 0 h 447238"/>
              <a:gd name="connsiteX1" fmla="*/ 369189 w 582834"/>
              <a:gd name="connsiteY1" fmla="*/ 42729 h 447238"/>
              <a:gd name="connsiteX2" fmla="*/ 275186 w 582834"/>
              <a:gd name="connsiteY2" fmla="*/ 76912 h 447238"/>
              <a:gd name="connsiteX3" fmla="*/ 138453 w 582834"/>
              <a:gd name="connsiteY3" fmla="*/ 119641 h 447238"/>
              <a:gd name="connsiteX4" fmla="*/ 104270 w 582834"/>
              <a:gd name="connsiteY4" fmla="*/ 136733 h 447238"/>
              <a:gd name="connsiteX5" fmla="*/ 70087 w 582834"/>
              <a:gd name="connsiteY5" fmla="*/ 145279 h 447238"/>
              <a:gd name="connsiteX6" fmla="*/ 44449 w 582834"/>
              <a:gd name="connsiteY6" fmla="*/ 162370 h 447238"/>
              <a:gd name="connsiteX7" fmla="*/ 112816 w 582834"/>
              <a:gd name="connsiteY7" fmla="*/ 145279 h 447238"/>
              <a:gd name="connsiteX8" fmla="*/ 189728 w 582834"/>
              <a:gd name="connsiteY8" fmla="*/ 128187 h 447238"/>
              <a:gd name="connsiteX9" fmla="*/ 411918 w 582834"/>
              <a:gd name="connsiteY9" fmla="*/ 136733 h 447238"/>
              <a:gd name="connsiteX10" fmla="*/ 369189 w 582834"/>
              <a:gd name="connsiteY10" fmla="*/ 170916 h 447238"/>
              <a:gd name="connsiteX11" fmla="*/ 335006 w 582834"/>
              <a:gd name="connsiteY11" fmla="*/ 188008 h 447238"/>
              <a:gd name="connsiteX12" fmla="*/ 292277 w 582834"/>
              <a:gd name="connsiteY12" fmla="*/ 213645 h 447238"/>
              <a:gd name="connsiteX13" fmla="*/ 266640 w 582834"/>
              <a:gd name="connsiteY13" fmla="*/ 230737 h 447238"/>
              <a:gd name="connsiteX14" fmla="*/ 206819 w 582834"/>
              <a:gd name="connsiteY14" fmla="*/ 247828 h 447238"/>
              <a:gd name="connsiteX15" fmla="*/ 87178 w 582834"/>
              <a:gd name="connsiteY15" fmla="*/ 290557 h 447238"/>
              <a:gd name="connsiteX16" fmla="*/ 27358 w 582834"/>
              <a:gd name="connsiteY16" fmla="*/ 299103 h 447238"/>
              <a:gd name="connsiteX17" fmla="*/ 1720 w 582834"/>
              <a:gd name="connsiteY17" fmla="*/ 290557 h 447238"/>
              <a:gd name="connsiteX18" fmla="*/ 155545 w 582834"/>
              <a:gd name="connsiteY18" fmla="*/ 256374 h 447238"/>
              <a:gd name="connsiteX19" fmla="*/ 300823 w 582834"/>
              <a:gd name="connsiteY19" fmla="*/ 230737 h 447238"/>
              <a:gd name="connsiteX20" fmla="*/ 343552 w 582834"/>
              <a:gd name="connsiteY20" fmla="*/ 222191 h 447238"/>
              <a:gd name="connsiteX21" fmla="*/ 505922 w 582834"/>
              <a:gd name="connsiteY21" fmla="*/ 230737 h 447238"/>
              <a:gd name="connsiteX22" fmla="*/ 471739 w 582834"/>
              <a:gd name="connsiteY22" fmla="*/ 264920 h 447238"/>
              <a:gd name="connsiteX23" fmla="*/ 437556 w 582834"/>
              <a:gd name="connsiteY23" fmla="*/ 273466 h 447238"/>
              <a:gd name="connsiteX24" fmla="*/ 343552 w 582834"/>
              <a:gd name="connsiteY24" fmla="*/ 316195 h 447238"/>
              <a:gd name="connsiteX25" fmla="*/ 283731 w 582834"/>
              <a:gd name="connsiteY25" fmla="*/ 324740 h 447238"/>
              <a:gd name="connsiteX26" fmla="*/ 232457 w 582834"/>
              <a:gd name="connsiteY26" fmla="*/ 341832 h 447238"/>
              <a:gd name="connsiteX27" fmla="*/ 181182 w 582834"/>
              <a:gd name="connsiteY27" fmla="*/ 350378 h 447238"/>
              <a:gd name="connsiteX28" fmla="*/ 155545 w 582834"/>
              <a:gd name="connsiteY28" fmla="*/ 358923 h 447238"/>
              <a:gd name="connsiteX29" fmla="*/ 95724 w 582834"/>
              <a:gd name="connsiteY29" fmla="*/ 376015 h 447238"/>
              <a:gd name="connsiteX30" fmla="*/ 70087 w 582834"/>
              <a:gd name="connsiteY30" fmla="*/ 393107 h 447238"/>
              <a:gd name="connsiteX31" fmla="*/ 104270 w 582834"/>
              <a:gd name="connsiteY31" fmla="*/ 376015 h 447238"/>
              <a:gd name="connsiteX32" fmla="*/ 164090 w 582834"/>
              <a:gd name="connsiteY32" fmla="*/ 350378 h 447238"/>
              <a:gd name="connsiteX33" fmla="*/ 292277 w 582834"/>
              <a:gd name="connsiteY33" fmla="*/ 341832 h 447238"/>
              <a:gd name="connsiteX34" fmla="*/ 352098 w 582834"/>
              <a:gd name="connsiteY34" fmla="*/ 333286 h 447238"/>
              <a:gd name="connsiteX35" fmla="*/ 540105 w 582834"/>
              <a:gd name="connsiteY35" fmla="*/ 316195 h 447238"/>
              <a:gd name="connsiteX36" fmla="*/ 582834 w 582834"/>
              <a:gd name="connsiteY36" fmla="*/ 307649 h 447238"/>
              <a:gd name="connsiteX37" fmla="*/ 540105 w 582834"/>
              <a:gd name="connsiteY37" fmla="*/ 333286 h 447238"/>
              <a:gd name="connsiteX38" fmla="*/ 505922 w 582834"/>
              <a:gd name="connsiteY38" fmla="*/ 350378 h 447238"/>
              <a:gd name="connsiteX39" fmla="*/ 394827 w 582834"/>
              <a:gd name="connsiteY39" fmla="*/ 376015 h 447238"/>
              <a:gd name="connsiteX40" fmla="*/ 292277 w 582834"/>
              <a:gd name="connsiteY40" fmla="*/ 410198 h 447238"/>
              <a:gd name="connsiteX41" fmla="*/ 206819 w 582834"/>
              <a:gd name="connsiteY41" fmla="*/ 444381 h 447238"/>
              <a:gd name="connsiteX42" fmla="*/ 283731 w 582834"/>
              <a:gd name="connsiteY42" fmla="*/ 427290 h 447238"/>
              <a:gd name="connsiteX43" fmla="*/ 454647 w 582834"/>
              <a:gd name="connsiteY43" fmla="*/ 427290 h 44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834" h="447238">
                <a:moveTo>
                  <a:pt x="386281" y="0"/>
                </a:moveTo>
                <a:cubicBezTo>
                  <a:pt x="380584" y="14243"/>
                  <a:pt x="379172" y="31082"/>
                  <a:pt x="369189" y="42729"/>
                </a:cubicBezTo>
                <a:cubicBezTo>
                  <a:pt x="355809" y="58339"/>
                  <a:pt x="283197" y="73831"/>
                  <a:pt x="275186" y="76912"/>
                </a:cubicBezTo>
                <a:cubicBezTo>
                  <a:pt x="149640" y="125199"/>
                  <a:pt x="316057" y="84121"/>
                  <a:pt x="138453" y="119641"/>
                </a:cubicBezTo>
                <a:cubicBezTo>
                  <a:pt x="127059" y="125338"/>
                  <a:pt x="116198" y="132260"/>
                  <a:pt x="104270" y="136733"/>
                </a:cubicBezTo>
                <a:cubicBezTo>
                  <a:pt x="93273" y="140857"/>
                  <a:pt x="80882" y="140652"/>
                  <a:pt x="70087" y="145279"/>
                </a:cubicBezTo>
                <a:cubicBezTo>
                  <a:pt x="60647" y="149325"/>
                  <a:pt x="34178" y="162370"/>
                  <a:pt x="44449" y="162370"/>
                </a:cubicBezTo>
                <a:cubicBezTo>
                  <a:pt x="67939" y="162370"/>
                  <a:pt x="89927" y="150561"/>
                  <a:pt x="112816" y="145279"/>
                </a:cubicBezTo>
                <a:cubicBezTo>
                  <a:pt x="253774" y="112751"/>
                  <a:pt x="71338" y="157785"/>
                  <a:pt x="189728" y="128187"/>
                </a:cubicBezTo>
                <a:cubicBezTo>
                  <a:pt x="263791" y="131036"/>
                  <a:pt x="339815" y="119566"/>
                  <a:pt x="411918" y="136733"/>
                </a:cubicBezTo>
                <a:cubicBezTo>
                  <a:pt x="429662" y="140958"/>
                  <a:pt x="384365" y="160798"/>
                  <a:pt x="369189" y="170916"/>
                </a:cubicBezTo>
                <a:cubicBezTo>
                  <a:pt x="358589" y="177983"/>
                  <a:pt x="346142" y="181821"/>
                  <a:pt x="335006" y="188008"/>
                </a:cubicBezTo>
                <a:cubicBezTo>
                  <a:pt x="320486" y="196075"/>
                  <a:pt x="306362" y="204842"/>
                  <a:pt x="292277" y="213645"/>
                </a:cubicBezTo>
                <a:cubicBezTo>
                  <a:pt x="283567" y="219089"/>
                  <a:pt x="275826" y="226144"/>
                  <a:pt x="266640" y="230737"/>
                </a:cubicBezTo>
                <a:cubicBezTo>
                  <a:pt x="248090" y="240012"/>
                  <a:pt x="225972" y="240988"/>
                  <a:pt x="206819" y="247828"/>
                </a:cubicBezTo>
                <a:cubicBezTo>
                  <a:pt x="151866" y="267454"/>
                  <a:pt x="135273" y="281812"/>
                  <a:pt x="87178" y="290557"/>
                </a:cubicBezTo>
                <a:cubicBezTo>
                  <a:pt x="67360" y="294160"/>
                  <a:pt x="47298" y="296254"/>
                  <a:pt x="27358" y="299103"/>
                </a:cubicBezTo>
                <a:cubicBezTo>
                  <a:pt x="18812" y="296254"/>
                  <a:pt x="-6826" y="293406"/>
                  <a:pt x="1720" y="290557"/>
                </a:cubicBezTo>
                <a:cubicBezTo>
                  <a:pt x="51550" y="273947"/>
                  <a:pt x="104039" y="266675"/>
                  <a:pt x="155545" y="256374"/>
                </a:cubicBezTo>
                <a:cubicBezTo>
                  <a:pt x="203764" y="246730"/>
                  <a:pt x="252604" y="240381"/>
                  <a:pt x="300823" y="230737"/>
                </a:cubicBezTo>
                <a:lnTo>
                  <a:pt x="343552" y="222191"/>
                </a:lnTo>
                <a:cubicBezTo>
                  <a:pt x="397675" y="225040"/>
                  <a:pt x="454505" y="213598"/>
                  <a:pt x="505922" y="230737"/>
                </a:cubicBezTo>
                <a:cubicBezTo>
                  <a:pt x="521209" y="235833"/>
                  <a:pt x="485404" y="256380"/>
                  <a:pt x="471739" y="264920"/>
                </a:cubicBezTo>
                <a:cubicBezTo>
                  <a:pt x="461779" y="271145"/>
                  <a:pt x="448553" y="269342"/>
                  <a:pt x="437556" y="273466"/>
                </a:cubicBezTo>
                <a:cubicBezTo>
                  <a:pt x="376163" y="296488"/>
                  <a:pt x="428375" y="291960"/>
                  <a:pt x="343552" y="316195"/>
                </a:cubicBezTo>
                <a:cubicBezTo>
                  <a:pt x="324184" y="321729"/>
                  <a:pt x="303671" y="321892"/>
                  <a:pt x="283731" y="324740"/>
                </a:cubicBezTo>
                <a:cubicBezTo>
                  <a:pt x="266640" y="330437"/>
                  <a:pt x="249935" y="337462"/>
                  <a:pt x="232457" y="341832"/>
                </a:cubicBezTo>
                <a:cubicBezTo>
                  <a:pt x="215647" y="346035"/>
                  <a:pt x="198097" y="346619"/>
                  <a:pt x="181182" y="350378"/>
                </a:cubicBezTo>
                <a:cubicBezTo>
                  <a:pt x="172389" y="352332"/>
                  <a:pt x="164206" y="356448"/>
                  <a:pt x="155545" y="358923"/>
                </a:cubicBezTo>
                <a:cubicBezTo>
                  <a:pt x="142767" y="362574"/>
                  <a:pt x="109384" y="369185"/>
                  <a:pt x="95724" y="376015"/>
                </a:cubicBezTo>
                <a:cubicBezTo>
                  <a:pt x="86538" y="380608"/>
                  <a:pt x="59816" y="393107"/>
                  <a:pt x="70087" y="393107"/>
                </a:cubicBezTo>
                <a:cubicBezTo>
                  <a:pt x="82826" y="393107"/>
                  <a:pt x="92673" y="381287"/>
                  <a:pt x="104270" y="376015"/>
                </a:cubicBezTo>
                <a:cubicBezTo>
                  <a:pt x="124020" y="367038"/>
                  <a:pt x="142746" y="354259"/>
                  <a:pt x="164090" y="350378"/>
                </a:cubicBezTo>
                <a:cubicBezTo>
                  <a:pt x="206223" y="342717"/>
                  <a:pt x="249548" y="344681"/>
                  <a:pt x="292277" y="341832"/>
                </a:cubicBezTo>
                <a:cubicBezTo>
                  <a:pt x="312217" y="338983"/>
                  <a:pt x="332062" y="335359"/>
                  <a:pt x="352098" y="333286"/>
                </a:cubicBezTo>
                <a:cubicBezTo>
                  <a:pt x="414691" y="326811"/>
                  <a:pt x="540105" y="316195"/>
                  <a:pt x="540105" y="316195"/>
                </a:cubicBezTo>
                <a:cubicBezTo>
                  <a:pt x="554348" y="313346"/>
                  <a:pt x="582834" y="293124"/>
                  <a:pt x="582834" y="307649"/>
                </a:cubicBezTo>
                <a:cubicBezTo>
                  <a:pt x="582834" y="324259"/>
                  <a:pt x="554625" y="325219"/>
                  <a:pt x="540105" y="333286"/>
                </a:cubicBezTo>
                <a:cubicBezTo>
                  <a:pt x="528969" y="339473"/>
                  <a:pt x="517894" y="346024"/>
                  <a:pt x="505922" y="350378"/>
                </a:cubicBezTo>
                <a:cubicBezTo>
                  <a:pt x="459701" y="367186"/>
                  <a:pt x="441274" y="368274"/>
                  <a:pt x="394827" y="376015"/>
                </a:cubicBezTo>
                <a:cubicBezTo>
                  <a:pt x="325718" y="427846"/>
                  <a:pt x="401468" y="379867"/>
                  <a:pt x="292277" y="410198"/>
                </a:cubicBezTo>
                <a:cubicBezTo>
                  <a:pt x="262716" y="418409"/>
                  <a:pt x="179377" y="458100"/>
                  <a:pt x="206819" y="444381"/>
                </a:cubicBezTo>
                <a:cubicBezTo>
                  <a:pt x="237147" y="429219"/>
                  <a:pt x="232722" y="429179"/>
                  <a:pt x="283731" y="427290"/>
                </a:cubicBezTo>
                <a:cubicBezTo>
                  <a:pt x="340664" y="425181"/>
                  <a:pt x="397675" y="427290"/>
                  <a:pt x="454647" y="427290"/>
                </a:cubicBez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endParaRPr>
          </a:p>
        </p:txBody>
      </p:sp>
      <p:sp>
        <p:nvSpPr>
          <p:cNvPr id="102" name="Rectangle 101">
            <a:extLst>
              <a:ext uri="{FF2B5EF4-FFF2-40B4-BE49-F238E27FC236}">
                <a16:creationId xmlns:a16="http://schemas.microsoft.com/office/drawing/2014/main" id="{48996B0F-1255-4791-ABBC-48CB8BBD2588}"/>
              </a:ext>
              <a:ext uri="{C183D7F6-B498-43B3-948B-1728B52AA6E4}">
                <adec:decorative xmlns:adec="http://schemas.microsoft.com/office/drawing/2017/decorative" val="1"/>
              </a:ext>
            </a:extLst>
          </p:cNvPr>
          <p:cNvSpPr/>
          <p:nvPr/>
        </p:nvSpPr>
        <p:spPr>
          <a:xfrm>
            <a:off x="204809" y="427531"/>
            <a:ext cx="6397846" cy="2882816"/>
          </a:xfrm>
          <a:custGeom>
            <a:avLst/>
            <a:gdLst>
              <a:gd name="csX0" fmla="*/ 0 w 6397846"/>
              <a:gd name="csY0" fmla="*/ 0 h 2882816"/>
              <a:gd name="csX1" fmla="*/ 511828 w 6397846"/>
              <a:gd name="csY1" fmla="*/ 0 h 2882816"/>
              <a:gd name="csX2" fmla="*/ 1087634 w 6397846"/>
              <a:gd name="csY2" fmla="*/ 0 h 2882816"/>
              <a:gd name="csX3" fmla="*/ 1727418 w 6397846"/>
              <a:gd name="csY3" fmla="*/ 0 h 2882816"/>
              <a:gd name="csX4" fmla="*/ 2175268 w 6397846"/>
              <a:gd name="csY4" fmla="*/ 0 h 2882816"/>
              <a:gd name="csX5" fmla="*/ 2943009 w 6397846"/>
              <a:gd name="csY5" fmla="*/ 0 h 2882816"/>
              <a:gd name="csX6" fmla="*/ 3518815 w 6397846"/>
              <a:gd name="csY6" fmla="*/ 0 h 2882816"/>
              <a:gd name="csX7" fmla="*/ 4094621 w 6397846"/>
              <a:gd name="csY7" fmla="*/ 0 h 2882816"/>
              <a:gd name="csX8" fmla="*/ 4862363 w 6397846"/>
              <a:gd name="csY8" fmla="*/ 0 h 2882816"/>
              <a:gd name="csX9" fmla="*/ 5374191 w 6397846"/>
              <a:gd name="csY9" fmla="*/ 0 h 2882816"/>
              <a:gd name="csX10" fmla="*/ 6397846 w 6397846"/>
              <a:gd name="csY10" fmla="*/ 0 h 2882816"/>
              <a:gd name="csX11" fmla="*/ 6397846 w 6397846"/>
              <a:gd name="csY11" fmla="*/ 547735 h 2882816"/>
              <a:gd name="csX12" fmla="*/ 6397846 w 6397846"/>
              <a:gd name="csY12" fmla="*/ 1095470 h 2882816"/>
              <a:gd name="csX13" fmla="*/ 6397846 w 6397846"/>
              <a:gd name="csY13" fmla="*/ 1643205 h 2882816"/>
              <a:gd name="csX14" fmla="*/ 6397846 w 6397846"/>
              <a:gd name="csY14" fmla="*/ 2190940 h 2882816"/>
              <a:gd name="csX15" fmla="*/ 6397846 w 6397846"/>
              <a:gd name="csY15" fmla="*/ 2882816 h 2882816"/>
              <a:gd name="csX16" fmla="*/ 5949997 w 6397846"/>
              <a:gd name="csY16" fmla="*/ 2882816 h 2882816"/>
              <a:gd name="csX17" fmla="*/ 5502148 w 6397846"/>
              <a:gd name="csY17" fmla="*/ 2882816 h 2882816"/>
              <a:gd name="csX18" fmla="*/ 5054298 w 6397846"/>
              <a:gd name="csY18" fmla="*/ 2882816 h 2882816"/>
              <a:gd name="csX19" fmla="*/ 4542471 w 6397846"/>
              <a:gd name="csY19" fmla="*/ 2882816 h 2882816"/>
              <a:gd name="csX20" fmla="*/ 3966665 w 6397846"/>
              <a:gd name="csY20" fmla="*/ 2882816 h 2882816"/>
              <a:gd name="csX21" fmla="*/ 3518815 w 6397846"/>
              <a:gd name="csY21" fmla="*/ 2882816 h 2882816"/>
              <a:gd name="csX22" fmla="*/ 3070966 w 6397846"/>
              <a:gd name="csY22" fmla="*/ 2882816 h 2882816"/>
              <a:gd name="csX23" fmla="*/ 2495160 w 6397846"/>
              <a:gd name="csY23" fmla="*/ 2882816 h 2882816"/>
              <a:gd name="csX24" fmla="*/ 2047311 w 6397846"/>
              <a:gd name="csY24" fmla="*/ 2882816 h 2882816"/>
              <a:gd name="csX25" fmla="*/ 1599462 w 6397846"/>
              <a:gd name="csY25" fmla="*/ 2882816 h 2882816"/>
              <a:gd name="csX26" fmla="*/ 1087634 w 6397846"/>
              <a:gd name="csY26" fmla="*/ 2882816 h 2882816"/>
              <a:gd name="csX27" fmla="*/ 0 w 6397846"/>
              <a:gd name="csY27" fmla="*/ 2882816 h 2882816"/>
              <a:gd name="csX28" fmla="*/ 0 w 6397846"/>
              <a:gd name="csY28" fmla="*/ 2248596 h 2882816"/>
              <a:gd name="csX29" fmla="*/ 0 w 6397846"/>
              <a:gd name="csY29" fmla="*/ 1672033 h 2882816"/>
              <a:gd name="csX30" fmla="*/ 0 w 6397846"/>
              <a:gd name="csY30" fmla="*/ 1153126 h 2882816"/>
              <a:gd name="csX31" fmla="*/ 0 w 6397846"/>
              <a:gd name="csY31" fmla="*/ 576563 h 2882816"/>
              <a:gd name="csX32" fmla="*/ 0 w 6397846"/>
              <a:gd name="csY32" fmla="*/ 0 h 2882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397846" h="2882816" extrusionOk="0">
                <a:moveTo>
                  <a:pt x="0" y="0"/>
                </a:moveTo>
                <a:cubicBezTo>
                  <a:pt x="140553" y="-25243"/>
                  <a:pt x="328884" y="-11740"/>
                  <a:pt x="511828" y="0"/>
                </a:cubicBezTo>
                <a:cubicBezTo>
                  <a:pt x="694772" y="11740"/>
                  <a:pt x="858396" y="17709"/>
                  <a:pt x="1087634" y="0"/>
                </a:cubicBezTo>
                <a:cubicBezTo>
                  <a:pt x="1316872" y="-17709"/>
                  <a:pt x="1437801" y="18016"/>
                  <a:pt x="1727418" y="0"/>
                </a:cubicBezTo>
                <a:cubicBezTo>
                  <a:pt x="2017035" y="-18016"/>
                  <a:pt x="2059016" y="7488"/>
                  <a:pt x="2175268" y="0"/>
                </a:cubicBezTo>
                <a:cubicBezTo>
                  <a:pt x="2291520" y="-7488"/>
                  <a:pt x="2612042" y="-38323"/>
                  <a:pt x="2943009" y="0"/>
                </a:cubicBezTo>
                <a:cubicBezTo>
                  <a:pt x="3273976" y="38323"/>
                  <a:pt x="3369567" y="-28643"/>
                  <a:pt x="3518815" y="0"/>
                </a:cubicBezTo>
                <a:cubicBezTo>
                  <a:pt x="3668063" y="28643"/>
                  <a:pt x="3807925" y="6561"/>
                  <a:pt x="4094621" y="0"/>
                </a:cubicBezTo>
                <a:cubicBezTo>
                  <a:pt x="4381317" y="-6561"/>
                  <a:pt x="4670169" y="37319"/>
                  <a:pt x="4862363" y="0"/>
                </a:cubicBezTo>
                <a:cubicBezTo>
                  <a:pt x="5054557" y="-37319"/>
                  <a:pt x="5199950" y="3579"/>
                  <a:pt x="5374191" y="0"/>
                </a:cubicBezTo>
                <a:cubicBezTo>
                  <a:pt x="5548432" y="-3579"/>
                  <a:pt x="6029462" y="-43561"/>
                  <a:pt x="6397846" y="0"/>
                </a:cubicBezTo>
                <a:cubicBezTo>
                  <a:pt x="6390335" y="183873"/>
                  <a:pt x="6411559" y="374507"/>
                  <a:pt x="6397846" y="547735"/>
                </a:cubicBezTo>
                <a:cubicBezTo>
                  <a:pt x="6384133" y="720963"/>
                  <a:pt x="6380695" y="917646"/>
                  <a:pt x="6397846" y="1095470"/>
                </a:cubicBezTo>
                <a:cubicBezTo>
                  <a:pt x="6414997" y="1273295"/>
                  <a:pt x="6374924" y="1370235"/>
                  <a:pt x="6397846" y="1643205"/>
                </a:cubicBezTo>
                <a:cubicBezTo>
                  <a:pt x="6420768" y="1916175"/>
                  <a:pt x="6380466" y="2030035"/>
                  <a:pt x="6397846" y="2190940"/>
                </a:cubicBezTo>
                <a:cubicBezTo>
                  <a:pt x="6415226" y="2351845"/>
                  <a:pt x="6399733" y="2655775"/>
                  <a:pt x="6397846" y="2882816"/>
                </a:cubicBezTo>
                <a:cubicBezTo>
                  <a:pt x="6222441" y="2879188"/>
                  <a:pt x="6079390" y="2898216"/>
                  <a:pt x="5949997" y="2882816"/>
                </a:cubicBezTo>
                <a:cubicBezTo>
                  <a:pt x="5820604" y="2867416"/>
                  <a:pt x="5606263" y="2861980"/>
                  <a:pt x="5502148" y="2882816"/>
                </a:cubicBezTo>
                <a:cubicBezTo>
                  <a:pt x="5398033" y="2903652"/>
                  <a:pt x="5161115" y="2900492"/>
                  <a:pt x="5054298" y="2882816"/>
                </a:cubicBezTo>
                <a:cubicBezTo>
                  <a:pt x="4947481" y="2865141"/>
                  <a:pt x="4681884" y="2907766"/>
                  <a:pt x="4542471" y="2882816"/>
                </a:cubicBezTo>
                <a:cubicBezTo>
                  <a:pt x="4403058" y="2857866"/>
                  <a:pt x="4147992" y="2864181"/>
                  <a:pt x="3966665" y="2882816"/>
                </a:cubicBezTo>
                <a:cubicBezTo>
                  <a:pt x="3785338" y="2901451"/>
                  <a:pt x="3639659" y="2879279"/>
                  <a:pt x="3518815" y="2882816"/>
                </a:cubicBezTo>
                <a:cubicBezTo>
                  <a:pt x="3397971" y="2886354"/>
                  <a:pt x="3183160" y="2891403"/>
                  <a:pt x="3070966" y="2882816"/>
                </a:cubicBezTo>
                <a:cubicBezTo>
                  <a:pt x="2958772" y="2874229"/>
                  <a:pt x="2686538" y="2887661"/>
                  <a:pt x="2495160" y="2882816"/>
                </a:cubicBezTo>
                <a:cubicBezTo>
                  <a:pt x="2303782" y="2877971"/>
                  <a:pt x="2193437" y="2871704"/>
                  <a:pt x="2047311" y="2882816"/>
                </a:cubicBezTo>
                <a:cubicBezTo>
                  <a:pt x="1901185" y="2893928"/>
                  <a:pt x="1711164" y="2881731"/>
                  <a:pt x="1599462" y="2882816"/>
                </a:cubicBezTo>
                <a:cubicBezTo>
                  <a:pt x="1487760" y="2883901"/>
                  <a:pt x="1329391" y="2900588"/>
                  <a:pt x="1087634" y="2882816"/>
                </a:cubicBezTo>
                <a:cubicBezTo>
                  <a:pt x="845877" y="2865044"/>
                  <a:pt x="398728" y="2846528"/>
                  <a:pt x="0" y="2882816"/>
                </a:cubicBezTo>
                <a:cubicBezTo>
                  <a:pt x="-25805" y="2593657"/>
                  <a:pt x="13192" y="2467229"/>
                  <a:pt x="0" y="2248596"/>
                </a:cubicBezTo>
                <a:cubicBezTo>
                  <a:pt x="-13192" y="2029963"/>
                  <a:pt x="-2544" y="1877677"/>
                  <a:pt x="0" y="1672033"/>
                </a:cubicBezTo>
                <a:cubicBezTo>
                  <a:pt x="2544" y="1466389"/>
                  <a:pt x="-6916" y="1331749"/>
                  <a:pt x="0" y="1153126"/>
                </a:cubicBezTo>
                <a:cubicBezTo>
                  <a:pt x="6916" y="974503"/>
                  <a:pt x="4906" y="748855"/>
                  <a:pt x="0" y="576563"/>
                </a:cubicBezTo>
                <a:cubicBezTo>
                  <a:pt x="-4906" y="404271"/>
                  <a:pt x="-461" y="239743"/>
                  <a:pt x="0" y="0"/>
                </a:cubicBezTo>
                <a:close/>
              </a:path>
            </a:pathLst>
          </a:custGeom>
          <a:noFill/>
          <a:ln w="28575">
            <a:solidFill>
              <a:srgbClr val="69295D"/>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69295D"/>
              </a:solidFill>
              <a:latin typeface="Arial" panose="020B0604020202020204" pitchFamily="34" charset="0"/>
            </a:endParaRPr>
          </a:p>
        </p:txBody>
      </p:sp>
      <p:sp>
        <p:nvSpPr>
          <p:cNvPr id="57" name="TextBox 56">
            <a:extLst>
              <a:ext uri="{FF2B5EF4-FFF2-40B4-BE49-F238E27FC236}">
                <a16:creationId xmlns:a16="http://schemas.microsoft.com/office/drawing/2014/main" id="{F65B8211-B263-4AF4-A750-44996B291DD6}"/>
              </a:ext>
            </a:extLst>
          </p:cNvPr>
          <p:cNvSpPr txBox="1"/>
          <p:nvPr/>
        </p:nvSpPr>
        <p:spPr>
          <a:xfrm>
            <a:off x="297193" y="6421312"/>
            <a:ext cx="6292936" cy="1015663"/>
          </a:xfrm>
          <a:prstGeom prst="rect">
            <a:avLst/>
          </a:prstGeom>
          <a:noFill/>
        </p:spPr>
        <p:txBody>
          <a:bodyPr wrap="square" lIns="91440" tIns="45720" rIns="91440" bIns="45720" rtlCol="0" anchor="t">
            <a:spAutoFit/>
          </a:bodyPr>
          <a:lstStyle/>
          <a:p>
            <a:r>
              <a:rPr lang="en-GB" sz="1200" dirty="0">
                <a:latin typeface="Arial" panose="020B0604020202020204" pitchFamily="34" charset="0"/>
              </a:rPr>
              <a:t>Some say the colours used on shields had hidden meanings. For example, blue was said to mean truthful. These meanings came from people connecting colours with qualities, feelings or things, like yellow = happy, red = hot, or green = nature. People would choose colours which they felt represented them, so a person who loved nature might choose green for their shield.</a:t>
            </a:r>
          </a:p>
        </p:txBody>
      </p:sp>
      <p:sp>
        <p:nvSpPr>
          <p:cNvPr id="58" name="TextBox 57">
            <a:extLst>
              <a:ext uri="{FF2B5EF4-FFF2-40B4-BE49-F238E27FC236}">
                <a16:creationId xmlns:a16="http://schemas.microsoft.com/office/drawing/2014/main" id="{8C48C092-4458-4F8B-B3F1-164E981CB36A}"/>
              </a:ext>
            </a:extLst>
          </p:cNvPr>
          <p:cNvSpPr txBox="1"/>
          <p:nvPr/>
        </p:nvSpPr>
        <p:spPr>
          <a:xfrm>
            <a:off x="344300" y="7581970"/>
            <a:ext cx="6157557" cy="2123658"/>
          </a:xfrm>
          <a:prstGeom prst="rect">
            <a:avLst/>
          </a:prstGeom>
          <a:noFill/>
          <a:ln>
            <a:noFill/>
          </a:ln>
        </p:spPr>
        <p:txBody>
          <a:bodyPr wrap="square" lIns="91440" tIns="45720" rIns="91440" bIns="45720" rtlCol="0" anchor="t">
            <a:spAutoFit/>
          </a:bodyPr>
          <a:lstStyle/>
          <a:p>
            <a:r>
              <a:rPr lang="en-GB" sz="1200" b="1" dirty="0">
                <a:solidFill>
                  <a:srgbClr val="A61F29"/>
                </a:solidFill>
                <a:latin typeface="Arial" panose="020B0604020202020204" pitchFamily="34" charset="0"/>
              </a:rPr>
              <a:t>Ask your Learners: </a:t>
            </a:r>
            <a:r>
              <a:rPr lang="en-GB" sz="1200" dirty="0">
                <a:latin typeface="Arial" panose="020B0604020202020204" pitchFamily="34" charset="0"/>
              </a:rPr>
              <a:t>What meaning do you give colours?</a:t>
            </a:r>
          </a:p>
          <a:p>
            <a:endParaRPr lang="en-GB" sz="1200" dirty="0">
              <a:latin typeface="Arial" panose="020B0604020202020204" pitchFamily="34" charset="0"/>
            </a:endParaRPr>
          </a:p>
          <a:p>
            <a:pPr marL="285750" indent="-285750">
              <a:buFont typeface="Arial" panose="020B0604020202020204" pitchFamily="34" charset="0"/>
              <a:buChar char="•"/>
            </a:pPr>
            <a:r>
              <a:rPr lang="en-GB" sz="1200" dirty="0">
                <a:latin typeface="Arial" panose="020B0604020202020204" pitchFamily="34" charset="0"/>
              </a:rPr>
              <a:t>Pick a colour </a:t>
            </a:r>
          </a:p>
          <a:p>
            <a:pPr marL="285750" indent="-285750">
              <a:buFont typeface="Arial" panose="020B0604020202020204" pitchFamily="34" charset="0"/>
              <a:buChar char="•"/>
            </a:pPr>
            <a:r>
              <a:rPr lang="en-GB" sz="1200" dirty="0">
                <a:latin typeface="Arial" panose="020B0604020202020204" pitchFamily="34" charset="0"/>
              </a:rPr>
              <a:t>Think of any words which could be linked to that colour (could be adjectives, feelings, sensations or things)</a:t>
            </a:r>
          </a:p>
          <a:p>
            <a:pPr marL="285750" indent="-285750">
              <a:buFont typeface="Arial" panose="020B0604020202020204" pitchFamily="34" charset="0"/>
              <a:buChar char="•"/>
            </a:pPr>
            <a:r>
              <a:rPr lang="en-GB" sz="1200" dirty="0">
                <a:latin typeface="Arial" panose="020B0604020202020204" pitchFamily="34" charset="0"/>
              </a:rPr>
              <a:t>Can the rest of the group guess which colour you have chosen?  </a:t>
            </a:r>
          </a:p>
          <a:p>
            <a:endParaRPr lang="en-GB" sz="1200" dirty="0">
              <a:latin typeface="Arial" panose="020B0604020202020204" pitchFamily="34" charset="0"/>
            </a:endParaRPr>
          </a:p>
          <a:p>
            <a:r>
              <a:rPr lang="en-GB" sz="1200" dirty="0">
                <a:latin typeface="Arial" panose="020B0604020202020204" pitchFamily="34" charset="0"/>
              </a:rPr>
              <a:t>Based on your group’s abilities and timings, you may want them to write their </a:t>
            </a:r>
            <a:r>
              <a:rPr lang="en-GB" sz="1200">
                <a:latin typeface="Arial" panose="020B0604020202020204" pitchFamily="34" charset="0"/>
              </a:rPr>
              <a:t>ideas down or </a:t>
            </a:r>
            <a:r>
              <a:rPr lang="en-GB" sz="1200" dirty="0">
                <a:latin typeface="Arial" panose="020B0604020202020204" pitchFamily="34" charset="0"/>
              </a:rPr>
              <a:t>do this activity in their heads or with a group / partner. This activity could be done in pairs, groups or as a whole class. </a:t>
            </a:r>
            <a:endParaRPr lang="en-GB" sz="1000" b="1" dirty="0">
              <a:latin typeface="Arial" panose="020B0604020202020204" pitchFamily="34" charset="0"/>
            </a:endParaRPr>
          </a:p>
          <a:p>
            <a:endParaRPr lang="en-GB" sz="1200" dirty="0">
              <a:latin typeface="Arial" panose="020B0604020202020204" pitchFamily="34" charset="0"/>
            </a:endParaRPr>
          </a:p>
        </p:txBody>
      </p:sp>
    </p:spTree>
    <p:extLst>
      <p:ext uri="{BB962C8B-B14F-4D97-AF65-F5344CB8AC3E}">
        <p14:creationId xmlns:p14="http://schemas.microsoft.com/office/powerpoint/2010/main" val="270023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5EE"/>
        </a:solidFill>
        <a:effectLst/>
      </p:bgPr>
    </p:bg>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00DFFDE9-5BF8-FF8B-6115-4214A97AA447}"/>
              </a:ext>
              <a:ext uri="{C183D7F6-B498-43B3-948B-1728B52AA6E4}">
                <adec:decorative xmlns:adec="http://schemas.microsoft.com/office/drawing/2017/decorative" val="1"/>
              </a:ext>
            </a:extLst>
          </p:cNvPr>
          <p:cNvSpPr/>
          <p:nvPr/>
        </p:nvSpPr>
        <p:spPr>
          <a:xfrm>
            <a:off x="4795608" y="1086854"/>
            <a:ext cx="493031" cy="593734"/>
          </a:xfrm>
          <a:prstGeom prst="roundRect">
            <a:avLst/>
          </a:prstGeom>
          <a:solidFill>
            <a:srgbClr val="005685"/>
          </a:solidFill>
          <a:ln>
            <a:solidFill>
              <a:srgbClr val="00568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a:extLst>
              <a:ext uri="{FF2B5EF4-FFF2-40B4-BE49-F238E27FC236}">
                <a16:creationId xmlns:a16="http://schemas.microsoft.com/office/drawing/2014/main" id="{42183F9C-5339-4426-92EF-02E3DF95E64D}"/>
              </a:ext>
            </a:extLst>
          </p:cNvPr>
          <p:cNvSpPr txBox="1"/>
          <p:nvPr/>
        </p:nvSpPr>
        <p:spPr>
          <a:xfrm>
            <a:off x="206215" y="176304"/>
            <a:ext cx="2500609" cy="317643"/>
          </a:xfrm>
          <a:prstGeom prst="rect">
            <a:avLst/>
          </a:prstGeom>
          <a:noFill/>
        </p:spPr>
        <p:txBody>
          <a:bodyPr wrap="square" rtlCol="0">
            <a:spAutoFit/>
          </a:bodyPr>
          <a:lstStyle/>
          <a:p>
            <a:r>
              <a:rPr lang="en-GB" sz="1400" b="1" dirty="0">
                <a:solidFill>
                  <a:srgbClr val="005685"/>
                </a:solidFill>
                <a:latin typeface="Arial" panose="020B0604020202020204" pitchFamily="34" charset="0"/>
              </a:rPr>
              <a:t>Charges  </a:t>
            </a:r>
          </a:p>
        </p:txBody>
      </p:sp>
      <p:sp>
        <p:nvSpPr>
          <p:cNvPr id="49" name="TextBox 48">
            <a:extLst>
              <a:ext uri="{FF2B5EF4-FFF2-40B4-BE49-F238E27FC236}">
                <a16:creationId xmlns:a16="http://schemas.microsoft.com/office/drawing/2014/main" id="{28245CF6-508E-46C3-93B7-62A8CCD87EED}"/>
              </a:ext>
            </a:extLst>
          </p:cNvPr>
          <p:cNvSpPr txBox="1"/>
          <p:nvPr/>
        </p:nvSpPr>
        <p:spPr>
          <a:xfrm>
            <a:off x="229677" y="481428"/>
            <a:ext cx="6372965" cy="1238806"/>
          </a:xfrm>
          <a:prstGeom prst="rect">
            <a:avLst/>
          </a:prstGeom>
          <a:noFill/>
        </p:spPr>
        <p:txBody>
          <a:bodyPr wrap="square" lIns="91440" tIns="45720" rIns="91440" bIns="45720" rtlCol="0" anchor="t">
            <a:spAutoFit/>
          </a:bodyPr>
          <a:lstStyle/>
          <a:p>
            <a:pPr defTabSz="914400">
              <a:defRPr/>
            </a:pPr>
            <a:r>
              <a:rPr lang="en-GB" sz="1200" dirty="0">
                <a:latin typeface="Arial" panose="020B0604020202020204" pitchFamily="34" charset="0"/>
              </a:rPr>
              <a:t>Charges are objects, shapes or animals which decorate a shield. You could use anything as a charge. Some examples might be: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endParaRPr>
          </a:p>
          <a:p>
            <a:pPr marL="171450" indent="-171450" defTabSz="914400">
              <a:buFont typeface="Arial" panose="020B0604020202020204" pitchFamily="34" charset="0"/>
              <a:buChar char="•"/>
              <a:defRPr/>
            </a:pPr>
            <a:r>
              <a:rPr lang="en-GB" sz="1200" b="1" dirty="0">
                <a:latin typeface="Arial" panose="020B0604020202020204" pitchFamily="34" charset="0"/>
              </a:rPr>
              <a:t>Objects:</a:t>
            </a:r>
            <a:r>
              <a:rPr lang="en-GB" sz="1200" dirty="0">
                <a:latin typeface="Arial" panose="020B0604020202020204" pitchFamily="34" charset="0"/>
              </a:rPr>
              <a:t> a pencil, a book, a football, key, a candle, a castle </a:t>
            </a:r>
          </a:p>
          <a:p>
            <a:pPr marL="171450" indent="-171450" defTabSz="914400">
              <a:buFont typeface="Arial" panose="020B0604020202020204" pitchFamily="34" charset="0"/>
              <a:buChar char="•"/>
              <a:defRPr/>
            </a:pPr>
            <a:r>
              <a:rPr lang="en-GB" sz="1200" b="1" dirty="0">
                <a:latin typeface="Arial" panose="020B0604020202020204" pitchFamily="34" charset="0"/>
              </a:rPr>
              <a:t>Animal and Nature:</a:t>
            </a:r>
            <a:r>
              <a:rPr lang="en-GB" sz="1200" dirty="0">
                <a:latin typeface="Arial" panose="020B0604020202020204" pitchFamily="34" charset="0"/>
              </a:rPr>
              <a:t> a dog, a bird, a flower, the moon or stars </a:t>
            </a:r>
          </a:p>
          <a:p>
            <a:pPr marL="171450" indent="-171450" defTabSz="914400">
              <a:buFont typeface="Arial" panose="020B0604020202020204" pitchFamily="34" charset="0"/>
              <a:buChar char="•"/>
              <a:defRPr/>
            </a:pPr>
            <a:r>
              <a:rPr lang="en-GB" sz="1200" b="1" dirty="0">
                <a:latin typeface="Arial" panose="020B0604020202020204" pitchFamily="34" charset="0"/>
              </a:rPr>
              <a:t>Imaginary creatures:</a:t>
            </a:r>
            <a:r>
              <a:rPr lang="en-GB" sz="1200" dirty="0">
                <a:latin typeface="Arial" panose="020B0604020202020204" pitchFamily="34" charset="0"/>
              </a:rPr>
              <a:t> unicorns or dragons </a:t>
            </a:r>
          </a:p>
        </p:txBody>
      </p:sp>
      <p:sp>
        <p:nvSpPr>
          <p:cNvPr id="50" name="TextBox 49">
            <a:extLst>
              <a:ext uri="{FF2B5EF4-FFF2-40B4-BE49-F238E27FC236}">
                <a16:creationId xmlns:a16="http://schemas.microsoft.com/office/drawing/2014/main" id="{96275487-F146-49B3-B38C-78BFAC668DA2}"/>
              </a:ext>
            </a:extLst>
          </p:cNvPr>
          <p:cNvSpPr txBox="1"/>
          <p:nvPr/>
        </p:nvSpPr>
        <p:spPr>
          <a:xfrm>
            <a:off x="2774886" y="1741867"/>
            <a:ext cx="3780820" cy="857635"/>
          </a:xfrm>
          <a:prstGeom prst="rect">
            <a:avLst/>
          </a:prstGeom>
          <a:noFill/>
        </p:spPr>
        <p:txBody>
          <a:bodyPr wrap="square" lIns="91440" tIns="45720" rIns="91440" bIns="45720" rtlCol="0" anchor="t">
            <a:spAutoFit/>
          </a:bodyPr>
          <a:lstStyle/>
          <a:p>
            <a:r>
              <a:rPr lang="en-GB" sz="1200" dirty="0">
                <a:latin typeface="Arial" panose="020B0604020202020204" pitchFamily="34" charset="0"/>
              </a:rPr>
              <a:t>You can have one big charge or lots of smaller ones. Like with colours each charge could have a special meaning to represent the shield's owner. e.g.  rose = beauty, lightening = speed, dog = loyal. </a:t>
            </a:r>
          </a:p>
        </p:txBody>
      </p:sp>
      <p:sp>
        <p:nvSpPr>
          <p:cNvPr id="61" name="TextBox 60">
            <a:extLst>
              <a:ext uri="{FF2B5EF4-FFF2-40B4-BE49-F238E27FC236}">
                <a16:creationId xmlns:a16="http://schemas.microsoft.com/office/drawing/2014/main" id="{8B52563C-D9AC-439B-A1D5-C69F694B85C6}"/>
              </a:ext>
            </a:extLst>
          </p:cNvPr>
          <p:cNvSpPr txBox="1"/>
          <p:nvPr/>
        </p:nvSpPr>
        <p:spPr>
          <a:xfrm>
            <a:off x="213446" y="2678953"/>
            <a:ext cx="6274744" cy="857635"/>
          </a:xfrm>
          <a:prstGeom prst="rect">
            <a:avLst/>
          </a:prstGeom>
          <a:noFill/>
          <a:ln>
            <a:noFill/>
          </a:ln>
        </p:spPr>
        <p:txBody>
          <a:bodyPr wrap="square" lIns="91440" tIns="45720" rIns="91440" bIns="45720" rtlCol="0" anchor="t">
            <a:spAutoFit/>
          </a:bodyPr>
          <a:lstStyle/>
          <a:p>
            <a:r>
              <a:rPr lang="en-GB" sz="1200" b="1" dirty="0">
                <a:latin typeface="Arial" panose="020B0604020202020204" pitchFamily="34" charset="0"/>
              </a:rPr>
              <a:t>Ask your Learners : </a:t>
            </a:r>
            <a:r>
              <a:rPr lang="en-GB" sz="1200" dirty="0">
                <a:latin typeface="Arial" panose="020B0604020202020204" pitchFamily="34" charset="0"/>
              </a:rPr>
              <a:t>Which charges represent you? </a:t>
            </a:r>
          </a:p>
          <a:p>
            <a:pPr marL="285750" indent="-285750">
              <a:buFont typeface="Arial" panose="020B0604020202020204" pitchFamily="34" charset="0"/>
              <a:buChar char="•"/>
            </a:pPr>
            <a:r>
              <a:rPr lang="en-GB" sz="1200" dirty="0">
                <a:latin typeface="Arial" panose="020B0604020202020204" pitchFamily="34" charset="0"/>
              </a:rPr>
              <a:t>Think of some words which describe you e.g. strong, sporty, kind, love to read</a:t>
            </a:r>
          </a:p>
          <a:p>
            <a:pPr marL="285750" indent="-285750">
              <a:buFont typeface="Arial" panose="020B0604020202020204" pitchFamily="34" charset="0"/>
              <a:buChar char="•"/>
            </a:pPr>
            <a:r>
              <a:rPr lang="en-GB" sz="1200" dirty="0">
                <a:latin typeface="Arial" panose="020B0604020202020204" pitchFamily="34" charset="0"/>
              </a:rPr>
              <a:t>For each describing word think of an object that could represent it e.g. love to read = book </a:t>
            </a:r>
          </a:p>
        </p:txBody>
      </p:sp>
      <p:sp>
        <p:nvSpPr>
          <p:cNvPr id="48" name="Rectangle 47">
            <a:extLst>
              <a:ext uri="{FF2B5EF4-FFF2-40B4-BE49-F238E27FC236}">
                <a16:creationId xmlns:a16="http://schemas.microsoft.com/office/drawing/2014/main" id="{485A792B-D72D-441F-972D-1D9B631F014F}"/>
              </a:ext>
              <a:ext uri="{C183D7F6-B498-43B3-948B-1728B52AA6E4}">
                <adec:decorative xmlns:adec="http://schemas.microsoft.com/office/drawing/2017/decorative" val="1"/>
              </a:ext>
            </a:extLst>
          </p:cNvPr>
          <p:cNvSpPr/>
          <p:nvPr/>
        </p:nvSpPr>
        <p:spPr>
          <a:xfrm>
            <a:off x="143849" y="150659"/>
            <a:ext cx="6491220" cy="3449173"/>
          </a:xfrm>
          <a:custGeom>
            <a:avLst/>
            <a:gdLst>
              <a:gd name="csX0" fmla="*/ 0 w 6491220"/>
              <a:gd name="csY0" fmla="*/ 0 h 3449173"/>
              <a:gd name="csX1" fmla="*/ 519298 w 6491220"/>
              <a:gd name="csY1" fmla="*/ 0 h 3449173"/>
              <a:gd name="csX2" fmla="*/ 1103507 w 6491220"/>
              <a:gd name="csY2" fmla="*/ 0 h 3449173"/>
              <a:gd name="csX3" fmla="*/ 1752629 w 6491220"/>
              <a:gd name="csY3" fmla="*/ 0 h 3449173"/>
              <a:gd name="csX4" fmla="*/ 2207015 w 6491220"/>
              <a:gd name="csY4" fmla="*/ 0 h 3449173"/>
              <a:gd name="csX5" fmla="*/ 2985961 w 6491220"/>
              <a:gd name="csY5" fmla="*/ 0 h 3449173"/>
              <a:gd name="csX6" fmla="*/ 3570171 w 6491220"/>
              <a:gd name="csY6" fmla="*/ 0 h 3449173"/>
              <a:gd name="csX7" fmla="*/ 4154381 w 6491220"/>
              <a:gd name="csY7" fmla="*/ 0 h 3449173"/>
              <a:gd name="csX8" fmla="*/ 4933327 w 6491220"/>
              <a:gd name="csY8" fmla="*/ 0 h 3449173"/>
              <a:gd name="csX9" fmla="*/ 5452625 w 6491220"/>
              <a:gd name="csY9" fmla="*/ 0 h 3449173"/>
              <a:gd name="csX10" fmla="*/ 6491220 w 6491220"/>
              <a:gd name="csY10" fmla="*/ 0 h 3449173"/>
              <a:gd name="csX11" fmla="*/ 6491220 w 6491220"/>
              <a:gd name="csY11" fmla="*/ 655343 h 3449173"/>
              <a:gd name="csX12" fmla="*/ 6491220 w 6491220"/>
              <a:gd name="csY12" fmla="*/ 1310686 h 3449173"/>
              <a:gd name="csX13" fmla="*/ 6491220 w 6491220"/>
              <a:gd name="csY13" fmla="*/ 1966029 h 3449173"/>
              <a:gd name="csX14" fmla="*/ 6491220 w 6491220"/>
              <a:gd name="csY14" fmla="*/ 2621371 h 3449173"/>
              <a:gd name="csX15" fmla="*/ 6491220 w 6491220"/>
              <a:gd name="csY15" fmla="*/ 3449173 h 3449173"/>
              <a:gd name="csX16" fmla="*/ 6036835 w 6491220"/>
              <a:gd name="csY16" fmla="*/ 3449173 h 3449173"/>
              <a:gd name="csX17" fmla="*/ 5582449 w 6491220"/>
              <a:gd name="csY17" fmla="*/ 3449173 h 3449173"/>
              <a:gd name="csX18" fmla="*/ 5128064 w 6491220"/>
              <a:gd name="csY18" fmla="*/ 3449173 h 3449173"/>
              <a:gd name="csX19" fmla="*/ 4608766 w 6491220"/>
              <a:gd name="csY19" fmla="*/ 3449173 h 3449173"/>
              <a:gd name="csX20" fmla="*/ 4024556 w 6491220"/>
              <a:gd name="csY20" fmla="*/ 3449173 h 3449173"/>
              <a:gd name="csX21" fmla="*/ 3570171 w 6491220"/>
              <a:gd name="csY21" fmla="*/ 3449173 h 3449173"/>
              <a:gd name="csX22" fmla="*/ 3115786 w 6491220"/>
              <a:gd name="csY22" fmla="*/ 3449173 h 3449173"/>
              <a:gd name="csX23" fmla="*/ 2531576 w 6491220"/>
              <a:gd name="csY23" fmla="*/ 3449173 h 3449173"/>
              <a:gd name="csX24" fmla="*/ 2077190 w 6491220"/>
              <a:gd name="csY24" fmla="*/ 3449173 h 3449173"/>
              <a:gd name="csX25" fmla="*/ 1622805 w 6491220"/>
              <a:gd name="csY25" fmla="*/ 3449173 h 3449173"/>
              <a:gd name="csX26" fmla="*/ 1103507 w 6491220"/>
              <a:gd name="csY26" fmla="*/ 3449173 h 3449173"/>
              <a:gd name="csX27" fmla="*/ 0 w 6491220"/>
              <a:gd name="csY27" fmla="*/ 3449173 h 3449173"/>
              <a:gd name="csX28" fmla="*/ 0 w 6491220"/>
              <a:gd name="csY28" fmla="*/ 2690355 h 3449173"/>
              <a:gd name="csX29" fmla="*/ 0 w 6491220"/>
              <a:gd name="csY29" fmla="*/ 2000520 h 3449173"/>
              <a:gd name="csX30" fmla="*/ 0 w 6491220"/>
              <a:gd name="csY30" fmla="*/ 1379669 h 3449173"/>
              <a:gd name="csX31" fmla="*/ 0 w 6491220"/>
              <a:gd name="csY31" fmla="*/ 689835 h 3449173"/>
              <a:gd name="csX32" fmla="*/ 0 w 6491220"/>
              <a:gd name="csY32" fmla="*/ 0 h 34491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491220" h="3449173" extrusionOk="0">
                <a:moveTo>
                  <a:pt x="0" y="0"/>
                </a:moveTo>
                <a:cubicBezTo>
                  <a:pt x="121063" y="21093"/>
                  <a:pt x="321496" y="12651"/>
                  <a:pt x="519298" y="0"/>
                </a:cubicBezTo>
                <a:cubicBezTo>
                  <a:pt x="717100" y="-12651"/>
                  <a:pt x="958189" y="-23400"/>
                  <a:pt x="1103507" y="0"/>
                </a:cubicBezTo>
                <a:cubicBezTo>
                  <a:pt x="1248825" y="23400"/>
                  <a:pt x="1477870" y="3964"/>
                  <a:pt x="1752629" y="0"/>
                </a:cubicBezTo>
                <a:cubicBezTo>
                  <a:pt x="2027388" y="-3964"/>
                  <a:pt x="2065532" y="-3353"/>
                  <a:pt x="2207015" y="0"/>
                </a:cubicBezTo>
                <a:cubicBezTo>
                  <a:pt x="2348498" y="3353"/>
                  <a:pt x="2696540" y="35222"/>
                  <a:pt x="2985961" y="0"/>
                </a:cubicBezTo>
                <a:cubicBezTo>
                  <a:pt x="3275382" y="-35222"/>
                  <a:pt x="3347829" y="11483"/>
                  <a:pt x="3570171" y="0"/>
                </a:cubicBezTo>
                <a:cubicBezTo>
                  <a:pt x="3792513" y="-11483"/>
                  <a:pt x="3882413" y="26494"/>
                  <a:pt x="4154381" y="0"/>
                </a:cubicBezTo>
                <a:cubicBezTo>
                  <a:pt x="4426349" y="-26494"/>
                  <a:pt x="4695886" y="31666"/>
                  <a:pt x="4933327" y="0"/>
                </a:cubicBezTo>
                <a:cubicBezTo>
                  <a:pt x="5170768" y="-31666"/>
                  <a:pt x="5233951" y="25246"/>
                  <a:pt x="5452625" y="0"/>
                </a:cubicBezTo>
                <a:cubicBezTo>
                  <a:pt x="5671299" y="-25246"/>
                  <a:pt x="6059084" y="-49645"/>
                  <a:pt x="6491220" y="0"/>
                </a:cubicBezTo>
                <a:cubicBezTo>
                  <a:pt x="6469512" y="258401"/>
                  <a:pt x="6512514" y="516754"/>
                  <a:pt x="6491220" y="655343"/>
                </a:cubicBezTo>
                <a:cubicBezTo>
                  <a:pt x="6469926" y="793932"/>
                  <a:pt x="6522605" y="1103769"/>
                  <a:pt x="6491220" y="1310686"/>
                </a:cubicBezTo>
                <a:cubicBezTo>
                  <a:pt x="6459835" y="1517603"/>
                  <a:pt x="6483539" y="1817109"/>
                  <a:pt x="6491220" y="1966029"/>
                </a:cubicBezTo>
                <a:cubicBezTo>
                  <a:pt x="6498901" y="2114949"/>
                  <a:pt x="6490594" y="2466355"/>
                  <a:pt x="6491220" y="2621371"/>
                </a:cubicBezTo>
                <a:cubicBezTo>
                  <a:pt x="6491846" y="2776387"/>
                  <a:pt x="6467240" y="3213696"/>
                  <a:pt x="6491220" y="3449173"/>
                </a:cubicBezTo>
                <a:cubicBezTo>
                  <a:pt x="6343920" y="3450652"/>
                  <a:pt x="6253348" y="3470142"/>
                  <a:pt x="6036835" y="3449173"/>
                </a:cubicBezTo>
                <a:cubicBezTo>
                  <a:pt x="5820323" y="3428204"/>
                  <a:pt x="5758201" y="3454450"/>
                  <a:pt x="5582449" y="3449173"/>
                </a:cubicBezTo>
                <a:cubicBezTo>
                  <a:pt x="5406697" y="3443896"/>
                  <a:pt x="5256758" y="3453193"/>
                  <a:pt x="5128064" y="3449173"/>
                </a:cubicBezTo>
                <a:cubicBezTo>
                  <a:pt x="4999371" y="3445153"/>
                  <a:pt x="4726476" y="3455343"/>
                  <a:pt x="4608766" y="3449173"/>
                </a:cubicBezTo>
                <a:cubicBezTo>
                  <a:pt x="4491056" y="3443003"/>
                  <a:pt x="4235790" y="3435845"/>
                  <a:pt x="4024556" y="3449173"/>
                </a:cubicBezTo>
                <a:cubicBezTo>
                  <a:pt x="3813322" y="3462502"/>
                  <a:pt x="3701877" y="3458655"/>
                  <a:pt x="3570171" y="3449173"/>
                </a:cubicBezTo>
                <a:cubicBezTo>
                  <a:pt x="3438465" y="3439691"/>
                  <a:pt x="3249424" y="3428350"/>
                  <a:pt x="3115786" y="3449173"/>
                </a:cubicBezTo>
                <a:cubicBezTo>
                  <a:pt x="2982149" y="3469996"/>
                  <a:pt x="2770120" y="3454282"/>
                  <a:pt x="2531576" y="3449173"/>
                </a:cubicBezTo>
                <a:cubicBezTo>
                  <a:pt x="2293032" y="3444065"/>
                  <a:pt x="2269368" y="3450778"/>
                  <a:pt x="2077190" y="3449173"/>
                </a:cubicBezTo>
                <a:cubicBezTo>
                  <a:pt x="1885012" y="3447568"/>
                  <a:pt x="1825583" y="3459287"/>
                  <a:pt x="1622805" y="3449173"/>
                </a:cubicBezTo>
                <a:cubicBezTo>
                  <a:pt x="1420028" y="3439059"/>
                  <a:pt x="1272181" y="3434896"/>
                  <a:pt x="1103507" y="3449173"/>
                </a:cubicBezTo>
                <a:cubicBezTo>
                  <a:pt x="934833" y="3463450"/>
                  <a:pt x="504119" y="3477637"/>
                  <a:pt x="0" y="3449173"/>
                </a:cubicBezTo>
                <a:cubicBezTo>
                  <a:pt x="-17742" y="3080672"/>
                  <a:pt x="-944" y="3064826"/>
                  <a:pt x="0" y="2690355"/>
                </a:cubicBezTo>
                <a:cubicBezTo>
                  <a:pt x="944" y="2315884"/>
                  <a:pt x="13414" y="2168834"/>
                  <a:pt x="0" y="2000520"/>
                </a:cubicBezTo>
                <a:cubicBezTo>
                  <a:pt x="-13414" y="1832207"/>
                  <a:pt x="-21217" y="1652247"/>
                  <a:pt x="0" y="1379669"/>
                </a:cubicBezTo>
                <a:cubicBezTo>
                  <a:pt x="21217" y="1107091"/>
                  <a:pt x="-11707" y="847777"/>
                  <a:pt x="0" y="689835"/>
                </a:cubicBezTo>
                <a:cubicBezTo>
                  <a:pt x="11707" y="531893"/>
                  <a:pt x="32913" y="223707"/>
                  <a:pt x="0" y="0"/>
                </a:cubicBezTo>
                <a:close/>
              </a:path>
            </a:pathLst>
          </a:custGeom>
          <a:noFill/>
          <a:ln w="28575">
            <a:solidFill>
              <a:srgbClr val="005685"/>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A61F29"/>
              </a:solidFill>
              <a:latin typeface="Arial" panose="020B0604020202020204" pitchFamily="34" charset="0"/>
            </a:endParaRPr>
          </a:p>
        </p:txBody>
      </p:sp>
      <p:pic>
        <p:nvPicPr>
          <p:cNvPr id="51" name="Picture 50">
            <a:extLst>
              <a:ext uri="{FF2B5EF4-FFF2-40B4-BE49-F238E27FC236}">
                <a16:creationId xmlns:a16="http://schemas.microsoft.com/office/drawing/2014/main" id="{A2083B3D-0DFA-4C7E-8FF4-1CC92C300F7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7016" y="815774"/>
            <a:ext cx="594717" cy="666892"/>
          </a:xfrm>
          <a:prstGeom prst="rect">
            <a:avLst/>
          </a:prstGeom>
        </p:spPr>
      </p:pic>
      <p:pic>
        <p:nvPicPr>
          <p:cNvPr id="53" name="Picture 52">
            <a:extLst>
              <a:ext uri="{FF2B5EF4-FFF2-40B4-BE49-F238E27FC236}">
                <a16:creationId xmlns:a16="http://schemas.microsoft.com/office/drawing/2014/main" id="{D96DAB41-F188-4A2C-B8D3-0441E0D23776}"/>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73626"/>
          <a:stretch/>
        </p:blipFill>
        <p:spPr>
          <a:xfrm rot="2502281">
            <a:off x="4847183" y="1008977"/>
            <a:ext cx="362487" cy="820327"/>
          </a:xfrm>
          <a:prstGeom prst="rect">
            <a:avLst/>
          </a:prstGeom>
        </p:spPr>
      </p:pic>
      <p:sp>
        <p:nvSpPr>
          <p:cNvPr id="54" name="Star: 5 Points 53">
            <a:extLst>
              <a:ext uri="{FF2B5EF4-FFF2-40B4-BE49-F238E27FC236}">
                <a16:creationId xmlns:a16="http://schemas.microsoft.com/office/drawing/2014/main" id="{853CB79E-9C0E-4882-A178-CDB5E02902A8}"/>
              </a:ext>
              <a:ext uri="{C183D7F6-B498-43B3-948B-1728B52AA6E4}">
                <adec:decorative xmlns:adec="http://schemas.microsoft.com/office/drawing/2017/decorative" val="1"/>
              </a:ext>
            </a:extLst>
          </p:cNvPr>
          <p:cNvSpPr/>
          <p:nvPr/>
        </p:nvSpPr>
        <p:spPr>
          <a:xfrm>
            <a:off x="5860956" y="2426254"/>
            <a:ext cx="376962" cy="394731"/>
          </a:xfrm>
          <a:custGeom>
            <a:avLst/>
            <a:gdLst>
              <a:gd name="csX0" fmla="*/ 0 w 376962"/>
              <a:gd name="csY0" fmla="*/ 150773 h 394731"/>
              <a:gd name="csX1" fmla="*/ 143987 w 376962"/>
              <a:gd name="csY1" fmla="*/ 150775 h 394731"/>
              <a:gd name="csX2" fmla="*/ 188481 w 376962"/>
              <a:gd name="csY2" fmla="*/ 0 h 394731"/>
              <a:gd name="csX3" fmla="*/ 232975 w 376962"/>
              <a:gd name="csY3" fmla="*/ 150775 h 394731"/>
              <a:gd name="csX4" fmla="*/ 376962 w 376962"/>
              <a:gd name="csY4" fmla="*/ 150773 h 394731"/>
              <a:gd name="csX5" fmla="*/ 260473 w 376962"/>
              <a:gd name="csY5" fmla="*/ 243956 h 394731"/>
              <a:gd name="csX6" fmla="*/ 304968 w 376962"/>
              <a:gd name="csY6" fmla="*/ 394730 h 394731"/>
              <a:gd name="csX7" fmla="*/ 188481 w 376962"/>
              <a:gd name="csY7" fmla="*/ 301546 h 394731"/>
              <a:gd name="csX8" fmla="*/ 71994 w 376962"/>
              <a:gd name="csY8" fmla="*/ 394730 h 394731"/>
              <a:gd name="csX9" fmla="*/ 116489 w 376962"/>
              <a:gd name="csY9" fmla="*/ 243956 h 394731"/>
              <a:gd name="csX10" fmla="*/ 0 w 376962"/>
              <a:gd name="csY10" fmla="*/ 150773 h 394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76962" h="394731" fill="none" extrusionOk="0">
                <a:moveTo>
                  <a:pt x="0" y="150773"/>
                </a:moveTo>
                <a:cubicBezTo>
                  <a:pt x="42379" y="148016"/>
                  <a:pt x="94551" y="147338"/>
                  <a:pt x="143987" y="150775"/>
                </a:cubicBezTo>
                <a:cubicBezTo>
                  <a:pt x="149389" y="109879"/>
                  <a:pt x="170447" y="76484"/>
                  <a:pt x="188481" y="0"/>
                </a:cubicBezTo>
                <a:cubicBezTo>
                  <a:pt x="197450" y="51012"/>
                  <a:pt x="215937" y="74658"/>
                  <a:pt x="232975" y="150775"/>
                </a:cubicBezTo>
                <a:cubicBezTo>
                  <a:pt x="267787" y="147639"/>
                  <a:pt x="336043" y="156962"/>
                  <a:pt x="376962" y="150773"/>
                </a:cubicBezTo>
                <a:cubicBezTo>
                  <a:pt x="351645" y="178936"/>
                  <a:pt x="295460" y="208425"/>
                  <a:pt x="260473" y="243956"/>
                </a:cubicBezTo>
                <a:cubicBezTo>
                  <a:pt x="273916" y="276139"/>
                  <a:pt x="288201" y="346170"/>
                  <a:pt x="304968" y="394730"/>
                </a:cubicBezTo>
                <a:cubicBezTo>
                  <a:pt x="255380" y="356450"/>
                  <a:pt x="216470" y="328363"/>
                  <a:pt x="188481" y="301546"/>
                </a:cubicBezTo>
                <a:cubicBezTo>
                  <a:pt x="134447" y="344530"/>
                  <a:pt x="125547" y="354153"/>
                  <a:pt x="71994" y="394730"/>
                </a:cubicBezTo>
                <a:cubicBezTo>
                  <a:pt x="90028" y="347235"/>
                  <a:pt x="105025" y="297586"/>
                  <a:pt x="116489" y="243956"/>
                </a:cubicBezTo>
                <a:cubicBezTo>
                  <a:pt x="82210" y="217923"/>
                  <a:pt x="31666" y="184058"/>
                  <a:pt x="0" y="150773"/>
                </a:cubicBezTo>
                <a:close/>
              </a:path>
              <a:path w="376962" h="394731" stroke="0" extrusionOk="0">
                <a:moveTo>
                  <a:pt x="0" y="150773"/>
                </a:moveTo>
                <a:cubicBezTo>
                  <a:pt x="57421" y="153542"/>
                  <a:pt x="109680" y="150096"/>
                  <a:pt x="143987" y="150775"/>
                </a:cubicBezTo>
                <a:cubicBezTo>
                  <a:pt x="152685" y="115512"/>
                  <a:pt x="181848" y="38310"/>
                  <a:pt x="188481" y="0"/>
                </a:cubicBezTo>
                <a:cubicBezTo>
                  <a:pt x="195533" y="36514"/>
                  <a:pt x="206081" y="78774"/>
                  <a:pt x="232975" y="150775"/>
                </a:cubicBezTo>
                <a:cubicBezTo>
                  <a:pt x="301342" y="145471"/>
                  <a:pt x="311590" y="143762"/>
                  <a:pt x="376962" y="150773"/>
                </a:cubicBezTo>
                <a:cubicBezTo>
                  <a:pt x="343014" y="181719"/>
                  <a:pt x="305990" y="214179"/>
                  <a:pt x="260473" y="243956"/>
                </a:cubicBezTo>
                <a:cubicBezTo>
                  <a:pt x="267353" y="279168"/>
                  <a:pt x="289764" y="354963"/>
                  <a:pt x="304968" y="394730"/>
                </a:cubicBezTo>
                <a:cubicBezTo>
                  <a:pt x="268150" y="358809"/>
                  <a:pt x="238120" y="340904"/>
                  <a:pt x="188481" y="301546"/>
                </a:cubicBezTo>
                <a:cubicBezTo>
                  <a:pt x="157319" y="331364"/>
                  <a:pt x="118346" y="351905"/>
                  <a:pt x="71994" y="394730"/>
                </a:cubicBezTo>
                <a:cubicBezTo>
                  <a:pt x="88950" y="351260"/>
                  <a:pt x="105737" y="289659"/>
                  <a:pt x="116489" y="243956"/>
                </a:cubicBezTo>
                <a:cubicBezTo>
                  <a:pt x="58338" y="202627"/>
                  <a:pt x="33902" y="179294"/>
                  <a:pt x="0" y="150773"/>
                </a:cubicBezTo>
                <a:close/>
              </a:path>
            </a:pathLst>
          </a:custGeom>
          <a:solidFill>
            <a:srgbClr val="69295D"/>
          </a:solidFill>
          <a:ln>
            <a:solidFill>
              <a:srgbClr val="69295D"/>
            </a:solidFill>
            <a:extLst>
              <a:ext uri="{C807C97D-BFC1-408E-A445-0C87EB9F89A2}">
                <ask:lineSketchStyleProps xmlns:ask="http://schemas.microsoft.com/office/drawing/2018/sketchyshapes" sd="897005046">
                  <a:prstGeom prst="star5">
                    <a:avLst>
                      <a:gd name="adj" fmla="val 19098"/>
                      <a:gd name="hf" fmla="val 105146"/>
                      <a:gd name="vf" fmla="val 11055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3" name="TextBox 2">
            <a:extLst>
              <a:ext uri="{FF2B5EF4-FFF2-40B4-BE49-F238E27FC236}">
                <a16:creationId xmlns:a16="http://schemas.microsoft.com/office/drawing/2014/main" id="{A703B200-F85D-42B3-B0AC-54354B8CF9C9}"/>
              </a:ext>
            </a:extLst>
          </p:cNvPr>
          <p:cNvSpPr txBox="1"/>
          <p:nvPr/>
        </p:nvSpPr>
        <p:spPr>
          <a:xfrm>
            <a:off x="226494" y="3792549"/>
            <a:ext cx="2414016" cy="307777"/>
          </a:xfrm>
          <a:prstGeom prst="rect">
            <a:avLst/>
          </a:prstGeom>
          <a:noFill/>
        </p:spPr>
        <p:txBody>
          <a:bodyPr wrap="square" rtlCol="0">
            <a:spAutoFit/>
          </a:bodyPr>
          <a:lstStyle/>
          <a:p>
            <a:r>
              <a:rPr lang="en-GB" sz="1400" b="1">
                <a:solidFill>
                  <a:srgbClr val="A61F29"/>
                </a:solidFill>
                <a:latin typeface="Arial" panose="020B0604020202020204" pitchFamily="34" charset="0"/>
              </a:rPr>
              <a:t>Decoding</a:t>
            </a:r>
            <a:r>
              <a:rPr lang="en-GB" sz="1400" b="1">
                <a:solidFill>
                  <a:srgbClr val="F9BE00"/>
                </a:solidFill>
                <a:latin typeface="Arial" panose="020B0604020202020204" pitchFamily="34" charset="0"/>
              </a:rPr>
              <a:t> </a:t>
            </a:r>
            <a:r>
              <a:rPr lang="en-GB" sz="1400" b="1">
                <a:solidFill>
                  <a:srgbClr val="A61F29"/>
                </a:solidFill>
                <a:latin typeface="Arial" panose="020B0604020202020204" pitchFamily="34" charset="0"/>
              </a:rPr>
              <a:t>Shields</a:t>
            </a:r>
          </a:p>
        </p:txBody>
      </p:sp>
      <p:sp>
        <p:nvSpPr>
          <p:cNvPr id="2" name="TextBox 1">
            <a:extLst>
              <a:ext uri="{FF2B5EF4-FFF2-40B4-BE49-F238E27FC236}">
                <a16:creationId xmlns:a16="http://schemas.microsoft.com/office/drawing/2014/main" id="{4E628F24-158C-408C-8E08-2A750E45B35D}"/>
              </a:ext>
            </a:extLst>
          </p:cNvPr>
          <p:cNvSpPr txBox="1"/>
          <p:nvPr/>
        </p:nvSpPr>
        <p:spPr>
          <a:xfrm>
            <a:off x="202579" y="4100326"/>
            <a:ext cx="6457385" cy="1200329"/>
          </a:xfrm>
          <a:prstGeom prst="rect">
            <a:avLst/>
          </a:prstGeom>
          <a:noFill/>
        </p:spPr>
        <p:txBody>
          <a:bodyPr wrap="square" lIns="91440" tIns="45720" rIns="91440" bIns="45720" rtlCol="0" anchor="t">
            <a:spAutoFit/>
          </a:bodyPr>
          <a:lstStyle/>
          <a:p>
            <a:r>
              <a:rPr lang="en-GB" sz="1200" dirty="0">
                <a:latin typeface="Arial" panose="020B0604020202020204" pitchFamily="34" charset="0"/>
              </a:rPr>
              <a:t>Can you describe these shields from Edinburgh Castle like a herald? Remember to use the </a:t>
            </a:r>
            <a:r>
              <a:rPr lang="en-GB" sz="1200" b="1" dirty="0">
                <a:latin typeface="Arial" panose="020B0604020202020204" pitchFamily="34" charset="0"/>
              </a:rPr>
              <a:t>Blazon</a:t>
            </a:r>
            <a:r>
              <a:rPr lang="en-GB" sz="1200" dirty="0">
                <a:latin typeface="Arial" panose="020B0604020202020204" pitchFamily="34" charset="0"/>
              </a:rPr>
              <a:t> names we have learned.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latin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rPr>
              <a:t>Does it use any </a:t>
            </a:r>
            <a:r>
              <a:rPr lang="en-GB" sz="1200" b="1" dirty="0">
                <a:latin typeface="Arial" panose="020B0604020202020204" pitchFamily="34" charset="0"/>
              </a:rPr>
              <a:t>ordinaries</a:t>
            </a:r>
            <a:r>
              <a:rPr lang="en-GB" sz="1200" dirty="0">
                <a:latin typeface="Arial" panose="020B0604020202020204" pitchFamily="34" charset="0"/>
              </a:rPr>
              <a:t>? </a:t>
            </a:r>
          </a:p>
          <a:p>
            <a:pPr marL="171450" indent="-171450">
              <a:buFont typeface="Arial" panose="020B0604020202020204" pitchFamily="34" charset="0"/>
              <a:buChar char="•"/>
            </a:pPr>
            <a:r>
              <a:rPr lang="en-GB" sz="1200" dirty="0">
                <a:latin typeface="Arial" panose="020B0604020202020204" pitchFamily="34" charset="0"/>
              </a:rPr>
              <a:t>What </a:t>
            </a:r>
            <a:r>
              <a:rPr lang="en-GB" sz="1200" b="1" dirty="0">
                <a:latin typeface="Arial" panose="020B0604020202020204" pitchFamily="34" charset="0"/>
              </a:rPr>
              <a:t>colours</a:t>
            </a:r>
            <a:r>
              <a:rPr lang="en-GB" sz="1200" dirty="0">
                <a:latin typeface="Arial" panose="020B0604020202020204" pitchFamily="34" charset="0"/>
              </a:rPr>
              <a:t> does it use? </a:t>
            </a:r>
          </a:p>
          <a:p>
            <a:pPr marL="171450" indent="-171450">
              <a:buFont typeface="Arial" panose="020B0604020202020204" pitchFamily="34" charset="0"/>
              <a:buChar char="•"/>
            </a:pPr>
            <a:r>
              <a:rPr lang="en-GB" sz="1200" dirty="0">
                <a:latin typeface="Arial" panose="020B0604020202020204" pitchFamily="34" charset="0"/>
              </a:rPr>
              <a:t>What are the </a:t>
            </a:r>
            <a:r>
              <a:rPr lang="en-GB" sz="1200" b="1" dirty="0">
                <a:latin typeface="Arial" panose="020B0604020202020204" pitchFamily="34" charset="0"/>
              </a:rPr>
              <a:t>charges</a:t>
            </a:r>
            <a:r>
              <a:rPr lang="en-GB" sz="1200" dirty="0">
                <a:latin typeface="Arial" panose="020B0604020202020204" pitchFamily="34" charset="0"/>
              </a:rPr>
              <a:t>? </a:t>
            </a:r>
          </a:p>
        </p:txBody>
      </p:sp>
      <p:pic>
        <p:nvPicPr>
          <p:cNvPr id="7" name="Picture 6" descr="A gold shield with a red chevron at the bottom, flanked by three red boar heads. The top half of the gold shield has an arm holding a french tricolore flag aloft, above a red castle rampart design fess.">
            <a:extLst>
              <a:ext uri="{FF2B5EF4-FFF2-40B4-BE49-F238E27FC236}">
                <a16:creationId xmlns:a16="http://schemas.microsoft.com/office/drawing/2014/main" id="{DFD20267-826C-4697-A74B-FBDCE00A46BA}"/>
              </a:ext>
            </a:extLst>
          </p:cNvPr>
          <p:cNvPicPr>
            <a:picLocks noChangeAspect="1"/>
          </p:cNvPicPr>
          <p:nvPr/>
        </p:nvPicPr>
        <p:blipFill rotWithShape="1">
          <a:blip r:embed="rId5"/>
          <a:srcRect l="-1" t="12437" r="1750" b="5994"/>
          <a:stretch/>
        </p:blipFill>
        <p:spPr>
          <a:xfrm>
            <a:off x="1087509" y="5429774"/>
            <a:ext cx="1398493" cy="1460056"/>
          </a:xfrm>
          <a:prstGeom prst="rect">
            <a:avLst/>
          </a:prstGeom>
        </p:spPr>
      </p:pic>
      <p:pic>
        <p:nvPicPr>
          <p:cNvPr id="5" name="Picture 4" descr="A silver coloured shield with an inset bordure (a shield shape inside the shield itself) including a red lion rampant. Underneath the bordure, there is a green coloured fire breathing dragon.">
            <a:extLst>
              <a:ext uri="{FF2B5EF4-FFF2-40B4-BE49-F238E27FC236}">
                <a16:creationId xmlns:a16="http://schemas.microsoft.com/office/drawing/2014/main" id="{1CC79322-710F-4CF8-B75D-3759D7FF0FFE}"/>
              </a:ext>
            </a:extLst>
          </p:cNvPr>
          <p:cNvPicPr>
            <a:picLocks noChangeAspect="1"/>
          </p:cNvPicPr>
          <p:nvPr/>
        </p:nvPicPr>
        <p:blipFill rotWithShape="1">
          <a:blip r:embed="rId6">
            <a:extLst>
              <a:ext uri="{28A0092B-C50C-407E-A947-70E740481C1C}">
                <a14:useLocalDpi xmlns:a14="http://schemas.microsoft.com/office/drawing/2010/main" val="0"/>
              </a:ext>
            </a:extLst>
          </a:blip>
          <a:srcRect t="5820" b="6265"/>
          <a:stretch/>
        </p:blipFill>
        <p:spPr>
          <a:xfrm>
            <a:off x="4162279" y="5429774"/>
            <a:ext cx="1382095" cy="1460056"/>
          </a:xfrm>
          <a:prstGeom prst="rect">
            <a:avLst/>
          </a:prstGeom>
        </p:spPr>
      </p:pic>
      <p:sp>
        <p:nvSpPr>
          <p:cNvPr id="4" name="TextBox 3">
            <a:extLst>
              <a:ext uri="{FF2B5EF4-FFF2-40B4-BE49-F238E27FC236}">
                <a16:creationId xmlns:a16="http://schemas.microsoft.com/office/drawing/2014/main" id="{BEE584FE-BC47-4931-9D02-F76547478AA2}"/>
              </a:ext>
            </a:extLst>
          </p:cNvPr>
          <p:cNvSpPr txBox="1"/>
          <p:nvPr/>
        </p:nvSpPr>
        <p:spPr>
          <a:xfrm>
            <a:off x="264239" y="7130597"/>
            <a:ext cx="6144064" cy="461665"/>
          </a:xfrm>
          <a:prstGeom prst="rect">
            <a:avLst/>
          </a:prstGeom>
          <a:noFill/>
        </p:spPr>
        <p:txBody>
          <a:bodyPr wrap="square" rtlCol="0">
            <a:spAutoFit/>
          </a:bodyPr>
          <a:lstStyle/>
          <a:p>
            <a:r>
              <a:rPr lang="en-GB" sz="1200" b="1" dirty="0">
                <a:latin typeface="Arial" panose="020B0604020202020204" pitchFamily="34" charset="0"/>
              </a:rPr>
              <a:t>Ask your Learners: </a:t>
            </a:r>
            <a:r>
              <a:rPr lang="en-GB" sz="1200" dirty="0">
                <a:latin typeface="Arial" panose="020B0604020202020204" pitchFamily="34" charset="0"/>
              </a:rPr>
              <a:t>Using what you know about the secret meanings, can you make any guesses about what the person these shields belonged to was like? </a:t>
            </a:r>
          </a:p>
        </p:txBody>
      </p:sp>
      <p:sp>
        <p:nvSpPr>
          <p:cNvPr id="9" name="Rectangle 8">
            <a:extLst>
              <a:ext uri="{FF2B5EF4-FFF2-40B4-BE49-F238E27FC236}">
                <a16:creationId xmlns:a16="http://schemas.microsoft.com/office/drawing/2014/main" id="{556B4412-DF42-41B9-8358-512621EF1BF7}"/>
              </a:ext>
              <a:ext uri="{C183D7F6-B498-43B3-948B-1728B52AA6E4}">
                <adec:decorative xmlns:adec="http://schemas.microsoft.com/office/drawing/2017/decorative" val="1"/>
              </a:ext>
            </a:extLst>
          </p:cNvPr>
          <p:cNvSpPr/>
          <p:nvPr/>
        </p:nvSpPr>
        <p:spPr>
          <a:xfrm>
            <a:off x="174120" y="3675704"/>
            <a:ext cx="6457386" cy="3982543"/>
          </a:xfrm>
          <a:custGeom>
            <a:avLst/>
            <a:gdLst>
              <a:gd name="csX0" fmla="*/ 0 w 6457386"/>
              <a:gd name="csY0" fmla="*/ 0 h 3982543"/>
              <a:gd name="csX1" fmla="*/ 516591 w 6457386"/>
              <a:gd name="csY1" fmla="*/ 0 h 3982543"/>
              <a:gd name="csX2" fmla="*/ 1097756 w 6457386"/>
              <a:gd name="csY2" fmla="*/ 0 h 3982543"/>
              <a:gd name="csX3" fmla="*/ 1743494 w 6457386"/>
              <a:gd name="csY3" fmla="*/ 0 h 3982543"/>
              <a:gd name="csX4" fmla="*/ 2195511 w 6457386"/>
              <a:gd name="csY4" fmla="*/ 0 h 3982543"/>
              <a:gd name="csX5" fmla="*/ 2970398 w 6457386"/>
              <a:gd name="csY5" fmla="*/ 0 h 3982543"/>
              <a:gd name="csX6" fmla="*/ 3551562 w 6457386"/>
              <a:gd name="csY6" fmla="*/ 0 h 3982543"/>
              <a:gd name="csX7" fmla="*/ 4132727 w 6457386"/>
              <a:gd name="csY7" fmla="*/ 0 h 3982543"/>
              <a:gd name="csX8" fmla="*/ 4907613 w 6457386"/>
              <a:gd name="csY8" fmla="*/ 0 h 3982543"/>
              <a:gd name="csX9" fmla="*/ 5424204 w 6457386"/>
              <a:gd name="csY9" fmla="*/ 0 h 3982543"/>
              <a:gd name="csX10" fmla="*/ 6457386 w 6457386"/>
              <a:gd name="csY10" fmla="*/ 0 h 3982543"/>
              <a:gd name="csX11" fmla="*/ 6457386 w 6457386"/>
              <a:gd name="csY11" fmla="*/ 623932 h 3982543"/>
              <a:gd name="csX12" fmla="*/ 6457386 w 6457386"/>
              <a:gd name="csY12" fmla="*/ 1247863 h 3982543"/>
              <a:gd name="csX13" fmla="*/ 6457386 w 6457386"/>
              <a:gd name="csY13" fmla="*/ 1871795 h 3982543"/>
              <a:gd name="csX14" fmla="*/ 6457386 w 6457386"/>
              <a:gd name="csY14" fmla="*/ 2495727 h 3982543"/>
              <a:gd name="csX15" fmla="*/ 6457386 w 6457386"/>
              <a:gd name="csY15" fmla="*/ 3159484 h 3982543"/>
              <a:gd name="csX16" fmla="*/ 6457386 w 6457386"/>
              <a:gd name="csY16" fmla="*/ 3982543 h 3982543"/>
              <a:gd name="csX17" fmla="*/ 5940795 w 6457386"/>
              <a:gd name="csY17" fmla="*/ 3982543 h 3982543"/>
              <a:gd name="csX18" fmla="*/ 5488778 w 6457386"/>
              <a:gd name="csY18" fmla="*/ 3982543 h 3982543"/>
              <a:gd name="csX19" fmla="*/ 4972187 w 6457386"/>
              <a:gd name="csY19" fmla="*/ 3982543 h 3982543"/>
              <a:gd name="csX20" fmla="*/ 4391022 w 6457386"/>
              <a:gd name="csY20" fmla="*/ 3982543 h 3982543"/>
              <a:gd name="csX21" fmla="*/ 3939005 w 6457386"/>
              <a:gd name="csY21" fmla="*/ 3982543 h 3982543"/>
              <a:gd name="csX22" fmla="*/ 3486988 w 6457386"/>
              <a:gd name="csY22" fmla="*/ 3982543 h 3982543"/>
              <a:gd name="csX23" fmla="*/ 2905824 w 6457386"/>
              <a:gd name="csY23" fmla="*/ 3982543 h 3982543"/>
              <a:gd name="csX24" fmla="*/ 2453807 w 6457386"/>
              <a:gd name="csY24" fmla="*/ 3982543 h 3982543"/>
              <a:gd name="csX25" fmla="*/ 2001790 w 6457386"/>
              <a:gd name="csY25" fmla="*/ 3982543 h 3982543"/>
              <a:gd name="csX26" fmla="*/ 1485199 w 6457386"/>
              <a:gd name="csY26" fmla="*/ 3982543 h 3982543"/>
              <a:gd name="csX27" fmla="*/ 710312 w 6457386"/>
              <a:gd name="csY27" fmla="*/ 3982543 h 3982543"/>
              <a:gd name="csX28" fmla="*/ 0 w 6457386"/>
              <a:gd name="csY28" fmla="*/ 3982543 h 3982543"/>
              <a:gd name="csX29" fmla="*/ 0 w 6457386"/>
              <a:gd name="csY29" fmla="*/ 3278960 h 3982543"/>
              <a:gd name="csX30" fmla="*/ 0 w 6457386"/>
              <a:gd name="csY30" fmla="*/ 2694854 h 3982543"/>
              <a:gd name="csX31" fmla="*/ 0 w 6457386"/>
              <a:gd name="csY31" fmla="*/ 2031097 h 3982543"/>
              <a:gd name="csX32" fmla="*/ 0 w 6457386"/>
              <a:gd name="csY32" fmla="*/ 1407165 h 3982543"/>
              <a:gd name="csX33" fmla="*/ 0 w 6457386"/>
              <a:gd name="csY33" fmla="*/ 862884 h 3982543"/>
              <a:gd name="csX34" fmla="*/ 0 w 6457386"/>
              <a:gd name="csY34" fmla="*/ 0 h 39825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6457386" h="3982543" extrusionOk="0">
                <a:moveTo>
                  <a:pt x="0" y="0"/>
                </a:moveTo>
                <a:cubicBezTo>
                  <a:pt x="187839" y="266"/>
                  <a:pt x="309729" y="-22162"/>
                  <a:pt x="516591" y="0"/>
                </a:cubicBezTo>
                <a:cubicBezTo>
                  <a:pt x="723453" y="22162"/>
                  <a:pt x="873722" y="-22874"/>
                  <a:pt x="1097756" y="0"/>
                </a:cubicBezTo>
                <a:cubicBezTo>
                  <a:pt x="1321790" y="22874"/>
                  <a:pt x="1482235" y="-7460"/>
                  <a:pt x="1743494" y="0"/>
                </a:cubicBezTo>
                <a:cubicBezTo>
                  <a:pt x="2004753" y="7460"/>
                  <a:pt x="1979193" y="-16713"/>
                  <a:pt x="2195511" y="0"/>
                </a:cubicBezTo>
                <a:cubicBezTo>
                  <a:pt x="2411829" y="16713"/>
                  <a:pt x="2734878" y="-15480"/>
                  <a:pt x="2970398" y="0"/>
                </a:cubicBezTo>
                <a:cubicBezTo>
                  <a:pt x="3205918" y="15480"/>
                  <a:pt x="3416197" y="3861"/>
                  <a:pt x="3551562" y="0"/>
                </a:cubicBezTo>
                <a:cubicBezTo>
                  <a:pt x="3686927" y="-3861"/>
                  <a:pt x="3967840" y="-17327"/>
                  <a:pt x="4132727" y="0"/>
                </a:cubicBezTo>
                <a:cubicBezTo>
                  <a:pt x="4297615" y="17327"/>
                  <a:pt x="4670656" y="-7135"/>
                  <a:pt x="4907613" y="0"/>
                </a:cubicBezTo>
                <a:cubicBezTo>
                  <a:pt x="5144570" y="7135"/>
                  <a:pt x="5301588" y="6256"/>
                  <a:pt x="5424204" y="0"/>
                </a:cubicBezTo>
                <a:cubicBezTo>
                  <a:pt x="5546820" y="-6256"/>
                  <a:pt x="5992743" y="40003"/>
                  <a:pt x="6457386" y="0"/>
                </a:cubicBezTo>
                <a:cubicBezTo>
                  <a:pt x="6471763" y="150688"/>
                  <a:pt x="6463859" y="361543"/>
                  <a:pt x="6457386" y="623932"/>
                </a:cubicBezTo>
                <a:cubicBezTo>
                  <a:pt x="6450913" y="886321"/>
                  <a:pt x="6476409" y="1039476"/>
                  <a:pt x="6457386" y="1247863"/>
                </a:cubicBezTo>
                <a:cubicBezTo>
                  <a:pt x="6438363" y="1456250"/>
                  <a:pt x="6486857" y="1625138"/>
                  <a:pt x="6457386" y="1871795"/>
                </a:cubicBezTo>
                <a:cubicBezTo>
                  <a:pt x="6427915" y="2118452"/>
                  <a:pt x="6463874" y="2289434"/>
                  <a:pt x="6457386" y="2495727"/>
                </a:cubicBezTo>
                <a:cubicBezTo>
                  <a:pt x="6450898" y="2702020"/>
                  <a:pt x="6435850" y="2974593"/>
                  <a:pt x="6457386" y="3159484"/>
                </a:cubicBezTo>
                <a:cubicBezTo>
                  <a:pt x="6478922" y="3344375"/>
                  <a:pt x="6450579" y="3696835"/>
                  <a:pt x="6457386" y="3982543"/>
                </a:cubicBezTo>
                <a:cubicBezTo>
                  <a:pt x="6294617" y="3998209"/>
                  <a:pt x="6087529" y="3994386"/>
                  <a:pt x="5940795" y="3982543"/>
                </a:cubicBezTo>
                <a:cubicBezTo>
                  <a:pt x="5794061" y="3970700"/>
                  <a:pt x="5598213" y="3983589"/>
                  <a:pt x="5488778" y="3982543"/>
                </a:cubicBezTo>
                <a:cubicBezTo>
                  <a:pt x="5379343" y="3981497"/>
                  <a:pt x="5081592" y="3961992"/>
                  <a:pt x="4972187" y="3982543"/>
                </a:cubicBezTo>
                <a:cubicBezTo>
                  <a:pt x="4862782" y="4003094"/>
                  <a:pt x="4577838" y="3987500"/>
                  <a:pt x="4391022" y="3982543"/>
                </a:cubicBezTo>
                <a:cubicBezTo>
                  <a:pt x="4204206" y="3977586"/>
                  <a:pt x="4117470" y="4004353"/>
                  <a:pt x="3939005" y="3982543"/>
                </a:cubicBezTo>
                <a:cubicBezTo>
                  <a:pt x="3760540" y="3960733"/>
                  <a:pt x="3588629" y="3969147"/>
                  <a:pt x="3486988" y="3982543"/>
                </a:cubicBezTo>
                <a:cubicBezTo>
                  <a:pt x="3385347" y="3995939"/>
                  <a:pt x="3173202" y="3953557"/>
                  <a:pt x="2905824" y="3982543"/>
                </a:cubicBezTo>
                <a:cubicBezTo>
                  <a:pt x="2638446" y="4011529"/>
                  <a:pt x="2566205" y="3962964"/>
                  <a:pt x="2453807" y="3982543"/>
                </a:cubicBezTo>
                <a:cubicBezTo>
                  <a:pt x="2341409" y="4002122"/>
                  <a:pt x="2113207" y="3991147"/>
                  <a:pt x="2001790" y="3982543"/>
                </a:cubicBezTo>
                <a:cubicBezTo>
                  <a:pt x="1890373" y="3973939"/>
                  <a:pt x="1601265" y="4007379"/>
                  <a:pt x="1485199" y="3982543"/>
                </a:cubicBezTo>
                <a:cubicBezTo>
                  <a:pt x="1369133" y="3957707"/>
                  <a:pt x="1027192" y="3973337"/>
                  <a:pt x="710312" y="3982543"/>
                </a:cubicBezTo>
                <a:cubicBezTo>
                  <a:pt x="393432" y="3991749"/>
                  <a:pt x="326596" y="3972821"/>
                  <a:pt x="0" y="3982543"/>
                </a:cubicBezTo>
                <a:cubicBezTo>
                  <a:pt x="16485" y="3720147"/>
                  <a:pt x="-33771" y="3565832"/>
                  <a:pt x="0" y="3278960"/>
                </a:cubicBezTo>
                <a:cubicBezTo>
                  <a:pt x="33771" y="2992088"/>
                  <a:pt x="21652" y="2836106"/>
                  <a:pt x="0" y="2694854"/>
                </a:cubicBezTo>
                <a:cubicBezTo>
                  <a:pt x="-21652" y="2553602"/>
                  <a:pt x="-21932" y="2280752"/>
                  <a:pt x="0" y="2031097"/>
                </a:cubicBezTo>
                <a:cubicBezTo>
                  <a:pt x="21932" y="1781442"/>
                  <a:pt x="-14093" y="1662307"/>
                  <a:pt x="0" y="1407165"/>
                </a:cubicBezTo>
                <a:cubicBezTo>
                  <a:pt x="14093" y="1152023"/>
                  <a:pt x="19926" y="980932"/>
                  <a:pt x="0" y="862884"/>
                </a:cubicBezTo>
                <a:cubicBezTo>
                  <a:pt x="-19926" y="744836"/>
                  <a:pt x="-31963" y="297232"/>
                  <a:pt x="0" y="0"/>
                </a:cubicBezTo>
                <a:close/>
              </a:path>
            </a:pathLst>
          </a:custGeom>
          <a:noFill/>
          <a:ln w="28575">
            <a:solidFill>
              <a:srgbClr val="A61F29"/>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10" name="Rectangle 9">
            <a:extLst>
              <a:ext uri="{FF2B5EF4-FFF2-40B4-BE49-F238E27FC236}">
                <a16:creationId xmlns:a16="http://schemas.microsoft.com/office/drawing/2014/main" id="{90951E44-FB88-474B-861B-30326CCFAEC4}"/>
              </a:ext>
              <a:ext uri="{C183D7F6-B498-43B3-948B-1728B52AA6E4}">
                <adec:decorative xmlns:adec="http://schemas.microsoft.com/office/drawing/2017/decorative" val="1"/>
              </a:ext>
            </a:extLst>
          </p:cNvPr>
          <p:cNvSpPr/>
          <p:nvPr/>
        </p:nvSpPr>
        <p:spPr>
          <a:xfrm>
            <a:off x="183390" y="7747506"/>
            <a:ext cx="6448116" cy="1708347"/>
          </a:xfrm>
          <a:custGeom>
            <a:avLst/>
            <a:gdLst>
              <a:gd name="csX0" fmla="*/ 0 w 6448116"/>
              <a:gd name="csY0" fmla="*/ 0 h 1708347"/>
              <a:gd name="csX1" fmla="*/ 515849 w 6448116"/>
              <a:gd name="csY1" fmla="*/ 0 h 1708347"/>
              <a:gd name="csX2" fmla="*/ 1096180 w 6448116"/>
              <a:gd name="csY2" fmla="*/ 0 h 1708347"/>
              <a:gd name="csX3" fmla="*/ 1740991 w 6448116"/>
              <a:gd name="csY3" fmla="*/ 0 h 1708347"/>
              <a:gd name="csX4" fmla="*/ 2192359 w 6448116"/>
              <a:gd name="csY4" fmla="*/ 0 h 1708347"/>
              <a:gd name="csX5" fmla="*/ 2966133 w 6448116"/>
              <a:gd name="csY5" fmla="*/ 0 h 1708347"/>
              <a:gd name="csX6" fmla="*/ 3546464 w 6448116"/>
              <a:gd name="csY6" fmla="*/ 0 h 1708347"/>
              <a:gd name="csX7" fmla="*/ 4126794 w 6448116"/>
              <a:gd name="csY7" fmla="*/ 0 h 1708347"/>
              <a:gd name="csX8" fmla="*/ 4900568 w 6448116"/>
              <a:gd name="csY8" fmla="*/ 0 h 1708347"/>
              <a:gd name="csX9" fmla="*/ 5416417 w 6448116"/>
              <a:gd name="csY9" fmla="*/ 0 h 1708347"/>
              <a:gd name="csX10" fmla="*/ 6448116 w 6448116"/>
              <a:gd name="csY10" fmla="*/ 0 h 1708347"/>
              <a:gd name="csX11" fmla="*/ 6448116 w 6448116"/>
              <a:gd name="csY11" fmla="*/ 552366 h 1708347"/>
              <a:gd name="csX12" fmla="*/ 6448116 w 6448116"/>
              <a:gd name="csY12" fmla="*/ 1104731 h 1708347"/>
              <a:gd name="csX13" fmla="*/ 6448116 w 6448116"/>
              <a:gd name="csY13" fmla="*/ 1708347 h 1708347"/>
              <a:gd name="csX14" fmla="*/ 5867786 w 6448116"/>
              <a:gd name="csY14" fmla="*/ 1708347 h 1708347"/>
              <a:gd name="csX15" fmla="*/ 5094012 w 6448116"/>
              <a:gd name="csY15" fmla="*/ 1708347 h 1708347"/>
              <a:gd name="csX16" fmla="*/ 4513681 w 6448116"/>
              <a:gd name="csY16" fmla="*/ 1708347 h 1708347"/>
              <a:gd name="csX17" fmla="*/ 4062313 w 6448116"/>
              <a:gd name="csY17" fmla="*/ 1708347 h 1708347"/>
              <a:gd name="csX18" fmla="*/ 3610945 w 6448116"/>
              <a:gd name="csY18" fmla="*/ 1708347 h 1708347"/>
              <a:gd name="csX19" fmla="*/ 3095096 w 6448116"/>
              <a:gd name="csY19" fmla="*/ 1708347 h 1708347"/>
              <a:gd name="csX20" fmla="*/ 2514765 w 6448116"/>
              <a:gd name="csY20" fmla="*/ 1708347 h 1708347"/>
              <a:gd name="csX21" fmla="*/ 2063397 w 6448116"/>
              <a:gd name="csY21" fmla="*/ 1708347 h 1708347"/>
              <a:gd name="csX22" fmla="*/ 1612029 w 6448116"/>
              <a:gd name="csY22" fmla="*/ 1708347 h 1708347"/>
              <a:gd name="csX23" fmla="*/ 1031699 w 6448116"/>
              <a:gd name="csY23" fmla="*/ 1708347 h 1708347"/>
              <a:gd name="csX24" fmla="*/ 580330 w 6448116"/>
              <a:gd name="csY24" fmla="*/ 1708347 h 1708347"/>
              <a:gd name="csX25" fmla="*/ 0 w 6448116"/>
              <a:gd name="csY25" fmla="*/ 1708347 h 1708347"/>
              <a:gd name="csX26" fmla="*/ 0 w 6448116"/>
              <a:gd name="csY26" fmla="*/ 1173065 h 1708347"/>
              <a:gd name="csX27" fmla="*/ 0 w 6448116"/>
              <a:gd name="csY27" fmla="*/ 620699 h 1708347"/>
              <a:gd name="csX28" fmla="*/ 0 w 6448116"/>
              <a:gd name="csY28" fmla="*/ 0 h 17083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448116" h="1708347" extrusionOk="0">
                <a:moveTo>
                  <a:pt x="0" y="0"/>
                </a:moveTo>
                <a:cubicBezTo>
                  <a:pt x="149062" y="19240"/>
                  <a:pt x="275063" y="14753"/>
                  <a:pt x="515849" y="0"/>
                </a:cubicBezTo>
                <a:cubicBezTo>
                  <a:pt x="756635" y="-14753"/>
                  <a:pt x="945615" y="-11831"/>
                  <a:pt x="1096180" y="0"/>
                </a:cubicBezTo>
                <a:cubicBezTo>
                  <a:pt x="1246745" y="11831"/>
                  <a:pt x="1541656" y="-9139"/>
                  <a:pt x="1740991" y="0"/>
                </a:cubicBezTo>
                <a:cubicBezTo>
                  <a:pt x="1940326" y="9139"/>
                  <a:pt x="2053017" y="-5279"/>
                  <a:pt x="2192359" y="0"/>
                </a:cubicBezTo>
                <a:cubicBezTo>
                  <a:pt x="2331701" y="5279"/>
                  <a:pt x="2643787" y="31430"/>
                  <a:pt x="2966133" y="0"/>
                </a:cubicBezTo>
                <a:cubicBezTo>
                  <a:pt x="3288479" y="-31430"/>
                  <a:pt x="3293193" y="-12589"/>
                  <a:pt x="3546464" y="0"/>
                </a:cubicBezTo>
                <a:cubicBezTo>
                  <a:pt x="3799735" y="12589"/>
                  <a:pt x="3928930" y="-27603"/>
                  <a:pt x="4126794" y="0"/>
                </a:cubicBezTo>
                <a:cubicBezTo>
                  <a:pt x="4324658" y="27603"/>
                  <a:pt x="4701983" y="-4348"/>
                  <a:pt x="4900568" y="0"/>
                </a:cubicBezTo>
                <a:cubicBezTo>
                  <a:pt x="5099153" y="4348"/>
                  <a:pt x="5229597" y="19151"/>
                  <a:pt x="5416417" y="0"/>
                </a:cubicBezTo>
                <a:cubicBezTo>
                  <a:pt x="5603237" y="-19151"/>
                  <a:pt x="6133737" y="-32174"/>
                  <a:pt x="6448116" y="0"/>
                </a:cubicBezTo>
                <a:cubicBezTo>
                  <a:pt x="6440639" y="161646"/>
                  <a:pt x="6452644" y="308322"/>
                  <a:pt x="6448116" y="552366"/>
                </a:cubicBezTo>
                <a:cubicBezTo>
                  <a:pt x="6443588" y="796410"/>
                  <a:pt x="6445868" y="969077"/>
                  <a:pt x="6448116" y="1104731"/>
                </a:cubicBezTo>
                <a:cubicBezTo>
                  <a:pt x="6450364" y="1240385"/>
                  <a:pt x="6434824" y="1408448"/>
                  <a:pt x="6448116" y="1708347"/>
                </a:cubicBezTo>
                <a:cubicBezTo>
                  <a:pt x="6172450" y="1696160"/>
                  <a:pt x="6129706" y="1724577"/>
                  <a:pt x="5867786" y="1708347"/>
                </a:cubicBezTo>
                <a:cubicBezTo>
                  <a:pt x="5605866" y="1692118"/>
                  <a:pt x="5373800" y="1735055"/>
                  <a:pt x="5094012" y="1708347"/>
                </a:cubicBezTo>
                <a:cubicBezTo>
                  <a:pt x="4814224" y="1681639"/>
                  <a:pt x="4740884" y="1711046"/>
                  <a:pt x="4513681" y="1708347"/>
                </a:cubicBezTo>
                <a:cubicBezTo>
                  <a:pt x="4286478" y="1705648"/>
                  <a:pt x="4155629" y="1711327"/>
                  <a:pt x="4062313" y="1708347"/>
                </a:cubicBezTo>
                <a:cubicBezTo>
                  <a:pt x="3968997" y="1705367"/>
                  <a:pt x="3752142" y="1719134"/>
                  <a:pt x="3610945" y="1708347"/>
                </a:cubicBezTo>
                <a:cubicBezTo>
                  <a:pt x="3469748" y="1697560"/>
                  <a:pt x="3297886" y="1720794"/>
                  <a:pt x="3095096" y="1708347"/>
                </a:cubicBezTo>
                <a:cubicBezTo>
                  <a:pt x="2892306" y="1695900"/>
                  <a:pt x="2695599" y="1681014"/>
                  <a:pt x="2514765" y="1708347"/>
                </a:cubicBezTo>
                <a:cubicBezTo>
                  <a:pt x="2333931" y="1735680"/>
                  <a:pt x="2165446" y="1691392"/>
                  <a:pt x="2063397" y="1708347"/>
                </a:cubicBezTo>
                <a:cubicBezTo>
                  <a:pt x="1961348" y="1725302"/>
                  <a:pt x="1732801" y="1701396"/>
                  <a:pt x="1612029" y="1708347"/>
                </a:cubicBezTo>
                <a:cubicBezTo>
                  <a:pt x="1491257" y="1715298"/>
                  <a:pt x="1197787" y="1694679"/>
                  <a:pt x="1031699" y="1708347"/>
                </a:cubicBezTo>
                <a:cubicBezTo>
                  <a:pt x="865611" y="1722016"/>
                  <a:pt x="674846" y="1705878"/>
                  <a:pt x="580330" y="1708347"/>
                </a:cubicBezTo>
                <a:cubicBezTo>
                  <a:pt x="485814" y="1710816"/>
                  <a:pt x="214257" y="1709072"/>
                  <a:pt x="0" y="1708347"/>
                </a:cubicBezTo>
                <a:cubicBezTo>
                  <a:pt x="-8862" y="1478466"/>
                  <a:pt x="24257" y="1310571"/>
                  <a:pt x="0" y="1173065"/>
                </a:cubicBezTo>
                <a:cubicBezTo>
                  <a:pt x="-24257" y="1035559"/>
                  <a:pt x="5986" y="841771"/>
                  <a:pt x="0" y="620699"/>
                </a:cubicBezTo>
                <a:cubicBezTo>
                  <a:pt x="-5986" y="399627"/>
                  <a:pt x="19568" y="152238"/>
                  <a:pt x="0" y="0"/>
                </a:cubicBezTo>
                <a:close/>
              </a:path>
            </a:pathLst>
          </a:custGeom>
          <a:noFill/>
          <a:ln w="28575">
            <a:solidFill>
              <a:srgbClr val="7030A0"/>
            </a:solidFill>
            <a:extLst>
              <a:ext uri="{C807C97D-BFC1-408E-A445-0C87EB9F89A2}">
                <ask:lineSketchStyleProps xmlns:ask="http://schemas.microsoft.com/office/drawing/2018/sketchyshapes" sd="189047591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14" name="TextBox 13">
            <a:extLst>
              <a:ext uri="{FF2B5EF4-FFF2-40B4-BE49-F238E27FC236}">
                <a16:creationId xmlns:a16="http://schemas.microsoft.com/office/drawing/2014/main" id="{A594E578-FA45-4C4B-8464-9A718D12E902}"/>
              </a:ext>
            </a:extLst>
          </p:cNvPr>
          <p:cNvSpPr txBox="1"/>
          <p:nvPr/>
        </p:nvSpPr>
        <p:spPr>
          <a:xfrm>
            <a:off x="183390" y="7780029"/>
            <a:ext cx="2414016" cy="276999"/>
          </a:xfrm>
          <a:prstGeom prst="rect">
            <a:avLst/>
          </a:prstGeom>
          <a:noFill/>
        </p:spPr>
        <p:txBody>
          <a:bodyPr wrap="square" rtlCol="0">
            <a:spAutoFit/>
          </a:bodyPr>
          <a:lstStyle/>
          <a:p>
            <a:r>
              <a:rPr lang="en-GB" sz="1200" b="1" dirty="0">
                <a:latin typeface="Arial" panose="020B0604020202020204" pitchFamily="34" charset="0"/>
              </a:rPr>
              <a:t>Shield Descriptions: L- R</a:t>
            </a:r>
          </a:p>
        </p:txBody>
      </p:sp>
      <p:sp>
        <p:nvSpPr>
          <p:cNvPr id="12" name="TextBox 11">
            <a:extLst>
              <a:ext uri="{FF2B5EF4-FFF2-40B4-BE49-F238E27FC236}">
                <a16:creationId xmlns:a16="http://schemas.microsoft.com/office/drawing/2014/main" id="{8D3A560B-6B34-4B9F-8453-BF0DC038E05C}"/>
              </a:ext>
            </a:extLst>
          </p:cNvPr>
          <p:cNvSpPr txBox="1"/>
          <p:nvPr/>
        </p:nvSpPr>
        <p:spPr>
          <a:xfrm>
            <a:off x="424167" y="8109234"/>
            <a:ext cx="2832800" cy="1200329"/>
          </a:xfrm>
          <a:prstGeom prst="rect">
            <a:avLst/>
          </a:prstGeom>
          <a:noFill/>
        </p:spPr>
        <p:txBody>
          <a:bodyPr wrap="square" rtlCol="0">
            <a:spAutoFit/>
          </a:bodyPr>
          <a:lstStyle/>
          <a:p>
            <a:r>
              <a:rPr lang="en-GB" sz="1200" b="1" dirty="0">
                <a:latin typeface="Arial" panose="020B0604020202020204" pitchFamily="34" charset="0"/>
              </a:rPr>
              <a:t>Ordinaries</a:t>
            </a:r>
            <a:r>
              <a:rPr lang="en-GB" sz="1200" dirty="0">
                <a:latin typeface="Arial" panose="020B0604020202020204" pitchFamily="34" charset="0"/>
              </a:rPr>
              <a:t> – Chevron </a:t>
            </a:r>
          </a:p>
          <a:p>
            <a:r>
              <a:rPr lang="en-GB" sz="1200" b="1" dirty="0">
                <a:latin typeface="Arial" panose="020B0604020202020204" pitchFamily="34" charset="0"/>
              </a:rPr>
              <a:t>Colours</a:t>
            </a:r>
            <a:r>
              <a:rPr lang="en-GB" sz="1200" dirty="0">
                <a:latin typeface="Arial" panose="020B0604020202020204" pitchFamily="34" charset="0"/>
              </a:rPr>
              <a:t> – Or (Gold), Sable (Black) Gules (Red)  </a:t>
            </a:r>
          </a:p>
          <a:p>
            <a:r>
              <a:rPr lang="en-GB" sz="1200" b="1" dirty="0">
                <a:latin typeface="Arial" panose="020B0604020202020204" pitchFamily="34" charset="0"/>
              </a:rPr>
              <a:t>Charges</a:t>
            </a:r>
            <a:r>
              <a:rPr lang="en-GB" sz="1200" dirty="0">
                <a:latin typeface="Arial" panose="020B0604020202020204" pitchFamily="34" charset="0"/>
              </a:rPr>
              <a:t> -  Battlements, Arm, Flag, Boar heads</a:t>
            </a:r>
          </a:p>
          <a:p>
            <a:endParaRPr lang="en-GB" sz="1200" dirty="0">
              <a:latin typeface="Arial" panose="020B0604020202020204" pitchFamily="34" charset="0"/>
            </a:endParaRPr>
          </a:p>
        </p:txBody>
      </p:sp>
      <p:sp>
        <p:nvSpPr>
          <p:cNvPr id="13" name="TextBox 12">
            <a:extLst>
              <a:ext uri="{FF2B5EF4-FFF2-40B4-BE49-F238E27FC236}">
                <a16:creationId xmlns:a16="http://schemas.microsoft.com/office/drawing/2014/main" id="{3F242158-1387-4D96-9AB5-3FBE0E2DA9BE}"/>
              </a:ext>
            </a:extLst>
          </p:cNvPr>
          <p:cNvSpPr txBox="1"/>
          <p:nvPr/>
        </p:nvSpPr>
        <p:spPr>
          <a:xfrm>
            <a:off x="3497744" y="8109234"/>
            <a:ext cx="2711165" cy="1015663"/>
          </a:xfrm>
          <a:prstGeom prst="rect">
            <a:avLst/>
          </a:prstGeom>
          <a:noFill/>
        </p:spPr>
        <p:txBody>
          <a:bodyPr wrap="square" rtlCol="0">
            <a:spAutoFit/>
          </a:bodyPr>
          <a:lstStyle/>
          <a:p>
            <a:r>
              <a:rPr lang="en-GB" sz="1200" b="1" dirty="0">
                <a:latin typeface="Arial" panose="020B0604020202020204" pitchFamily="34" charset="0"/>
              </a:rPr>
              <a:t>Ordinaries </a:t>
            </a:r>
            <a:r>
              <a:rPr lang="en-GB" sz="1200" dirty="0">
                <a:latin typeface="Arial" panose="020B0604020202020204" pitchFamily="34" charset="0"/>
              </a:rPr>
              <a:t>- Bordure</a:t>
            </a:r>
          </a:p>
          <a:p>
            <a:r>
              <a:rPr lang="en-GB" sz="1200" b="1" dirty="0">
                <a:latin typeface="Arial" panose="020B0604020202020204" pitchFamily="34" charset="0"/>
              </a:rPr>
              <a:t>Colours</a:t>
            </a:r>
            <a:r>
              <a:rPr lang="en-GB" sz="1200" dirty="0">
                <a:latin typeface="Arial" panose="020B0604020202020204" pitchFamily="34" charset="0"/>
              </a:rPr>
              <a:t> – Argent (Silver), Sable (Black) Gules (Red) and Vert (Green) </a:t>
            </a:r>
          </a:p>
          <a:p>
            <a:r>
              <a:rPr lang="en-GB" sz="1200" b="1" dirty="0">
                <a:latin typeface="Arial" panose="020B0604020202020204" pitchFamily="34" charset="0"/>
              </a:rPr>
              <a:t>Charges -  </a:t>
            </a:r>
            <a:r>
              <a:rPr lang="en-GB" sz="1200" dirty="0">
                <a:latin typeface="Arial" panose="020B0604020202020204" pitchFamily="34" charset="0"/>
              </a:rPr>
              <a:t>Lion and Dragon (on fire) </a:t>
            </a:r>
          </a:p>
          <a:p>
            <a:endParaRPr lang="en-GB" sz="1200" dirty="0">
              <a:latin typeface="Arial" panose="020B0604020202020204" pitchFamily="34" charset="0"/>
            </a:endParaRPr>
          </a:p>
        </p:txBody>
      </p:sp>
      <p:sp>
        <p:nvSpPr>
          <p:cNvPr id="17" name="TextBox 16">
            <a:extLst>
              <a:ext uri="{FF2B5EF4-FFF2-40B4-BE49-F238E27FC236}">
                <a16:creationId xmlns:a16="http://schemas.microsoft.com/office/drawing/2014/main" id="{15E996E8-20BB-41F4-9B2C-BBEBB8978835}"/>
              </a:ext>
            </a:extLst>
          </p:cNvPr>
          <p:cNvSpPr txBox="1"/>
          <p:nvPr/>
        </p:nvSpPr>
        <p:spPr>
          <a:xfrm>
            <a:off x="213446" y="9515004"/>
            <a:ext cx="6461164" cy="307777"/>
          </a:xfrm>
          <a:prstGeom prst="rect">
            <a:avLst/>
          </a:prstGeom>
          <a:noFill/>
        </p:spPr>
        <p:txBody>
          <a:bodyPr wrap="square" rtlCol="0">
            <a:spAutoFit/>
          </a:bodyPr>
          <a:lstStyle/>
          <a:p>
            <a:r>
              <a:rPr lang="en-GB" sz="1400" b="1">
                <a:solidFill>
                  <a:srgbClr val="A61F29"/>
                </a:solidFill>
                <a:latin typeface="Arial" panose="020B0604020202020204" pitchFamily="34" charset="0"/>
              </a:rPr>
              <a:t>Use our shield template for learners to create their own heraldic shields. </a:t>
            </a:r>
          </a:p>
        </p:txBody>
      </p:sp>
      <p:sp>
        <p:nvSpPr>
          <p:cNvPr id="21" name="Rectangle: Rounded Corners 20">
            <a:extLst>
              <a:ext uri="{FF2B5EF4-FFF2-40B4-BE49-F238E27FC236}">
                <a16:creationId xmlns:a16="http://schemas.microsoft.com/office/drawing/2014/main" id="{29B6B772-3242-1D79-FAC8-9E1289F60122}"/>
              </a:ext>
              <a:ext uri="{C183D7F6-B498-43B3-948B-1728B52AA6E4}">
                <adec:decorative xmlns:adec="http://schemas.microsoft.com/office/drawing/2017/decorative" val="1"/>
              </a:ext>
            </a:extLst>
          </p:cNvPr>
          <p:cNvSpPr/>
          <p:nvPr/>
        </p:nvSpPr>
        <p:spPr>
          <a:xfrm>
            <a:off x="5841733" y="950563"/>
            <a:ext cx="631173" cy="707887"/>
          </a:xfrm>
          <a:prstGeom prst="roundRect">
            <a:avLst/>
          </a:prstGeom>
          <a:solidFill>
            <a:srgbClr val="0056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Lightning Bolt 21">
            <a:extLst>
              <a:ext uri="{FF2B5EF4-FFF2-40B4-BE49-F238E27FC236}">
                <a16:creationId xmlns:a16="http://schemas.microsoft.com/office/drawing/2014/main" id="{827EDCB6-323E-2B53-1B16-D2BF4821EDD1}"/>
              </a:ext>
              <a:ext uri="{C183D7F6-B498-43B3-948B-1728B52AA6E4}">
                <adec:decorative xmlns:adec="http://schemas.microsoft.com/office/drawing/2017/decorative" val="1"/>
              </a:ext>
            </a:extLst>
          </p:cNvPr>
          <p:cNvSpPr/>
          <p:nvPr/>
        </p:nvSpPr>
        <p:spPr>
          <a:xfrm>
            <a:off x="5939516" y="1072535"/>
            <a:ext cx="393457" cy="466604"/>
          </a:xfrm>
          <a:prstGeom prst="lightningBolt">
            <a:avLst/>
          </a:prstGeom>
          <a:solidFill>
            <a:srgbClr val="F9BE00"/>
          </a:solidFill>
          <a:ln>
            <a:solidFill>
              <a:srgbClr val="F9B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
        <p:nvSpPr>
          <p:cNvPr id="19" name="Title 18" hidden="1">
            <a:extLst>
              <a:ext uri="{FF2B5EF4-FFF2-40B4-BE49-F238E27FC236}">
                <a16:creationId xmlns:a16="http://schemas.microsoft.com/office/drawing/2014/main" id="{669E94FD-ADCD-A060-0CF6-E18EF291C277}"/>
              </a:ext>
              <a:ext uri="{C183D7F6-B498-43B3-948B-1728B52AA6E4}">
                <adec:decorative xmlns:adec="http://schemas.microsoft.com/office/drawing/2017/decorative" val="1"/>
              </a:ext>
            </a:extLst>
          </p:cNvPr>
          <p:cNvSpPr>
            <a:spLocks noGrp="1"/>
          </p:cNvSpPr>
          <p:nvPr>
            <p:ph type="title" idx="4294967295"/>
          </p:nvPr>
        </p:nvSpPr>
        <p:spPr>
          <a:xfrm>
            <a:off x="-5954351" y="3385953"/>
            <a:ext cx="5915025" cy="1914702"/>
          </a:xfrm>
        </p:spPr>
        <p:txBody>
          <a:bodyPr/>
          <a:lstStyle/>
          <a:p>
            <a:r>
              <a:rPr lang="en-GB" dirty="0"/>
              <a:t>Charges and Decoding Shields</a:t>
            </a:r>
          </a:p>
        </p:txBody>
      </p:sp>
      <p:cxnSp>
        <p:nvCxnSpPr>
          <p:cNvPr id="31" name="Straight Arrow Connector 30">
            <a:extLst>
              <a:ext uri="{FF2B5EF4-FFF2-40B4-BE49-F238E27FC236}">
                <a16:creationId xmlns:a16="http://schemas.microsoft.com/office/drawing/2014/main" id="{1FB208E3-7165-64ED-DB3E-607227F0CA56}"/>
              </a:ext>
              <a:ext uri="{C183D7F6-B498-43B3-948B-1728B52AA6E4}">
                <adec:decorative xmlns:adec="http://schemas.microsoft.com/office/drawing/2017/decorative" val="1"/>
              </a:ext>
            </a:extLst>
          </p:cNvPr>
          <p:cNvCxnSpPr>
            <a:cxnSpLocks/>
          </p:cNvCxnSpPr>
          <p:nvPr/>
        </p:nvCxnSpPr>
        <p:spPr>
          <a:xfrm flipH="1" flipV="1">
            <a:off x="2324674" y="6093962"/>
            <a:ext cx="525370" cy="162776"/>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A0E3ACB7-A503-3161-67EE-5ED0EF2E1F43}"/>
              </a:ext>
              <a:ext uri="{C183D7F6-B498-43B3-948B-1728B52AA6E4}">
                <adec:decorative xmlns:adec="http://schemas.microsoft.com/office/drawing/2017/decorative" val="1"/>
              </a:ext>
            </a:extLst>
          </p:cNvPr>
          <p:cNvCxnSpPr>
            <a:cxnSpLocks/>
          </p:cNvCxnSpPr>
          <p:nvPr/>
        </p:nvCxnSpPr>
        <p:spPr>
          <a:xfrm flipH="1">
            <a:off x="2042953" y="6256738"/>
            <a:ext cx="807091" cy="306271"/>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5A80FA14-1C83-B452-298E-6A9E03D028EA}"/>
              </a:ext>
              <a:ext uri="{C183D7F6-B498-43B3-948B-1728B52AA6E4}">
                <adec:decorative xmlns:adec="http://schemas.microsoft.com/office/drawing/2017/decorative" val="1"/>
              </a:ext>
            </a:extLst>
          </p:cNvPr>
          <p:cNvCxnSpPr>
            <a:cxnSpLocks/>
          </p:cNvCxnSpPr>
          <p:nvPr/>
        </p:nvCxnSpPr>
        <p:spPr>
          <a:xfrm flipH="1">
            <a:off x="2193561" y="6261077"/>
            <a:ext cx="656483"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pic>
        <p:nvPicPr>
          <p:cNvPr id="52" name="Picture 51">
            <a:extLst>
              <a:ext uri="{FF2B5EF4-FFF2-40B4-BE49-F238E27FC236}">
                <a16:creationId xmlns:a16="http://schemas.microsoft.com/office/drawing/2014/main" id="{C46A5F8F-5A7D-42AB-FFB3-4F1B8CCED973}"/>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0047" y="6147993"/>
            <a:ext cx="414002" cy="198002"/>
          </a:xfrm>
          <a:custGeom>
            <a:avLst/>
            <a:gdLst>
              <a:gd name="csX0" fmla="*/ 0 w 414002"/>
              <a:gd name="csY0" fmla="*/ 0 h 198002"/>
              <a:gd name="csX1" fmla="*/ 414002 w 414002"/>
              <a:gd name="csY1" fmla="*/ 0 h 198002"/>
              <a:gd name="csX2" fmla="*/ 414002 w 414002"/>
              <a:gd name="csY2" fmla="*/ 198002 h 198002"/>
              <a:gd name="csX3" fmla="*/ 0 w 414002"/>
              <a:gd name="csY3" fmla="*/ 198002 h 198002"/>
              <a:gd name="csX4" fmla="*/ 0 w 414002"/>
              <a:gd name="csY4" fmla="*/ 0 h 198002"/>
            </a:gdLst>
            <a:ahLst/>
            <a:cxnLst>
              <a:cxn ang="0">
                <a:pos x="csX0" y="csY0"/>
              </a:cxn>
              <a:cxn ang="0">
                <a:pos x="csX1" y="csY1"/>
              </a:cxn>
              <a:cxn ang="0">
                <a:pos x="csX2" y="csY2"/>
              </a:cxn>
              <a:cxn ang="0">
                <a:pos x="csX3" y="csY3"/>
              </a:cxn>
              <a:cxn ang="0">
                <a:pos x="csX4" y="csY4"/>
              </a:cxn>
            </a:cxnLst>
            <a:rect l="l" t="t" r="r" b="b"/>
            <a:pathLst>
              <a:path w="414002" h="198002" fill="none" extrusionOk="0">
                <a:moveTo>
                  <a:pt x="0" y="0"/>
                </a:moveTo>
                <a:cubicBezTo>
                  <a:pt x="141239" y="14475"/>
                  <a:pt x="327883" y="-7484"/>
                  <a:pt x="414002" y="0"/>
                </a:cubicBezTo>
                <a:cubicBezTo>
                  <a:pt x="408413" y="48228"/>
                  <a:pt x="415142" y="107732"/>
                  <a:pt x="414002" y="198002"/>
                </a:cubicBezTo>
                <a:cubicBezTo>
                  <a:pt x="293314" y="202933"/>
                  <a:pt x="83559" y="196422"/>
                  <a:pt x="0" y="198002"/>
                </a:cubicBezTo>
                <a:cubicBezTo>
                  <a:pt x="-8081" y="139640"/>
                  <a:pt x="8606" y="87626"/>
                  <a:pt x="0" y="0"/>
                </a:cubicBezTo>
                <a:close/>
              </a:path>
              <a:path w="414002" h="198002" stroke="0" extrusionOk="0">
                <a:moveTo>
                  <a:pt x="0" y="0"/>
                </a:moveTo>
                <a:cubicBezTo>
                  <a:pt x="126833" y="-6364"/>
                  <a:pt x="218335" y="-19088"/>
                  <a:pt x="414002" y="0"/>
                </a:cubicBezTo>
                <a:cubicBezTo>
                  <a:pt x="406017" y="73079"/>
                  <a:pt x="419873" y="146884"/>
                  <a:pt x="414002" y="198002"/>
                </a:cubicBezTo>
                <a:cubicBezTo>
                  <a:pt x="215375" y="203307"/>
                  <a:pt x="206928" y="212304"/>
                  <a:pt x="0" y="198002"/>
                </a:cubicBezTo>
                <a:cubicBezTo>
                  <a:pt x="7723" y="135277"/>
                  <a:pt x="-1276" y="75953"/>
                  <a:pt x="0" y="0"/>
                </a:cubicBezTo>
                <a:close/>
              </a:path>
            </a:pathLst>
          </a:custGeom>
          <a:ln w="22225">
            <a:solidFill>
              <a:srgbClr val="C00000"/>
            </a:solidFill>
            <a:extLst>
              <a:ext uri="{C807C97D-BFC1-408E-A445-0C87EB9F89A2}">
                <ask:lineSketchStyleProps xmlns:ask="http://schemas.microsoft.com/office/drawing/2018/sketchyshapes" sd="2551185250">
                  <a:prstGeom prst="rect">
                    <a:avLst/>
                  </a:prstGeom>
                  <ask:type>
                    <ask:lineSketchFreehand/>
                  </ask:type>
                </ask:lineSketchStyleProps>
              </a:ext>
            </a:extLst>
          </a:ln>
        </p:spPr>
      </p:pic>
      <p:cxnSp>
        <p:nvCxnSpPr>
          <p:cNvPr id="58" name="Straight Arrow Connector 57">
            <a:extLst>
              <a:ext uri="{FF2B5EF4-FFF2-40B4-BE49-F238E27FC236}">
                <a16:creationId xmlns:a16="http://schemas.microsoft.com/office/drawing/2014/main" id="{DDF2D7B8-22F5-0F90-299F-E8BBD149C4E3}"/>
              </a:ext>
              <a:ext uri="{C183D7F6-B498-43B3-948B-1728B52AA6E4}">
                <adec:decorative xmlns:adec="http://schemas.microsoft.com/office/drawing/2017/decorative" val="1"/>
              </a:ext>
            </a:extLst>
          </p:cNvPr>
          <p:cNvCxnSpPr>
            <a:cxnSpLocks/>
          </p:cNvCxnSpPr>
          <p:nvPr/>
        </p:nvCxnSpPr>
        <p:spPr>
          <a:xfrm flipH="1">
            <a:off x="2125980" y="5449401"/>
            <a:ext cx="514531" cy="28237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6" name="Picture 65">
            <a:extLst>
              <a:ext uri="{FF2B5EF4-FFF2-40B4-BE49-F238E27FC236}">
                <a16:creationId xmlns:a16="http://schemas.microsoft.com/office/drawing/2014/main" id="{2D7CAB52-5A2C-5033-BEEA-40265C9B98FD}"/>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4067" y="5646663"/>
            <a:ext cx="388654" cy="236240"/>
          </a:xfrm>
          <a:custGeom>
            <a:avLst/>
            <a:gdLst>
              <a:gd name="csX0" fmla="*/ 0 w 388654"/>
              <a:gd name="csY0" fmla="*/ 0 h 236240"/>
              <a:gd name="csX1" fmla="*/ 388654 w 388654"/>
              <a:gd name="csY1" fmla="*/ 0 h 236240"/>
              <a:gd name="csX2" fmla="*/ 388654 w 388654"/>
              <a:gd name="csY2" fmla="*/ 236240 h 236240"/>
              <a:gd name="csX3" fmla="*/ 0 w 388654"/>
              <a:gd name="csY3" fmla="*/ 236240 h 236240"/>
              <a:gd name="csX4" fmla="*/ 0 w 388654"/>
              <a:gd name="csY4" fmla="*/ 0 h 236240"/>
            </a:gdLst>
            <a:ahLst/>
            <a:cxnLst>
              <a:cxn ang="0">
                <a:pos x="csX0" y="csY0"/>
              </a:cxn>
              <a:cxn ang="0">
                <a:pos x="csX1" y="csY1"/>
              </a:cxn>
              <a:cxn ang="0">
                <a:pos x="csX2" y="csY2"/>
              </a:cxn>
              <a:cxn ang="0">
                <a:pos x="csX3" y="csY3"/>
              </a:cxn>
              <a:cxn ang="0">
                <a:pos x="csX4" y="csY4"/>
              </a:cxn>
            </a:cxnLst>
            <a:rect l="l" t="t" r="r" b="b"/>
            <a:pathLst>
              <a:path w="388654" h="236240" fill="none" extrusionOk="0">
                <a:moveTo>
                  <a:pt x="0" y="0"/>
                </a:moveTo>
                <a:cubicBezTo>
                  <a:pt x="100256" y="-11038"/>
                  <a:pt x="260138" y="19110"/>
                  <a:pt x="388654" y="0"/>
                </a:cubicBezTo>
                <a:cubicBezTo>
                  <a:pt x="380985" y="50160"/>
                  <a:pt x="379415" y="175565"/>
                  <a:pt x="388654" y="236240"/>
                </a:cubicBezTo>
                <a:cubicBezTo>
                  <a:pt x="274435" y="229970"/>
                  <a:pt x="113048" y="235544"/>
                  <a:pt x="0" y="236240"/>
                </a:cubicBezTo>
                <a:cubicBezTo>
                  <a:pt x="502" y="188106"/>
                  <a:pt x="-3166" y="82092"/>
                  <a:pt x="0" y="0"/>
                </a:cubicBezTo>
                <a:close/>
              </a:path>
              <a:path w="388654" h="236240" stroke="0" extrusionOk="0">
                <a:moveTo>
                  <a:pt x="0" y="0"/>
                </a:moveTo>
                <a:cubicBezTo>
                  <a:pt x="119739" y="-17581"/>
                  <a:pt x="287800" y="-11943"/>
                  <a:pt x="388654" y="0"/>
                </a:cubicBezTo>
                <a:cubicBezTo>
                  <a:pt x="394529" y="73492"/>
                  <a:pt x="378522" y="128724"/>
                  <a:pt x="388654" y="236240"/>
                </a:cubicBezTo>
                <a:cubicBezTo>
                  <a:pt x="299927" y="221682"/>
                  <a:pt x="114859" y="224665"/>
                  <a:pt x="0" y="236240"/>
                </a:cubicBezTo>
                <a:cubicBezTo>
                  <a:pt x="6199" y="126088"/>
                  <a:pt x="10051" y="110227"/>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cxnSp>
        <p:nvCxnSpPr>
          <p:cNvPr id="68" name="Straight Arrow Connector 67">
            <a:extLst>
              <a:ext uri="{FF2B5EF4-FFF2-40B4-BE49-F238E27FC236}">
                <a16:creationId xmlns:a16="http://schemas.microsoft.com/office/drawing/2014/main" id="{C85A5748-3835-E880-F7D2-DE60F67C75FB}"/>
              </a:ext>
              <a:ext uri="{C183D7F6-B498-43B3-948B-1728B52AA6E4}">
                <adec:decorative xmlns:adec="http://schemas.microsoft.com/office/drawing/2017/decorative" val="1"/>
              </a:ext>
            </a:extLst>
          </p:cNvPr>
          <p:cNvCxnSpPr>
            <a:stCxn id="66" idx="3"/>
          </p:cNvCxnSpPr>
          <p:nvPr/>
        </p:nvCxnSpPr>
        <p:spPr>
          <a:xfrm>
            <a:off x="832721" y="5764783"/>
            <a:ext cx="55767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586F822A-92FC-E2FF-27B3-5DE1F17DA25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40510" y="5247488"/>
            <a:ext cx="876376" cy="396274"/>
          </a:xfrm>
          <a:custGeom>
            <a:avLst/>
            <a:gdLst>
              <a:gd name="csX0" fmla="*/ 0 w 876376"/>
              <a:gd name="csY0" fmla="*/ 0 h 396274"/>
              <a:gd name="csX1" fmla="*/ 455716 w 876376"/>
              <a:gd name="csY1" fmla="*/ 0 h 396274"/>
              <a:gd name="csX2" fmla="*/ 876376 w 876376"/>
              <a:gd name="csY2" fmla="*/ 0 h 396274"/>
              <a:gd name="csX3" fmla="*/ 876376 w 876376"/>
              <a:gd name="csY3" fmla="*/ 396274 h 396274"/>
              <a:gd name="csX4" fmla="*/ 446952 w 876376"/>
              <a:gd name="csY4" fmla="*/ 396274 h 396274"/>
              <a:gd name="csX5" fmla="*/ 0 w 876376"/>
              <a:gd name="csY5" fmla="*/ 396274 h 396274"/>
              <a:gd name="csX6" fmla="*/ 0 w 876376"/>
              <a:gd name="csY6" fmla="*/ 0 h 39627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76376" h="396274" fill="none" extrusionOk="0">
                <a:moveTo>
                  <a:pt x="0" y="0"/>
                </a:moveTo>
                <a:cubicBezTo>
                  <a:pt x="157261" y="-1098"/>
                  <a:pt x="253968" y="-20344"/>
                  <a:pt x="455716" y="0"/>
                </a:cubicBezTo>
                <a:cubicBezTo>
                  <a:pt x="657464" y="20344"/>
                  <a:pt x="729732" y="7140"/>
                  <a:pt x="876376" y="0"/>
                </a:cubicBezTo>
                <a:cubicBezTo>
                  <a:pt x="874612" y="194245"/>
                  <a:pt x="868142" y="253840"/>
                  <a:pt x="876376" y="396274"/>
                </a:cubicBezTo>
                <a:cubicBezTo>
                  <a:pt x="774394" y="417609"/>
                  <a:pt x="602051" y="377295"/>
                  <a:pt x="446952" y="396274"/>
                </a:cubicBezTo>
                <a:cubicBezTo>
                  <a:pt x="291853" y="415253"/>
                  <a:pt x="176436" y="391878"/>
                  <a:pt x="0" y="396274"/>
                </a:cubicBezTo>
                <a:cubicBezTo>
                  <a:pt x="5215" y="209149"/>
                  <a:pt x="9502" y="178768"/>
                  <a:pt x="0" y="0"/>
                </a:cubicBezTo>
                <a:close/>
              </a:path>
              <a:path w="876376" h="396274" stroke="0" extrusionOk="0">
                <a:moveTo>
                  <a:pt x="0" y="0"/>
                </a:moveTo>
                <a:cubicBezTo>
                  <a:pt x="133413" y="-2655"/>
                  <a:pt x="220876" y="169"/>
                  <a:pt x="429424" y="0"/>
                </a:cubicBezTo>
                <a:cubicBezTo>
                  <a:pt x="637972" y="-169"/>
                  <a:pt x="735214" y="5493"/>
                  <a:pt x="876376" y="0"/>
                </a:cubicBezTo>
                <a:cubicBezTo>
                  <a:pt x="894382" y="173455"/>
                  <a:pt x="874263" y="274978"/>
                  <a:pt x="876376" y="396274"/>
                </a:cubicBezTo>
                <a:cubicBezTo>
                  <a:pt x="689887" y="413073"/>
                  <a:pt x="621473" y="407005"/>
                  <a:pt x="438188" y="396274"/>
                </a:cubicBezTo>
                <a:cubicBezTo>
                  <a:pt x="254903" y="385543"/>
                  <a:pt x="88744" y="377259"/>
                  <a:pt x="0" y="396274"/>
                </a:cubicBezTo>
                <a:cubicBezTo>
                  <a:pt x="16097" y="220608"/>
                  <a:pt x="8661" y="116939"/>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pic>
        <p:nvPicPr>
          <p:cNvPr id="74" name="Picture 73">
            <a:extLst>
              <a:ext uri="{FF2B5EF4-FFF2-40B4-BE49-F238E27FC236}">
                <a16:creationId xmlns:a16="http://schemas.microsoft.com/office/drawing/2014/main" id="{37D26764-94A4-EB6A-69F0-D53CCD7BF19F}"/>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192" y="6311795"/>
            <a:ext cx="384808" cy="184039"/>
          </a:xfrm>
          <a:custGeom>
            <a:avLst/>
            <a:gdLst>
              <a:gd name="csX0" fmla="*/ 0 w 384808"/>
              <a:gd name="csY0" fmla="*/ 0 h 184039"/>
              <a:gd name="csX1" fmla="*/ 384808 w 384808"/>
              <a:gd name="csY1" fmla="*/ 0 h 184039"/>
              <a:gd name="csX2" fmla="*/ 384808 w 384808"/>
              <a:gd name="csY2" fmla="*/ 184039 h 184039"/>
              <a:gd name="csX3" fmla="*/ 0 w 384808"/>
              <a:gd name="csY3" fmla="*/ 184039 h 184039"/>
              <a:gd name="csX4" fmla="*/ 0 w 384808"/>
              <a:gd name="csY4" fmla="*/ 0 h 184039"/>
            </a:gdLst>
            <a:ahLst/>
            <a:cxnLst>
              <a:cxn ang="0">
                <a:pos x="csX0" y="csY0"/>
              </a:cxn>
              <a:cxn ang="0">
                <a:pos x="csX1" y="csY1"/>
              </a:cxn>
              <a:cxn ang="0">
                <a:pos x="csX2" y="csY2"/>
              </a:cxn>
              <a:cxn ang="0">
                <a:pos x="csX3" y="csY3"/>
              </a:cxn>
              <a:cxn ang="0">
                <a:pos x="csX4" y="csY4"/>
              </a:cxn>
            </a:cxnLst>
            <a:rect l="l" t="t" r="r" b="b"/>
            <a:pathLst>
              <a:path w="384808" h="184039" fill="none" extrusionOk="0">
                <a:moveTo>
                  <a:pt x="0" y="0"/>
                </a:moveTo>
                <a:cubicBezTo>
                  <a:pt x="125478" y="-14903"/>
                  <a:pt x="280251" y="14524"/>
                  <a:pt x="384808" y="0"/>
                </a:cubicBezTo>
                <a:cubicBezTo>
                  <a:pt x="377641" y="82064"/>
                  <a:pt x="387552" y="133663"/>
                  <a:pt x="384808" y="184039"/>
                </a:cubicBezTo>
                <a:cubicBezTo>
                  <a:pt x="262116" y="198223"/>
                  <a:pt x="93921" y="202082"/>
                  <a:pt x="0" y="184039"/>
                </a:cubicBezTo>
                <a:cubicBezTo>
                  <a:pt x="-2897" y="92677"/>
                  <a:pt x="-8033" y="48432"/>
                  <a:pt x="0" y="0"/>
                </a:cubicBezTo>
                <a:close/>
              </a:path>
              <a:path w="384808" h="184039" stroke="0" extrusionOk="0">
                <a:moveTo>
                  <a:pt x="0" y="0"/>
                </a:moveTo>
                <a:cubicBezTo>
                  <a:pt x="113339" y="-5678"/>
                  <a:pt x="252835" y="-19097"/>
                  <a:pt x="384808" y="0"/>
                </a:cubicBezTo>
                <a:cubicBezTo>
                  <a:pt x="378387" y="54494"/>
                  <a:pt x="386185" y="145914"/>
                  <a:pt x="384808" y="184039"/>
                </a:cubicBezTo>
                <a:cubicBezTo>
                  <a:pt x="302239" y="200446"/>
                  <a:pt x="123384" y="167028"/>
                  <a:pt x="0" y="184039"/>
                </a:cubicBezTo>
                <a:cubicBezTo>
                  <a:pt x="-3520" y="139838"/>
                  <a:pt x="808" y="81487"/>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cxnSp>
        <p:nvCxnSpPr>
          <p:cNvPr id="76" name="Straight Arrow Connector 75">
            <a:extLst>
              <a:ext uri="{FF2B5EF4-FFF2-40B4-BE49-F238E27FC236}">
                <a16:creationId xmlns:a16="http://schemas.microsoft.com/office/drawing/2014/main" id="{C46FF88B-DCD5-EDA7-4AB3-5E905711125A}"/>
              </a:ext>
              <a:ext uri="{C183D7F6-B498-43B3-948B-1728B52AA6E4}">
                <adec:decorative xmlns:adec="http://schemas.microsoft.com/office/drawing/2017/decorative" val="1"/>
              </a:ext>
            </a:extLst>
          </p:cNvPr>
          <p:cNvCxnSpPr>
            <a:stCxn id="74" idx="3"/>
          </p:cNvCxnSpPr>
          <p:nvPr/>
        </p:nvCxnSpPr>
        <p:spPr>
          <a:xfrm flipV="1">
            <a:off x="933000" y="6311795"/>
            <a:ext cx="457398" cy="9202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B823734B-EA7B-2502-4D5D-5063EF13601E}"/>
              </a:ext>
              <a:ext uri="{C183D7F6-B498-43B3-948B-1728B52AA6E4}">
                <adec:decorative xmlns:adec="http://schemas.microsoft.com/office/drawing/2017/decorative" val="1"/>
              </a:ext>
            </a:extLst>
          </p:cNvPr>
          <p:cNvCxnSpPr>
            <a:stCxn id="74" idx="3"/>
          </p:cNvCxnSpPr>
          <p:nvPr/>
        </p:nvCxnSpPr>
        <p:spPr>
          <a:xfrm>
            <a:off x="933000" y="6403815"/>
            <a:ext cx="865320" cy="21796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0" name="Picture 79">
            <a:extLst>
              <a:ext uri="{FF2B5EF4-FFF2-40B4-BE49-F238E27FC236}">
                <a16:creationId xmlns:a16="http://schemas.microsoft.com/office/drawing/2014/main" id="{C1D13549-A08E-F59E-6675-18EEBE32E86C}"/>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47972" y="5782594"/>
            <a:ext cx="419136" cy="167655"/>
          </a:xfrm>
          <a:custGeom>
            <a:avLst/>
            <a:gdLst>
              <a:gd name="csX0" fmla="*/ 0 w 419136"/>
              <a:gd name="csY0" fmla="*/ 0 h 167655"/>
              <a:gd name="csX1" fmla="*/ 419136 w 419136"/>
              <a:gd name="csY1" fmla="*/ 0 h 167655"/>
              <a:gd name="csX2" fmla="*/ 419136 w 419136"/>
              <a:gd name="csY2" fmla="*/ 167655 h 167655"/>
              <a:gd name="csX3" fmla="*/ 0 w 419136"/>
              <a:gd name="csY3" fmla="*/ 167655 h 167655"/>
              <a:gd name="csX4" fmla="*/ 0 w 419136"/>
              <a:gd name="csY4" fmla="*/ 0 h 167655"/>
            </a:gdLst>
            <a:ahLst/>
            <a:cxnLst>
              <a:cxn ang="0">
                <a:pos x="csX0" y="csY0"/>
              </a:cxn>
              <a:cxn ang="0">
                <a:pos x="csX1" y="csY1"/>
              </a:cxn>
              <a:cxn ang="0">
                <a:pos x="csX2" y="csY2"/>
              </a:cxn>
              <a:cxn ang="0">
                <a:pos x="csX3" y="csY3"/>
              </a:cxn>
              <a:cxn ang="0">
                <a:pos x="csX4" y="csY4"/>
              </a:cxn>
            </a:cxnLst>
            <a:rect l="l" t="t" r="r" b="b"/>
            <a:pathLst>
              <a:path w="419136" h="167655" fill="none" extrusionOk="0">
                <a:moveTo>
                  <a:pt x="0" y="0"/>
                </a:moveTo>
                <a:cubicBezTo>
                  <a:pt x="201320" y="-6098"/>
                  <a:pt x="231623" y="-10674"/>
                  <a:pt x="419136" y="0"/>
                </a:cubicBezTo>
                <a:cubicBezTo>
                  <a:pt x="420462" y="82896"/>
                  <a:pt x="422606" y="132561"/>
                  <a:pt x="419136" y="167655"/>
                </a:cubicBezTo>
                <a:cubicBezTo>
                  <a:pt x="305019" y="165158"/>
                  <a:pt x="118030" y="164802"/>
                  <a:pt x="0" y="167655"/>
                </a:cubicBezTo>
                <a:cubicBezTo>
                  <a:pt x="-304" y="99001"/>
                  <a:pt x="-1482" y="51199"/>
                  <a:pt x="0" y="0"/>
                </a:cubicBezTo>
                <a:close/>
              </a:path>
              <a:path w="419136" h="167655" stroke="0" extrusionOk="0">
                <a:moveTo>
                  <a:pt x="0" y="0"/>
                </a:moveTo>
                <a:cubicBezTo>
                  <a:pt x="96591" y="10681"/>
                  <a:pt x="258614" y="15923"/>
                  <a:pt x="419136" y="0"/>
                </a:cubicBezTo>
                <a:cubicBezTo>
                  <a:pt x="427178" y="64769"/>
                  <a:pt x="419034" y="97182"/>
                  <a:pt x="419136" y="167655"/>
                </a:cubicBezTo>
                <a:cubicBezTo>
                  <a:pt x="219239" y="172152"/>
                  <a:pt x="207808" y="163389"/>
                  <a:pt x="0" y="167655"/>
                </a:cubicBezTo>
                <a:cubicBezTo>
                  <a:pt x="-2505" y="92406"/>
                  <a:pt x="5495" y="76677"/>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cxnSp>
        <p:nvCxnSpPr>
          <p:cNvPr id="82" name="Straight Arrow Connector 81">
            <a:extLst>
              <a:ext uri="{FF2B5EF4-FFF2-40B4-BE49-F238E27FC236}">
                <a16:creationId xmlns:a16="http://schemas.microsoft.com/office/drawing/2014/main" id="{C18F2617-9D1F-7904-7407-EDEDD01D72A3}"/>
              </a:ext>
              <a:ext uri="{C183D7F6-B498-43B3-948B-1728B52AA6E4}">
                <adec:decorative xmlns:adec="http://schemas.microsoft.com/office/drawing/2017/decorative" val="1"/>
              </a:ext>
            </a:extLst>
          </p:cNvPr>
          <p:cNvCxnSpPr>
            <a:cxnSpLocks/>
          </p:cNvCxnSpPr>
          <p:nvPr/>
        </p:nvCxnSpPr>
        <p:spPr>
          <a:xfrm flipH="1">
            <a:off x="1730951" y="5853195"/>
            <a:ext cx="917021" cy="3734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5" name="Picture 84">
            <a:extLst>
              <a:ext uri="{FF2B5EF4-FFF2-40B4-BE49-F238E27FC236}">
                <a16:creationId xmlns:a16="http://schemas.microsoft.com/office/drawing/2014/main" id="{2066FDC6-5C7D-D446-8FEC-B127E4E04B7F}"/>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70491" y="6077485"/>
            <a:ext cx="434378" cy="205758"/>
          </a:xfrm>
          <a:custGeom>
            <a:avLst/>
            <a:gdLst>
              <a:gd name="csX0" fmla="*/ 0 w 434378"/>
              <a:gd name="csY0" fmla="*/ 0 h 205758"/>
              <a:gd name="csX1" fmla="*/ 434378 w 434378"/>
              <a:gd name="csY1" fmla="*/ 0 h 205758"/>
              <a:gd name="csX2" fmla="*/ 434378 w 434378"/>
              <a:gd name="csY2" fmla="*/ 205758 h 205758"/>
              <a:gd name="csX3" fmla="*/ 0 w 434378"/>
              <a:gd name="csY3" fmla="*/ 205758 h 205758"/>
              <a:gd name="csX4" fmla="*/ 0 w 434378"/>
              <a:gd name="csY4" fmla="*/ 0 h 205758"/>
            </a:gdLst>
            <a:ahLst/>
            <a:cxnLst>
              <a:cxn ang="0">
                <a:pos x="csX0" y="csY0"/>
              </a:cxn>
              <a:cxn ang="0">
                <a:pos x="csX1" y="csY1"/>
              </a:cxn>
              <a:cxn ang="0">
                <a:pos x="csX2" y="csY2"/>
              </a:cxn>
              <a:cxn ang="0">
                <a:pos x="csX3" y="csY3"/>
              </a:cxn>
              <a:cxn ang="0">
                <a:pos x="csX4" y="csY4"/>
              </a:cxn>
            </a:cxnLst>
            <a:rect l="l" t="t" r="r" b="b"/>
            <a:pathLst>
              <a:path w="434378" h="205758" fill="none" extrusionOk="0">
                <a:moveTo>
                  <a:pt x="0" y="0"/>
                </a:moveTo>
                <a:cubicBezTo>
                  <a:pt x="145129" y="393"/>
                  <a:pt x="333678" y="-6038"/>
                  <a:pt x="434378" y="0"/>
                </a:cubicBezTo>
                <a:cubicBezTo>
                  <a:pt x="433470" y="52813"/>
                  <a:pt x="433682" y="149421"/>
                  <a:pt x="434378" y="205758"/>
                </a:cubicBezTo>
                <a:cubicBezTo>
                  <a:pt x="266797" y="199488"/>
                  <a:pt x="215896" y="209634"/>
                  <a:pt x="0" y="205758"/>
                </a:cubicBezTo>
                <a:cubicBezTo>
                  <a:pt x="-3375" y="124389"/>
                  <a:pt x="6052" y="72510"/>
                  <a:pt x="0" y="0"/>
                </a:cubicBezTo>
                <a:close/>
              </a:path>
              <a:path w="434378" h="205758" stroke="0" extrusionOk="0">
                <a:moveTo>
                  <a:pt x="0" y="0"/>
                </a:moveTo>
                <a:cubicBezTo>
                  <a:pt x="205455" y="7567"/>
                  <a:pt x="318982" y="-11943"/>
                  <a:pt x="434378" y="0"/>
                </a:cubicBezTo>
                <a:cubicBezTo>
                  <a:pt x="443882" y="101969"/>
                  <a:pt x="424755" y="130520"/>
                  <a:pt x="434378" y="205758"/>
                </a:cubicBezTo>
                <a:cubicBezTo>
                  <a:pt x="301318" y="207204"/>
                  <a:pt x="213157" y="210186"/>
                  <a:pt x="0" y="205758"/>
                </a:cubicBezTo>
                <a:cubicBezTo>
                  <a:pt x="2342" y="133011"/>
                  <a:pt x="-497" y="65525"/>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cxnSp>
        <p:nvCxnSpPr>
          <p:cNvPr id="86" name="Straight Arrow Connector 85">
            <a:extLst>
              <a:ext uri="{FF2B5EF4-FFF2-40B4-BE49-F238E27FC236}">
                <a16:creationId xmlns:a16="http://schemas.microsoft.com/office/drawing/2014/main" id="{55F85B36-1157-106C-F79C-A41970D1D7C2}"/>
              </a:ext>
              <a:ext uri="{C183D7F6-B498-43B3-948B-1728B52AA6E4}">
                <adec:decorative xmlns:adec="http://schemas.microsoft.com/office/drawing/2017/decorative" val="1"/>
              </a:ext>
            </a:extLst>
          </p:cNvPr>
          <p:cNvCxnSpPr>
            <a:cxnSpLocks/>
          </p:cNvCxnSpPr>
          <p:nvPr/>
        </p:nvCxnSpPr>
        <p:spPr>
          <a:xfrm flipH="1" flipV="1">
            <a:off x="5271941" y="6178847"/>
            <a:ext cx="470092" cy="1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9" name="Picture 88">
            <a:extLst>
              <a:ext uri="{FF2B5EF4-FFF2-40B4-BE49-F238E27FC236}">
                <a16:creationId xmlns:a16="http://schemas.microsoft.com/office/drawing/2014/main" id="{F6AE5326-5554-EA60-E1EF-3CF792C01703}"/>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22327" y="6540883"/>
            <a:ext cx="434378" cy="198137"/>
          </a:xfrm>
          <a:custGeom>
            <a:avLst/>
            <a:gdLst>
              <a:gd name="csX0" fmla="*/ 0 w 434378"/>
              <a:gd name="csY0" fmla="*/ 0 h 198137"/>
              <a:gd name="csX1" fmla="*/ 434378 w 434378"/>
              <a:gd name="csY1" fmla="*/ 0 h 198137"/>
              <a:gd name="csX2" fmla="*/ 434378 w 434378"/>
              <a:gd name="csY2" fmla="*/ 198137 h 198137"/>
              <a:gd name="csX3" fmla="*/ 0 w 434378"/>
              <a:gd name="csY3" fmla="*/ 198137 h 198137"/>
              <a:gd name="csX4" fmla="*/ 0 w 434378"/>
              <a:gd name="csY4" fmla="*/ 0 h 198137"/>
            </a:gdLst>
            <a:ahLst/>
            <a:cxnLst>
              <a:cxn ang="0">
                <a:pos x="csX0" y="csY0"/>
              </a:cxn>
              <a:cxn ang="0">
                <a:pos x="csX1" y="csY1"/>
              </a:cxn>
              <a:cxn ang="0">
                <a:pos x="csX2" y="csY2"/>
              </a:cxn>
              <a:cxn ang="0">
                <a:pos x="csX3" y="csY3"/>
              </a:cxn>
              <a:cxn ang="0">
                <a:pos x="csX4" y="csY4"/>
              </a:cxn>
            </a:cxnLst>
            <a:rect l="l" t="t" r="r" b="b"/>
            <a:pathLst>
              <a:path w="434378" h="198137" fill="none" extrusionOk="0">
                <a:moveTo>
                  <a:pt x="0" y="0"/>
                </a:moveTo>
                <a:cubicBezTo>
                  <a:pt x="145129" y="393"/>
                  <a:pt x="333678" y="-6038"/>
                  <a:pt x="434378" y="0"/>
                </a:cubicBezTo>
                <a:cubicBezTo>
                  <a:pt x="429351" y="63791"/>
                  <a:pt x="441295" y="144197"/>
                  <a:pt x="434378" y="198137"/>
                </a:cubicBezTo>
                <a:cubicBezTo>
                  <a:pt x="266797" y="191867"/>
                  <a:pt x="215896" y="202013"/>
                  <a:pt x="0" y="198137"/>
                </a:cubicBezTo>
                <a:cubicBezTo>
                  <a:pt x="-8904" y="119200"/>
                  <a:pt x="8793" y="78418"/>
                  <a:pt x="0" y="0"/>
                </a:cubicBezTo>
                <a:close/>
              </a:path>
              <a:path w="434378" h="198137" stroke="0" extrusionOk="0">
                <a:moveTo>
                  <a:pt x="0" y="0"/>
                </a:moveTo>
                <a:cubicBezTo>
                  <a:pt x="205455" y="7567"/>
                  <a:pt x="318982" y="-11943"/>
                  <a:pt x="434378" y="0"/>
                </a:cubicBezTo>
                <a:cubicBezTo>
                  <a:pt x="434801" y="64970"/>
                  <a:pt x="436278" y="117521"/>
                  <a:pt x="434378" y="198137"/>
                </a:cubicBezTo>
                <a:cubicBezTo>
                  <a:pt x="301318" y="199583"/>
                  <a:pt x="213157" y="202565"/>
                  <a:pt x="0" y="198137"/>
                </a:cubicBezTo>
                <a:cubicBezTo>
                  <a:pt x="1520" y="108103"/>
                  <a:pt x="-8146" y="65066"/>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cxnSp>
        <p:nvCxnSpPr>
          <p:cNvPr id="90" name="Straight Arrow Connector 89">
            <a:extLst>
              <a:ext uri="{FF2B5EF4-FFF2-40B4-BE49-F238E27FC236}">
                <a16:creationId xmlns:a16="http://schemas.microsoft.com/office/drawing/2014/main" id="{9BEE2FD6-F9B1-BC19-BA62-9A13F7CB79FB}"/>
              </a:ext>
              <a:ext uri="{C183D7F6-B498-43B3-948B-1728B52AA6E4}">
                <adec:decorative xmlns:adec="http://schemas.microsoft.com/office/drawing/2017/decorative" val="1"/>
              </a:ext>
            </a:extLst>
          </p:cNvPr>
          <p:cNvCxnSpPr>
            <a:cxnSpLocks/>
          </p:cNvCxnSpPr>
          <p:nvPr/>
        </p:nvCxnSpPr>
        <p:spPr>
          <a:xfrm flipH="1" flipV="1">
            <a:off x="4853325" y="6563009"/>
            <a:ext cx="869002" cy="5061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3" name="Picture 92">
            <a:extLst>
              <a:ext uri="{FF2B5EF4-FFF2-40B4-BE49-F238E27FC236}">
                <a16:creationId xmlns:a16="http://schemas.microsoft.com/office/drawing/2014/main" id="{1E64F631-81FD-53EB-AE0B-031662B21EF8}"/>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68804" y="5621723"/>
            <a:ext cx="419136" cy="167655"/>
          </a:xfrm>
          <a:custGeom>
            <a:avLst/>
            <a:gdLst>
              <a:gd name="csX0" fmla="*/ 0 w 419136"/>
              <a:gd name="csY0" fmla="*/ 0 h 167655"/>
              <a:gd name="csX1" fmla="*/ 419136 w 419136"/>
              <a:gd name="csY1" fmla="*/ 0 h 167655"/>
              <a:gd name="csX2" fmla="*/ 419136 w 419136"/>
              <a:gd name="csY2" fmla="*/ 167655 h 167655"/>
              <a:gd name="csX3" fmla="*/ 0 w 419136"/>
              <a:gd name="csY3" fmla="*/ 167655 h 167655"/>
              <a:gd name="csX4" fmla="*/ 0 w 419136"/>
              <a:gd name="csY4" fmla="*/ 0 h 167655"/>
            </a:gdLst>
            <a:ahLst/>
            <a:cxnLst>
              <a:cxn ang="0">
                <a:pos x="csX0" y="csY0"/>
              </a:cxn>
              <a:cxn ang="0">
                <a:pos x="csX1" y="csY1"/>
              </a:cxn>
              <a:cxn ang="0">
                <a:pos x="csX2" y="csY2"/>
              </a:cxn>
              <a:cxn ang="0">
                <a:pos x="csX3" y="csY3"/>
              </a:cxn>
              <a:cxn ang="0">
                <a:pos x="csX4" y="csY4"/>
              </a:cxn>
            </a:cxnLst>
            <a:rect l="l" t="t" r="r" b="b"/>
            <a:pathLst>
              <a:path w="419136" h="167655" fill="none" extrusionOk="0">
                <a:moveTo>
                  <a:pt x="0" y="0"/>
                </a:moveTo>
                <a:cubicBezTo>
                  <a:pt x="201320" y="-6098"/>
                  <a:pt x="231623" y="-10674"/>
                  <a:pt x="419136" y="0"/>
                </a:cubicBezTo>
                <a:cubicBezTo>
                  <a:pt x="420462" y="82896"/>
                  <a:pt x="422606" y="132561"/>
                  <a:pt x="419136" y="167655"/>
                </a:cubicBezTo>
                <a:cubicBezTo>
                  <a:pt x="305019" y="165158"/>
                  <a:pt x="118030" y="164802"/>
                  <a:pt x="0" y="167655"/>
                </a:cubicBezTo>
                <a:cubicBezTo>
                  <a:pt x="-304" y="99001"/>
                  <a:pt x="-1482" y="51199"/>
                  <a:pt x="0" y="0"/>
                </a:cubicBezTo>
                <a:close/>
              </a:path>
              <a:path w="419136" h="167655" stroke="0" extrusionOk="0">
                <a:moveTo>
                  <a:pt x="0" y="0"/>
                </a:moveTo>
                <a:cubicBezTo>
                  <a:pt x="96591" y="10681"/>
                  <a:pt x="258614" y="15923"/>
                  <a:pt x="419136" y="0"/>
                </a:cubicBezTo>
                <a:cubicBezTo>
                  <a:pt x="427178" y="64769"/>
                  <a:pt x="419034" y="97182"/>
                  <a:pt x="419136" y="167655"/>
                </a:cubicBezTo>
                <a:cubicBezTo>
                  <a:pt x="219239" y="172152"/>
                  <a:pt x="207808" y="163389"/>
                  <a:pt x="0" y="167655"/>
                </a:cubicBezTo>
                <a:cubicBezTo>
                  <a:pt x="-2505" y="92406"/>
                  <a:pt x="5495" y="76677"/>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cxnSp>
        <p:nvCxnSpPr>
          <p:cNvPr id="95" name="Straight Arrow Connector 94">
            <a:extLst>
              <a:ext uri="{FF2B5EF4-FFF2-40B4-BE49-F238E27FC236}">
                <a16:creationId xmlns:a16="http://schemas.microsoft.com/office/drawing/2014/main" id="{5C584A18-8A59-DE98-BA93-C9DC27A59082}"/>
              </a:ext>
              <a:ext uri="{C183D7F6-B498-43B3-948B-1728B52AA6E4}">
                <adec:decorative xmlns:adec="http://schemas.microsoft.com/office/drawing/2017/decorative" val="1"/>
              </a:ext>
            </a:extLst>
          </p:cNvPr>
          <p:cNvCxnSpPr>
            <a:cxnSpLocks/>
            <a:stCxn id="93" idx="1"/>
          </p:cNvCxnSpPr>
          <p:nvPr/>
        </p:nvCxnSpPr>
        <p:spPr>
          <a:xfrm flipH="1">
            <a:off x="5286065" y="5705551"/>
            <a:ext cx="382739" cy="1265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9" name="Picture 98">
            <a:extLst>
              <a:ext uri="{FF2B5EF4-FFF2-40B4-BE49-F238E27FC236}">
                <a16:creationId xmlns:a16="http://schemas.microsoft.com/office/drawing/2014/main" id="{A6EAEB09-B2B4-120F-558F-993465EAE6DC}"/>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15479" y="6510746"/>
            <a:ext cx="845893" cy="205758"/>
          </a:xfrm>
          <a:custGeom>
            <a:avLst/>
            <a:gdLst>
              <a:gd name="csX0" fmla="*/ 0 w 845893"/>
              <a:gd name="csY0" fmla="*/ 0 h 205758"/>
              <a:gd name="csX1" fmla="*/ 439864 w 845893"/>
              <a:gd name="csY1" fmla="*/ 0 h 205758"/>
              <a:gd name="csX2" fmla="*/ 845893 w 845893"/>
              <a:gd name="csY2" fmla="*/ 0 h 205758"/>
              <a:gd name="csX3" fmla="*/ 845893 w 845893"/>
              <a:gd name="csY3" fmla="*/ 205758 h 205758"/>
              <a:gd name="csX4" fmla="*/ 431405 w 845893"/>
              <a:gd name="csY4" fmla="*/ 205758 h 205758"/>
              <a:gd name="csX5" fmla="*/ 0 w 845893"/>
              <a:gd name="csY5" fmla="*/ 205758 h 205758"/>
              <a:gd name="csX6" fmla="*/ 0 w 845893"/>
              <a:gd name="csY6" fmla="*/ 0 h 2057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45893" h="205758" fill="none" extrusionOk="0">
                <a:moveTo>
                  <a:pt x="0" y="0"/>
                </a:moveTo>
                <a:cubicBezTo>
                  <a:pt x="122284" y="2771"/>
                  <a:pt x="342268" y="-6670"/>
                  <a:pt x="439864" y="0"/>
                </a:cubicBezTo>
                <a:cubicBezTo>
                  <a:pt x="537460" y="6670"/>
                  <a:pt x="744213" y="11062"/>
                  <a:pt x="845893" y="0"/>
                </a:cubicBezTo>
                <a:cubicBezTo>
                  <a:pt x="836031" y="84679"/>
                  <a:pt x="840761" y="141813"/>
                  <a:pt x="845893" y="205758"/>
                </a:cubicBezTo>
                <a:cubicBezTo>
                  <a:pt x="719082" y="204158"/>
                  <a:pt x="607218" y="202821"/>
                  <a:pt x="431405" y="205758"/>
                </a:cubicBezTo>
                <a:cubicBezTo>
                  <a:pt x="255592" y="208695"/>
                  <a:pt x="137659" y="208940"/>
                  <a:pt x="0" y="205758"/>
                </a:cubicBezTo>
                <a:cubicBezTo>
                  <a:pt x="7057" y="111999"/>
                  <a:pt x="5989" y="94155"/>
                  <a:pt x="0" y="0"/>
                </a:cubicBezTo>
                <a:close/>
              </a:path>
              <a:path w="845893" h="205758" stroke="0" extrusionOk="0">
                <a:moveTo>
                  <a:pt x="0" y="0"/>
                </a:moveTo>
                <a:cubicBezTo>
                  <a:pt x="129731" y="-3273"/>
                  <a:pt x="296192" y="-4458"/>
                  <a:pt x="414488" y="0"/>
                </a:cubicBezTo>
                <a:cubicBezTo>
                  <a:pt x="532784" y="4458"/>
                  <a:pt x="745886" y="13118"/>
                  <a:pt x="845893" y="0"/>
                </a:cubicBezTo>
                <a:cubicBezTo>
                  <a:pt x="841033" y="77417"/>
                  <a:pt x="849625" y="140613"/>
                  <a:pt x="845893" y="205758"/>
                </a:cubicBezTo>
                <a:cubicBezTo>
                  <a:pt x="665360" y="221681"/>
                  <a:pt x="533360" y="220827"/>
                  <a:pt x="422947" y="205758"/>
                </a:cubicBezTo>
                <a:cubicBezTo>
                  <a:pt x="312534" y="190689"/>
                  <a:pt x="149310" y="214627"/>
                  <a:pt x="0" y="205758"/>
                </a:cubicBezTo>
                <a:cubicBezTo>
                  <a:pt x="-8305" y="148047"/>
                  <a:pt x="5169" y="48524"/>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cxnSp>
        <p:nvCxnSpPr>
          <p:cNvPr id="101" name="Straight Arrow Connector 100">
            <a:extLst>
              <a:ext uri="{FF2B5EF4-FFF2-40B4-BE49-F238E27FC236}">
                <a16:creationId xmlns:a16="http://schemas.microsoft.com/office/drawing/2014/main" id="{5B1E8B5C-A008-91FA-211B-D4605B420DF6}"/>
              </a:ext>
              <a:ext uri="{C183D7F6-B498-43B3-948B-1728B52AA6E4}">
                <adec:decorative xmlns:adec="http://schemas.microsoft.com/office/drawing/2017/decorative" val="1"/>
              </a:ext>
            </a:extLst>
          </p:cNvPr>
          <p:cNvCxnSpPr>
            <a:cxnSpLocks/>
            <a:stCxn id="99" idx="3"/>
          </p:cNvCxnSpPr>
          <p:nvPr/>
        </p:nvCxnSpPr>
        <p:spPr>
          <a:xfrm flipV="1">
            <a:off x="4061372" y="6451595"/>
            <a:ext cx="501426" cy="16203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4" name="Picture 103">
            <a:extLst>
              <a:ext uri="{FF2B5EF4-FFF2-40B4-BE49-F238E27FC236}">
                <a16:creationId xmlns:a16="http://schemas.microsoft.com/office/drawing/2014/main" id="{32B72CE2-A33F-4D09-697C-A239601C325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64308" y="5836483"/>
            <a:ext cx="350550" cy="167655"/>
          </a:xfrm>
          <a:custGeom>
            <a:avLst/>
            <a:gdLst>
              <a:gd name="csX0" fmla="*/ 0 w 350550"/>
              <a:gd name="csY0" fmla="*/ 0 h 167655"/>
              <a:gd name="csX1" fmla="*/ 350550 w 350550"/>
              <a:gd name="csY1" fmla="*/ 0 h 167655"/>
              <a:gd name="csX2" fmla="*/ 350550 w 350550"/>
              <a:gd name="csY2" fmla="*/ 167655 h 167655"/>
              <a:gd name="csX3" fmla="*/ 0 w 350550"/>
              <a:gd name="csY3" fmla="*/ 167655 h 167655"/>
              <a:gd name="csX4" fmla="*/ 0 w 350550"/>
              <a:gd name="csY4" fmla="*/ 0 h 167655"/>
            </a:gdLst>
            <a:ahLst/>
            <a:cxnLst>
              <a:cxn ang="0">
                <a:pos x="csX0" y="csY0"/>
              </a:cxn>
              <a:cxn ang="0">
                <a:pos x="csX1" y="csY1"/>
              </a:cxn>
              <a:cxn ang="0">
                <a:pos x="csX2" y="csY2"/>
              </a:cxn>
              <a:cxn ang="0">
                <a:pos x="csX3" y="csY3"/>
              </a:cxn>
              <a:cxn ang="0">
                <a:pos x="csX4" y="csY4"/>
              </a:cxn>
            </a:cxnLst>
            <a:rect l="l" t="t" r="r" b="b"/>
            <a:pathLst>
              <a:path w="350550" h="167655" fill="none" extrusionOk="0">
                <a:moveTo>
                  <a:pt x="0" y="0"/>
                </a:moveTo>
                <a:cubicBezTo>
                  <a:pt x="149045" y="-16016"/>
                  <a:pt x="200512" y="-13984"/>
                  <a:pt x="350550" y="0"/>
                </a:cubicBezTo>
                <a:cubicBezTo>
                  <a:pt x="351876" y="82896"/>
                  <a:pt x="354020" y="132561"/>
                  <a:pt x="350550" y="167655"/>
                </a:cubicBezTo>
                <a:cubicBezTo>
                  <a:pt x="277239" y="169806"/>
                  <a:pt x="171524" y="180914"/>
                  <a:pt x="0" y="167655"/>
                </a:cubicBezTo>
                <a:cubicBezTo>
                  <a:pt x="-304" y="99001"/>
                  <a:pt x="-1482" y="51199"/>
                  <a:pt x="0" y="0"/>
                </a:cubicBezTo>
                <a:close/>
              </a:path>
              <a:path w="350550" h="167655" stroke="0" extrusionOk="0">
                <a:moveTo>
                  <a:pt x="0" y="0"/>
                </a:moveTo>
                <a:cubicBezTo>
                  <a:pt x="129331" y="-13626"/>
                  <a:pt x="226879" y="11800"/>
                  <a:pt x="350550" y="0"/>
                </a:cubicBezTo>
                <a:cubicBezTo>
                  <a:pt x="358592" y="64769"/>
                  <a:pt x="350448" y="97182"/>
                  <a:pt x="350550" y="167655"/>
                </a:cubicBezTo>
                <a:cubicBezTo>
                  <a:pt x="277628" y="179707"/>
                  <a:pt x="107228" y="155493"/>
                  <a:pt x="0" y="167655"/>
                </a:cubicBezTo>
                <a:cubicBezTo>
                  <a:pt x="-2505" y="92406"/>
                  <a:pt x="5495" y="76677"/>
                  <a:pt x="0" y="0"/>
                </a:cubicBezTo>
                <a:close/>
              </a:path>
            </a:pathLst>
          </a:custGeom>
          <a:ln w="22225">
            <a:solidFill>
              <a:srgbClr val="C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cxnSp>
        <p:nvCxnSpPr>
          <p:cNvPr id="105" name="Straight Arrow Connector 104">
            <a:extLst>
              <a:ext uri="{FF2B5EF4-FFF2-40B4-BE49-F238E27FC236}">
                <a16:creationId xmlns:a16="http://schemas.microsoft.com/office/drawing/2014/main" id="{C915A268-6D9D-4120-B5C7-F8746C53374B}"/>
              </a:ext>
              <a:ext uri="{C183D7F6-B498-43B3-948B-1728B52AA6E4}">
                <adec:decorative xmlns:adec="http://schemas.microsoft.com/office/drawing/2017/decorative" val="1"/>
              </a:ext>
            </a:extLst>
          </p:cNvPr>
          <p:cNvCxnSpPr>
            <a:cxnSpLocks/>
          </p:cNvCxnSpPr>
          <p:nvPr/>
        </p:nvCxnSpPr>
        <p:spPr>
          <a:xfrm>
            <a:off x="4014858" y="5910542"/>
            <a:ext cx="838467" cy="6402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8" name="Picture 107">
            <a:extLst>
              <a:ext uri="{FF2B5EF4-FFF2-40B4-BE49-F238E27FC236}">
                <a16:creationId xmlns:a16="http://schemas.microsoft.com/office/drawing/2014/main" id="{6C71B8A4-54E7-102E-8D7F-E172746A3090}"/>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24167" y="1812711"/>
            <a:ext cx="2242626" cy="743302"/>
          </a:xfrm>
          <a:prstGeom prst="rect">
            <a:avLst/>
          </a:prstGeom>
        </p:spPr>
      </p:pic>
    </p:spTree>
    <p:extLst>
      <p:ext uri="{BB962C8B-B14F-4D97-AF65-F5344CB8AC3E}">
        <p14:creationId xmlns:p14="http://schemas.microsoft.com/office/powerpoint/2010/main" val="36594343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g362558c7fee4a2984a21542ff7b2732 xmlns="2db3d1eb-d48f-471b-880e-0ab6d8680f69">
      <Terms xmlns="http://schemas.microsoft.com/office/infopath/2007/PartnerControls">
        <TermInfo xmlns="http://schemas.microsoft.com/office/infopath/2007/PartnerControls">
          <TermName xmlns="http://schemas.microsoft.com/office/infopath/2007/PartnerControls">Delivery</TermName>
          <TermId xmlns="http://schemas.microsoft.com/office/infopath/2007/PartnerControls">78eee985-faf8-4a93-b81f-4c7c554bd0e6</TermId>
        </TermInfo>
      </Terms>
    </g362558c7fee4a2984a21542ff7b2732>
    <TaxCatchAll xmlns="2db3d1eb-d48f-471b-880e-0ab6d8680f69">
      <Value>5375</Value>
      <Value>6540</Value>
      <Value>2817</Value>
      <Value>2816</Value>
      <Value>1730</Value>
    </TaxCatchAll>
    <CalYear xmlns="2db3d1eb-d48f-471b-880e-0ab6d8680f69">2023</CalYear>
    <SecurityClass xmlns="2db3d1eb-d48f-471b-880e-0ab6d8680f69">OFFICIAL</SecurityClass>
    <ProjClsDate xmlns="2db3d1eb-d48f-471b-880e-0ab6d8680f69" xsi:nil="true"/>
    <mc3485e570ec44dbbff260b079be715c xmlns="2db3d1eb-d48f-471b-880e-0ab6d8680f69">
      <Terms xmlns="http://schemas.microsoft.com/office/infopath/2007/PartnerControls">
        <TermInfo xmlns="http://schemas.microsoft.com/office/infopath/2007/PartnerControls">
          <TermName xmlns="http://schemas.microsoft.com/office/infopath/2007/PartnerControls">PP - Learning ＆ Inclusion</TermName>
          <TermId xmlns="http://schemas.microsoft.com/office/infopath/2007/PartnerControls">8cca4e9a-62d4-41c7-bcaf-16bbc1a4f9a3</TermId>
        </TermInfo>
      </Terms>
    </mc3485e570ec44dbbff260b079be715c>
    <lcf76f155ced4ddcb4097134ff3c332f xmlns="f8072e48-24c5-42c1-82ec-4a05076a552b">
      <Terms xmlns="http://schemas.microsoft.com/office/infopath/2007/PartnerControls"/>
    </lcf76f155ced4ddcb4097134ff3c332f>
    <SupersededDate xmlns="2db3d1eb-d48f-471b-880e-0ab6d8680f69" xsi:nil="true"/>
    <j2ffcaff97904629a1f49bb5392bfa74 xmlns="2db3d1eb-d48f-471b-880e-0ab6d8680f69">
      <Terms xmlns="http://schemas.microsoft.com/office/infopath/2007/PartnerControls">
        <TermInfo xmlns="http://schemas.microsoft.com/office/infopath/2007/PartnerControls">
          <TermName xmlns="http://schemas.microsoft.com/office/infopath/2007/PartnerControls">Castles (Theme)</TermName>
          <TermId xmlns="http://schemas.microsoft.com/office/infopath/2007/PartnerControls">d22c4ae5-df3f-471a-b3f6-602093f62bbd</TermId>
        </TermInfo>
      </Terms>
    </j2ffcaff97904629a1f49bb5392bfa74>
    <Site_x0020_or_x0020_Region xmlns="0a1afdd1-1b40-4bfa-bfb7-7a69fafa81c3">371</Site_x0020_or_x0020_Region>
    <YearEndDate xmlns="2db3d1eb-d48f-471b-880e-0ab6d8680f69">2023-03-31T00:00:00+00:00</YearEndDate>
    <df767a2689ee44cbb29f8fb1d4511417 xmlns="2db3d1eb-d48f-471b-880e-0ab6d8680f69">
      <Terms xmlns="http://schemas.microsoft.com/office/infopath/2007/PartnerControls"/>
    </df767a2689ee44cbb29f8fb1d4511417>
    <j940b5d1733a4856914002af794cb375 xmlns="2db3d1eb-d48f-471b-880e-0ab6d8680f69">
      <Terms xmlns="http://schemas.microsoft.com/office/infopath/2007/PartnerControls">
        <TermInfo xmlns="http://schemas.microsoft.com/office/infopath/2007/PartnerControls">
          <TermName xmlns="http://schemas.microsoft.com/office/infopath/2007/PartnerControls">Learning and Inclusion</TermName>
          <TermId xmlns="http://schemas.microsoft.com/office/infopath/2007/PartnerControls">040cf9e5-d645-4094-a1f7-5cf5925bab1d</TermId>
        </TermInfo>
      </Terms>
    </j940b5d1733a4856914002af794cb375>
    <_dlc_DocId xmlns="2db3d1eb-d48f-471b-880e-0ab6d8680f69">HESDOC-183717642-2153</_dlc_DocId>
    <_dlc_DocIdUrl xmlns="2db3d1eb-d48f-471b-880e-0ab6d8680f69">
      <Url>https://hescot.sharepoint.com/sites/dc/vse/_layouts/15/DocIdRedir.aspx?ID=HESDOC-183717642-2153</Url>
      <Description>HESDOC-183717642-2153</Description>
    </_dlc_DocIdUrl>
    <MediaLengthInSeconds xmlns="f8072e48-24c5-42c1-82ec-4a05076a552b" xsi:nil="true"/>
    <SharedWithUsers xmlns="0a1afdd1-1b40-4bfa-bfb7-7a69fafa81c3">
      <UserInfo>
        <DisplayName>Lydia Housley</DisplayName>
        <AccountId>42205</AccountId>
        <AccountType/>
      </UserInfo>
      <UserInfo>
        <DisplayName>Ryan McGhie</DisplayName>
        <AccountId>3759</AccountId>
        <AccountType/>
      </UserInfo>
      <UserInfo>
        <DisplayName>Lauren Ritchie</DisplayName>
        <AccountId>4235</AccountId>
        <AccountType/>
      </UserInfo>
      <UserInfo>
        <DisplayName>Sylvie Silk</DisplayName>
        <AccountId>4268</AccountId>
        <AccountType/>
      </UserInfo>
      <UserInfo>
        <DisplayName>Sally Chalmers</DisplayName>
        <AccountId>1292</AccountId>
        <AccountType/>
      </UserInfo>
    </SharedWithUsers>
    <_dlc_DocIdPersistId xmlns="2db3d1eb-d48f-471b-880e-0ab6d8680f69">false</_dlc_DocIdPersistId>
    <d01907083e1f45e9bd1fbf66d646e235 xmlns="2db3d1eb-d48f-471b-880e-0ab6d8680f69">
      <Terms xmlns="http://schemas.microsoft.com/office/infopath/2007/PartnerControls">
        <TermInfo xmlns="http://schemas.microsoft.com/office/infopath/2007/PartnerControls">
          <TermName xmlns="http://schemas.microsoft.com/office/infopath/2007/PartnerControls">Castles and Palaces</TermName>
          <TermId xmlns="http://schemas.microsoft.com/office/infopath/2007/PartnerControls">daa71cbf-3dab-4480-a56a-e1a6324ddb86</TermId>
        </TermInfo>
      </Terms>
    </d01907083e1f45e9bd1fbf66d646e235>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19292AE64B714BA2CD9ABA721874F8" ma:contentTypeVersion="1226" ma:contentTypeDescription="Create a new document." ma:contentTypeScope="" ma:versionID="42844b88d4b6f07aa9a9c0028ecbe70a">
  <xsd:schema xmlns:xsd="http://www.w3.org/2001/XMLSchema" xmlns:xs="http://www.w3.org/2001/XMLSchema" xmlns:p="http://schemas.microsoft.com/office/2006/metadata/properties" xmlns:ns1="http://schemas.microsoft.com/sharepoint/v3" xmlns:ns2="2db3d1eb-d48f-471b-880e-0ab6d8680f69" xmlns:ns3="0a1afdd1-1b40-4bfa-bfb7-7a69fafa81c3" xmlns:ns4="f8072e48-24c5-42c1-82ec-4a05076a552b" targetNamespace="http://schemas.microsoft.com/office/2006/metadata/properties" ma:root="true" ma:fieldsID="c8ad05aae981c6a6c6a389039e0010e1" ns1:_="" ns2:_="" ns3:_="" ns4:_="">
    <xsd:import namespace="http://schemas.microsoft.com/sharepoint/v3"/>
    <xsd:import namespace="2db3d1eb-d48f-471b-880e-0ab6d8680f69"/>
    <xsd:import namespace="0a1afdd1-1b40-4bfa-bfb7-7a69fafa81c3"/>
    <xsd:import namespace="f8072e48-24c5-42c1-82ec-4a05076a552b"/>
    <xsd:element name="properties">
      <xsd:complexType>
        <xsd:sequence>
          <xsd:element name="documentManagement">
            <xsd:complexType>
              <xsd:all>
                <xsd:element ref="ns2:_dlc_DocId" minOccurs="0"/>
                <xsd:element ref="ns2:_dlc_DocIdUrl" minOccurs="0"/>
                <xsd:element ref="ns2:_dlc_DocIdPersistId" minOccurs="0"/>
                <xsd:element ref="ns2:j2ffcaff97904629a1f49bb5392bfa74" minOccurs="0"/>
                <xsd:element ref="ns2:TaxCatchAll" minOccurs="0"/>
                <xsd:element ref="ns2:g362558c7fee4a2984a21542ff7b2732" minOccurs="0"/>
                <xsd:element ref="ns2:mc3485e570ec44dbbff260b079be715c" minOccurs="0"/>
                <xsd:element ref="ns2:df767a2689ee44cbb29f8fb1d4511417" minOccurs="0"/>
                <xsd:element ref="ns2:SecurityClass" minOccurs="0"/>
                <xsd:element ref="ns3:Site_x0020_or_x0020_Region" minOccurs="0"/>
                <xsd:element ref="ns3:Site_x0020_or_x0020_Region_x003a_C_x0026_T-District" minOccurs="0"/>
                <xsd:element ref="ns3:Site_x0020_or_x0020_Region_x003a_Local_x0020_Authority" minOccurs="0"/>
                <xsd:element ref="ns3:Site_x0020_or_x0020_Region_x003a_TDDM" minOccurs="0"/>
                <xsd:element ref="ns3:Site_x0020_or_x0020_Region_x003a_Intranet-District" minOccurs="0"/>
                <xsd:element ref="ns3:Site_x0020_or_x0020_Region_x003a_C_x0026_T-Region" minOccurs="0"/>
                <xsd:element ref="ns3:Site_x0020_or_x0020_Region_x003a_Depot" minOccurs="0"/>
                <xsd:element ref="ns3:Site_x0020_or_x0020_Region_x003a_Intranet-Region" minOccurs="0"/>
                <xsd:element ref="ns3:Site_x0020_or_x0020_Region_x003a_PIC_x0020_No." minOccurs="0"/>
                <xsd:element ref="ns3:Site_x0020_or_x0020_Region_x003a_PIC_x0020_Group" minOccurs="0"/>
                <xsd:element ref="ns2:CalYear" minOccurs="0"/>
                <xsd:element ref="ns2:YearEndDate" minOccurs="0"/>
                <xsd:element ref="ns2:SupersededDate" minOccurs="0"/>
                <xsd:element ref="ns2:ProjClsDate"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3:SharedWithUsers" minOccurs="0"/>
                <xsd:element ref="ns3:SharedWithDetails" minOccurs="0"/>
                <xsd:element ref="ns4:lcf76f155ced4ddcb4097134ff3c332f" minOccurs="0"/>
                <xsd:element ref="ns4:MediaServiceLocation" minOccurs="0"/>
                <xsd:element ref="ns2:j940b5d1733a4856914002af794cb375" minOccurs="0"/>
                <xsd:element ref="ns2:d01907083e1f45e9bd1fbf66d646e235" minOccurs="0"/>
                <xsd:element ref="ns4:MediaServiceObjectDetectorVersions" minOccurs="0"/>
                <xsd:element ref="ns4:MediaServiceSearchProperties" minOccurs="0"/>
                <xsd:element ref="ns4: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57" nillable="true" ma:displayName="Unified Compliance Policy Properties" ma:hidden="true" ma:internalName="_ip_UnifiedCompliancePolicyProperties">
      <xsd:simpleType>
        <xsd:restriction base="dms:Note"/>
      </xsd:simpleType>
    </xsd:element>
    <xsd:element name="_ip_UnifiedCompliancePolicyUIAction" ma:index="5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b3d1eb-d48f-471b-880e-0ab6d8680f6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j2ffcaff97904629a1f49bb5392bfa74" ma:index="11" nillable="true" ma:taxonomy="true" ma:internalName="j2ffcaff97904629a1f49bb5392bfa74" ma:taxonomyFieldName="Learning_x0020_Programme" ma:displayName="Learning Programme" ma:default="" ma:fieldId="{32ffcaff-9790-4629-a1f4-9bb5392bfa74}" ma:sspId="71091f16-79d5-4f0b-b9d4-d20c00c650b9" ma:termSetId="290d6b0a-6298-4a86-8855-5e58ccd6d1ac"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c70f7087-0082-4391-939c-218467fe4371}" ma:internalName="TaxCatchAll" ma:showField="CatchAllData" ma:web="2db3d1eb-d48f-471b-880e-0ab6d8680f69">
      <xsd:complexType>
        <xsd:complexContent>
          <xsd:extension base="dms:MultiChoiceLookup">
            <xsd:sequence>
              <xsd:element name="Value" type="dms:Lookup" maxOccurs="unbounded" minOccurs="0" nillable="true"/>
            </xsd:sequence>
          </xsd:extension>
        </xsd:complexContent>
      </xsd:complexType>
    </xsd:element>
    <xsd:element name="g362558c7fee4a2984a21542ff7b2732" ma:index="13" nillable="true" ma:taxonomy="true" ma:internalName="g362558c7fee4a2984a21542ff7b2732" ma:taxonomyFieldName="ActivityType" ma:displayName="Activity Type" ma:default="" ma:fieldId="{0362558c-7fee-4a29-84a2-1542ff7b2732}" ma:sspId="71091f16-79d5-4f0b-b9d4-d20c00c650b9" ma:termSetId="9e9505b0-7096-4355-a32f-02d6f048fd0c" ma:anchorId="6db58200-cd18-4565-bbc9-efcb8c0ecc64" ma:open="false" ma:isKeyword="false">
      <xsd:complexType>
        <xsd:sequence>
          <xsd:element ref="pc:Terms" minOccurs="0" maxOccurs="1"/>
        </xsd:sequence>
      </xsd:complexType>
    </xsd:element>
    <xsd:element name="mc3485e570ec44dbbff260b079be715c" ma:index="14" nillable="true" ma:taxonomy="true" ma:internalName="mc3485e570ec44dbbff260b079be715c" ma:taxonomyFieldName="C_x0026_T_x0020_Function" ma:displayName="C&amp;T Function" ma:default="" ma:fieldId="{6c3485e5-70ec-44db-bff2-60b079be715c}" ma:sspId="71091f16-79d5-4f0b-b9d4-d20c00c650b9" ma:termSetId="86ee0bd3-a5fa-4d63-a674-acebc9b2b39c" ma:anchorId="21656091-74b4-4113-8982-9a542ed578f1" ma:open="false" ma:isKeyword="false">
      <xsd:complexType>
        <xsd:sequence>
          <xsd:element ref="pc:Terms" minOccurs="0" maxOccurs="1"/>
        </xsd:sequence>
      </xsd:complexType>
    </xsd:element>
    <xsd:element name="df767a2689ee44cbb29f8fb1d4511417" ma:index="15" nillable="true" ma:taxonomy="true" ma:internalName="df767a2689ee44cbb29f8fb1d4511417" ma:taxonomyFieldName="RecSeries" ma:displayName="Records Series" ma:readOnly="false" ma:default="" ma:fieldId="{df767a26-89ee-44cb-b29f-8fb1d4511417}" ma:sspId="71091f16-79d5-4f0b-b9d4-d20c00c650b9" ma:termSetId="8d079e36-c568-4491-b500-a9892ef0d27d" ma:anchorId="534cc2dc-8731-4992-b464-91872e0e2370" ma:open="false" ma:isKeyword="false">
      <xsd:complexType>
        <xsd:sequence>
          <xsd:element ref="pc:Terms" minOccurs="0" maxOccurs="1"/>
        </xsd:sequence>
      </xsd:complexType>
    </xsd:element>
    <xsd:element name="SecurityClass" ma:index="16" nillable="true" ma:displayName="Security Classification" ma:default="OFFICIAL" ma:description="Security Classification of documents" ma:format="Dropdown" ma:internalName="SecurityClass">
      <xsd:simpleType>
        <xsd:restriction base="dms:Choice">
          <xsd:enumeration value="PUBLIC"/>
          <xsd:enumeration value="OFFICIAL"/>
          <xsd:enumeration value="OFFICIAL-SENSITIVE"/>
          <xsd:enumeration value="OFFICIAL-SENSITIVE: COMMERCIAL"/>
          <xsd:enumeration value="OFFICIAL-SENSITIVE: PERSONAL"/>
          <xsd:enumeration value="LEGALLY PRIVILEGED AND CONFIDENTIAL"/>
          <xsd:enumeration value="SECRET"/>
          <xsd:enumeration value="TOP SECRET"/>
        </xsd:restriction>
      </xsd:simpleType>
    </xsd:element>
    <xsd:element name="CalYear" ma:index="30" nillable="true" ma:displayName="Calendar Year" ma:default="2026" ma:format="Dropdown" ma:internalName="CalYear">
      <xsd:simpleType>
        <xsd:restriction base="dms:Choice">
          <xsd:enumeration value="2029"/>
          <xsd:enumeration value="2028"/>
          <xsd:enumeration value="2027"/>
          <xsd:enumeration value="2026"/>
          <xsd:enumeration value="2025"/>
          <xsd:enumeration value="2024"/>
          <xsd:enumeration value="2023"/>
          <xsd:enumeration value="2022"/>
          <xsd:enumeration value="2021"/>
          <xsd:enumeration value="2020"/>
          <xsd:enumeration value="2019"/>
          <xsd:enumeration value="2018"/>
          <xsd:enumeration value="2017"/>
          <xsd:enumeration value="2016"/>
          <xsd:enumeration value="2015"/>
          <xsd:enumeration value="2014"/>
          <xsd:enumeration value="2013"/>
          <xsd:enumeration value="2012"/>
          <xsd:enumeration value="2011"/>
          <xsd:enumeration value="2010"/>
          <xsd:enumeration value="2009"/>
          <xsd:enumeration value="2008"/>
          <xsd:enumeration value="2007"/>
          <xsd:enumeration value="2006"/>
          <xsd:enumeration value="2005"/>
          <xsd:enumeration value="2004"/>
          <xsd:enumeration value="2003"/>
          <xsd:enumeration value="2002"/>
          <xsd:enumeration value="2001"/>
          <xsd:enumeration value="2000"/>
        </xsd:restriction>
      </xsd:simpleType>
    </xsd:element>
    <xsd:element name="YearEndDate" ma:index="31" nillable="true" ma:displayName="Year End Date" ma:default="2027-03-31T00:00:00Z" ma:description="Last day of the current financial year i.e. 31/03/2020" ma:format="DateOnly" ma:internalName="YearEndDate">
      <xsd:simpleType>
        <xsd:restriction base="dms:DateTime"/>
      </xsd:simpleType>
    </xsd:element>
    <xsd:element name="SupersededDate" ma:index="32" nillable="true" ma:displayName="Superseded Date" ma:description="Date the document is superseded" ma:format="DateOnly" ma:internalName="SupersededDate">
      <xsd:simpleType>
        <xsd:restriction base="dms:DateTime"/>
      </xsd:simpleType>
    </xsd:element>
    <xsd:element name="ProjClsDate" ma:index="34" nillable="true" ma:displayName="Project Closure Date" ma:description="Date of completion of the project" ma:format="DateOnly" ma:internalName="ProjClsDate">
      <xsd:simpleType>
        <xsd:restriction base="dms:DateTime"/>
      </xsd:simpleType>
    </xsd:element>
    <xsd:element name="j940b5d1733a4856914002af794cb375" ma:index="50" nillable="true" ma:taxonomy="true" ma:internalName="j940b5d1733a4856914002af794cb375" ma:taxonomyFieldName="BusArea" ma:displayName="Business Area" ma:default="" ma:fieldId="{3940b5d1-733a-4856-9140-02af794cb375}" ma:sspId="71091f16-79d5-4f0b-b9d4-d20c00c650b9" ma:termSetId="46431499-dfbb-459e-b8bc-9a4f65868fc8" ma:anchorId="63bd0669-0e9b-4521-9a05-e6efa4e60f26" ma:open="false" ma:isKeyword="false">
      <xsd:complexType>
        <xsd:sequence>
          <xsd:element ref="pc:Terms" minOccurs="0" maxOccurs="1"/>
        </xsd:sequence>
      </xsd:complexType>
    </xsd:element>
    <xsd:element name="d01907083e1f45e9bd1fbf66d646e235" ma:index="52" nillable="true" ma:taxonomy="true" ma:internalName="d01907083e1f45e9bd1fbf66d646e235" ma:taxonomyFieldName="Theme" ma:displayName="Theme" ma:default="" ma:fieldId="{d0190708-3e1f-45e9-bd1f-bf66d646e235}" ma:sspId="71091f16-79d5-4f0b-b9d4-d20c00c650b9" ma:termSetId="de2f1659-2a0c-450d-b8db-bf413ea7bf42" ma:anchorId="2c679ccd-6a7d-4228-b6cc-dc4295fe15e8"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a1afdd1-1b40-4bfa-bfb7-7a69fafa81c3" elementFormDefault="qualified">
    <xsd:import namespace="http://schemas.microsoft.com/office/2006/documentManagement/types"/>
    <xsd:import namespace="http://schemas.microsoft.com/office/infopath/2007/PartnerControls"/>
    <xsd:element name="Site_x0020_or_x0020_Region" ma:index="18" nillable="true" ma:displayName="Site or Region" ma:list="{fb6fd5bb-79d5-4b11-b15e-6c9ffd4236a3}" ma:internalName="Site_x0020_or_x0020_Region" ma:showField="Title" ma:web="0a1afdd1-1b40-4bfa-bfb7-7a69fafa81c3">
      <xsd:simpleType>
        <xsd:restriction base="dms:Lookup"/>
      </xsd:simpleType>
    </xsd:element>
    <xsd:element name="Site_x0020_or_x0020_Region_x003a_C_x0026_T-District" ma:index="19" nillable="true" ma:displayName="Site or Region:C&amp;T-District" ma:list="{fb6fd5bb-79d5-4b11-b15e-6c9ffd4236a3}" ma:internalName="Site_x0020_or_x0020_Region_x003A_C_x0026_T_x002d_District" ma:readOnly="true" ma:showField="C_x0026_T_x002d_District" ma:web="0a1afdd1-1b40-4bfa-bfb7-7a69fafa81c3">
      <xsd:simpleType>
        <xsd:restriction base="dms:Lookup"/>
      </xsd:simpleType>
    </xsd:element>
    <xsd:element name="Site_x0020_or_x0020_Region_x003a_Local_x0020_Authority" ma:index="20" nillable="true" ma:displayName="Site or Region:Local Authority" ma:list="{fb6fd5bb-79d5-4b11-b15e-6c9ffd4236a3}" ma:internalName="Site_x0020_or_x0020_Region_x003A_Local_x0020_Authority" ma:readOnly="true" ma:showField="Local_x0020_Authority" ma:web="0a1afdd1-1b40-4bfa-bfb7-7a69fafa81c3">
      <xsd:simpleType>
        <xsd:restriction base="dms:Lookup"/>
      </xsd:simpleType>
    </xsd:element>
    <xsd:element name="Site_x0020_or_x0020_Region_x003a_TDDM" ma:index="21" nillable="true" ma:displayName="Site or Region:TDDM" ma:list="{fb6fd5bb-79d5-4b11-b15e-6c9ffd4236a3}" ma:internalName="Site_x0020_or_x0020_Region_x003A_TDDM" ma:readOnly="true" ma:showField="TDDM" ma:web="0a1afdd1-1b40-4bfa-bfb7-7a69fafa81c3">
      <xsd:simpleType>
        <xsd:restriction base="dms:Lookup"/>
      </xsd:simpleType>
    </xsd:element>
    <xsd:element name="Site_x0020_or_x0020_Region_x003a_Intranet-District" ma:index="22" nillable="true" ma:displayName="Site or Region:Intranet-District" ma:list="{fb6fd5bb-79d5-4b11-b15e-6c9ffd4236a3}" ma:internalName="Site_x0020_or_x0020_Region_x003A_Intranet_x002d_District" ma:readOnly="true" ma:showField="Intranet_x002d_District" ma:web="0a1afdd1-1b40-4bfa-bfb7-7a69fafa81c3">
      <xsd:simpleType>
        <xsd:restriction base="dms:Lookup"/>
      </xsd:simpleType>
    </xsd:element>
    <xsd:element name="Site_x0020_or_x0020_Region_x003a_C_x0026_T-Region" ma:index="23" nillable="true" ma:displayName="Site or Region:C&amp;T-Region" ma:list="{fb6fd5bb-79d5-4b11-b15e-6c9ffd4236a3}" ma:internalName="Site_x0020_or_x0020_Region_x003A_C_x0026_T_x002d_Region" ma:readOnly="true" ma:showField="C_x0026_T_x002d_Region" ma:web="0a1afdd1-1b40-4bfa-bfb7-7a69fafa81c3">
      <xsd:simpleType>
        <xsd:restriction base="dms:Lookup"/>
      </xsd:simpleType>
    </xsd:element>
    <xsd:element name="Site_x0020_or_x0020_Region_x003a_Depot" ma:index="24" nillable="true" ma:displayName="Site or Region:Depot" ma:list="{fb6fd5bb-79d5-4b11-b15e-6c9ffd4236a3}" ma:internalName="Site_x0020_or_x0020_Region_x003A_Depot" ma:readOnly="true" ma:showField="Depot" ma:web="0a1afdd1-1b40-4bfa-bfb7-7a69fafa81c3">
      <xsd:simpleType>
        <xsd:restriction base="dms:Lookup"/>
      </xsd:simpleType>
    </xsd:element>
    <xsd:element name="Site_x0020_or_x0020_Region_x003a_Intranet-Region" ma:index="25" nillable="true" ma:displayName="Site or Region:Intranet-Region" ma:list="{fb6fd5bb-79d5-4b11-b15e-6c9ffd4236a3}" ma:internalName="Site_x0020_or_x0020_Region_x003A_Intranet_x002d_Region" ma:readOnly="true" ma:showField="Intranet_x002d_Region" ma:web="0a1afdd1-1b40-4bfa-bfb7-7a69fafa81c3">
      <xsd:simpleType>
        <xsd:restriction base="dms:Lookup"/>
      </xsd:simpleType>
    </xsd:element>
    <xsd:element name="Site_x0020_or_x0020_Region_x003a_PIC_x0020_No." ma:index="26" nillable="true" ma:displayName="Site or Region:PIC No." ma:list="{fb6fd5bb-79d5-4b11-b15e-6c9ffd4236a3}" ma:internalName="Site_x0020_or_x0020_Region_x003A_PIC_x0020_No_x002e_" ma:readOnly="true" ma:showField="PIC_x0020_No_x002e_" ma:web="0a1afdd1-1b40-4bfa-bfb7-7a69fafa81c3">
      <xsd:simpleType>
        <xsd:restriction base="dms:Lookup"/>
      </xsd:simpleType>
    </xsd:element>
    <xsd:element name="Site_x0020_or_x0020_Region_x003a_PIC_x0020_Group" ma:index="27" nillable="true" ma:displayName="Site or Region:PIC Group" ma:list="{fb6fd5bb-79d5-4b11-b15e-6c9ffd4236a3}" ma:internalName="Site_x0020_or_x0020_Region_x003A_PIC_x0020_Group" ma:readOnly="true" ma:showField="PIC_x0020_Group" ma:web="0a1afdd1-1b40-4bfa-bfb7-7a69fafa81c3">
      <xsd:simpleType>
        <xsd:restriction base="dms:Lookup"/>
      </xsd:simpleType>
    </xsd:element>
    <xsd:element name="SharedWithUsers" ma:index="4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8072e48-24c5-42c1-82ec-4a05076a552b" elementFormDefault="qualified">
    <xsd:import namespace="http://schemas.microsoft.com/office/2006/documentManagement/types"/>
    <xsd:import namespace="http://schemas.microsoft.com/office/infopath/2007/PartnerControls"/>
    <xsd:element name="MediaServiceMetadata" ma:index="35" nillable="true" ma:displayName="MediaServiceMetadata" ma:hidden="true" ma:internalName="MediaServiceMetadata" ma:readOnly="true">
      <xsd:simpleType>
        <xsd:restriction base="dms:Note"/>
      </xsd:simpleType>
    </xsd:element>
    <xsd:element name="MediaServiceFastMetadata" ma:index="36" nillable="true" ma:displayName="MediaServiceFastMetadata" ma:hidden="true" ma:internalName="MediaServiceFastMetadata" ma:readOnly="true">
      <xsd:simpleType>
        <xsd:restriction base="dms:Note"/>
      </xsd:simpleType>
    </xsd:element>
    <xsd:element name="MediaServiceAutoKeyPoints" ma:index="37" nillable="true" ma:displayName="MediaServiceAutoKeyPoints" ma:hidden="true" ma:internalName="MediaServiceAutoKeyPoints" ma:readOnly="true">
      <xsd:simpleType>
        <xsd:restriction base="dms:Note"/>
      </xsd:simpleType>
    </xsd:element>
    <xsd:element name="MediaServiceKeyPoints" ma:index="38" nillable="true" ma:displayName="KeyPoints" ma:internalName="MediaServiceKeyPoints" ma:readOnly="true">
      <xsd:simpleType>
        <xsd:restriction base="dms:Note">
          <xsd:maxLength value="255"/>
        </xsd:restriction>
      </xsd:simpleType>
    </xsd:element>
    <xsd:element name="MediaServiceAutoTags" ma:index="39" nillable="true" ma:displayName="Tags" ma:internalName="MediaServiceAutoTags" ma:readOnly="true">
      <xsd:simpleType>
        <xsd:restriction base="dms:Text"/>
      </xsd:simpleType>
    </xsd:element>
    <xsd:element name="MediaServiceOCR" ma:index="40" nillable="true" ma:displayName="Extracted Text" ma:internalName="MediaServiceOCR" ma:readOnly="true">
      <xsd:simpleType>
        <xsd:restriction base="dms:Note">
          <xsd:maxLength value="255"/>
        </xsd:restriction>
      </xsd:simpleType>
    </xsd:element>
    <xsd:element name="MediaServiceGenerationTime" ma:index="41" nillable="true" ma:displayName="MediaServiceGenerationTime" ma:hidden="true" ma:internalName="MediaServiceGenerationTime" ma:readOnly="true">
      <xsd:simpleType>
        <xsd:restriction base="dms:Text"/>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ServiceDateTaken" ma:index="43" nillable="true" ma:displayName="MediaServiceDateTaken" ma:hidden="true" ma:internalName="MediaServiceDateTaken" ma:readOnly="true">
      <xsd:simpleType>
        <xsd:restriction base="dms:Text"/>
      </xsd:simpleType>
    </xsd:element>
    <xsd:element name="MediaLengthInSeconds" ma:index="44" nillable="true" ma:displayName="Length (seconds)" ma:internalName="MediaLengthInSeconds" ma:readOnly="true">
      <xsd:simpleType>
        <xsd:restriction base="dms:Unknown"/>
      </xsd:simpleType>
    </xsd:element>
    <xsd:element name="lcf76f155ced4ddcb4097134ff3c332f" ma:index="48" nillable="true" ma:taxonomy="true" ma:internalName="lcf76f155ced4ddcb4097134ff3c332f" ma:taxonomyFieldName="MediaServiceImageTags" ma:displayName="Image Tags" ma:readOnly="false" ma:fieldId="{5cf76f15-5ced-4ddc-b409-7134ff3c332f}" ma:taxonomyMulti="true" ma:sspId="71091f16-79d5-4f0b-b9d4-d20c00c650b9" ma:termSetId="09814cd3-568e-fe90-9814-8d621ff8fb84" ma:anchorId="fba54fb3-c3e1-fe81-a776-ca4b69148c4d" ma:open="true" ma:isKeyword="false">
      <xsd:complexType>
        <xsd:sequence>
          <xsd:element ref="pc:Terms" minOccurs="0" maxOccurs="1"/>
        </xsd:sequence>
      </xsd:complexType>
    </xsd:element>
    <xsd:element name="MediaServiceLocation" ma:index="49" nillable="true" ma:displayName="Location" ma:internalName="MediaServiceLocation" ma:readOnly="true">
      <xsd:simpleType>
        <xsd:restriction base="dms:Text"/>
      </xsd:simpleType>
    </xsd:element>
    <xsd:element name="MediaServiceObjectDetectorVersions" ma:index="54" nillable="true" ma:displayName="MediaServiceObjectDetectorVersions" ma:hidden="true" ma:indexed="true" ma:internalName="MediaServiceObjectDetectorVersions" ma:readOnly="true">
      <xsd:simpleType>
        <xsd:restriction base="dms:Text"/>
      </xsd:simpleType>
    </xsd:element>
    <xsd:element name="MediaServiceSearchProperties" ma:index="55" nillable="true" ma:displayName="MediaServiceSearchProperties" ma:hidden="true" ma:internalName="MediaServiceSearchProperties" ma:readOnly="true">
      <xsd:simpleType>
        <xsd:restriction base="dms:Note"/>
      </xsd:simpleType>
    </xsd:element>
    <xsd:element name="MediaServiceBillingMetadata" ma:index="5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51A67E6-1820-4F41-A5BE-C0BA28B08085}">
  <ds:schemaRefs>
    <ds:schemaRef ds:uri="http://schemas.microsoft.com/sharepoint/v3/contenttype/forms"/>
  </ds:schemaRefs>
</ds:datastoreItem>
</file>

<file path=customXml/itemProps2.xml><?xml version="1.0" encoding="utf-8"?>
<ds:datastoreItem xmlns:ds="http://schemas.openxmlformats.org/officeDocument/2006/customXml" ds:itemID="{625A00DC-E2CC-444A-8E49-93C0A2098F75}">
  <ds:schemaRefs>
    <ds:schemaRef ds:uri="http://purl.org/dc/elements/1.1/"/>
    <ds:schemaRef ds:uri="http://schemas.microsoft.com/office/2006/metadata/properties"/>
    <ds:schemaRef ds:uri="http://schemas.microsoft.com/sharepoint/v3"/>
    <ds:schemaRef ds:uri="2db3d1eb-d48f-471b-880e-0ab6d8680f69"/>
    <ds:schemaRef ds:uri="http://purl.org/dc/terms/"/>
    <ds:schemaRef ds:uri="http://schemas.microsoft.com/office/2006/documentManagement/types"/>
    <ds:schemaRef ds:uri="0a1afdd1-1b40-4bfa-bfb7-7a69fafa81c3"/>
    <ds:schemaRef ds:uri="http://purl.org/dc/dcmitype/"/>
    <ds:schemaRef ds:uri="http://schemas.openxmlformats.org/package/2006/metadata/core-properties"/>
    <ds:schemaRef ds:uri="http://schemas.microsoft.com/office/infopath/2007/PartnerControls"/>
    <ds:schemaRef ds:uri="f8072e48-24c5-42c1-82ec-4a05076a552b"/>
    <ds:schemaRef ds:uri="http://www.w3.org/XML/1998/namespace"/>
  </ds:schemaRefs>
</ds:datastoreItem>
</file>

<file path=customXml/itemProps3.xml><?xml version="1.0" encoding="utf-8"?>
<ds:datastoreItem xmlns:ds="http://schemas.openxmlformats.org/officeDocument/2006/customXml" ds:itemID="{D0E607E4-4768-44BE-8CFC-65E06071F6E4}">
  <ds:schemaRefs>
    <ds:schemaRef ds:uri="0a1afdd1-1b40-4bfa-bfb7-7a69fafa81c3"/>
    <ds:schemaRef ds:uri="2db3d1eb-d48f-471b-880e-0ab6d8680f69"/>
    <ds:schemaRef ds:uri="f8072e48-24c5-42c1-82ec-4a05076a55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DD46E5CE-7E83-4C30-B635-F2DB76CF8E9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214</TotalTime>
  <Words>939</Words>
  <Application>Microsoft Office PowerPoint</Application>
  <PresentationFormat>A4 Paper (210x297 mm)</PresentationFormat>
  <Paragraphs>79</Paragraphs>
  <Slides>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Arial</vt:lpstr>
      <vt:lpstr>Calibri Light</vt:lpstr>
      <vt:lpstr>Office Theme</vt:lpstr>
      <vt:lpstr>  Make your own Heraldic Shield </vt:lpstr>
      <vt:lpstr>Ordinaries and colours</vt:lpstr>
      <vt:lpstr>Charges and Decoding Shields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Chalmers</dc:creator>
  <cp:lastModifiedBy>Donna Laidlaw</cp:lastModifiedBy>
  <cp:revision>3</cp:revision>
  <dcterms:created xsi:type="dcterms:W3CDTF">2023-02-17T11:23:39Z</dcterms:created>
  <dcterms:modified xsi:type="dcterms:W3CDTF">2026-07-31T08:19:10Z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0x0101001919292AE64B714BA2CD9ABA721874F8</vt:lpwstr>
  </property>
  <property fmtid="{D5CDD505-2E9C-101B-9397-08002B2CF9AE}" pid="3" name="MediaServiceImageTags">
    <vt:lpwstr/>
  </property>
  <property fmtid="{D5CDD505-2E9C-101B-9397-08002B2CF9AE}" pid="4" name="C&amp;T Function">
    <vt:lpwstr>1730;#PP - Learning ＆ Inclusion|8cca4e9a-62d4-41c7-bcaf-16bbc1a4f9a3</vt:lpwstr>
  </property>
  <property fmtid="{D5CDD505-2E9C-101B-9397-08002B2CF9AE}" pid="5" name="ActivityType">
    <vt:lpwstr>2817;#Delivery|78eee985-faf8-4a93-b81f-4c7c554bd0e6</vt:lpwstr>
  </property>
  <property fmtid="{D5CDD505-2E9C-101B-9397-08002B2CF9AE}" pid="6" name="Learning Programme">
    <vt:lpwstr>2816;#Castles (Theme)|d22c4ae5-df3f-471a-b3f6-602093f62bbd</vt:lpwstr>
  </property>
  <property fmtid="{D5CDD505-2E9C-101B-9397-08002B2CF9AE}" pid="7" name="RecSeries">
    <vt:lpwstr/>
  </property>
  <property fmtid="{D5CDD505-2E9C-101B-9397-08002B2CF9AE}" pid="8" name="BusArea">
    <vt:lpwstr>5375;#Learning and Inclusion|040cf9e5-d645-4094-a1f7-5cf5925bab1d</vt:lpwstr>
  </property>
  <property fmtid="{D5CDD505-2E9C-101B-9397-08002B2CF9AE}" pid="9" name="_dlc_DocIdItemGuid">
    <vt:lpwstr>f0f6179f-9d64-4c6d-a1e9-26e96d386906</vt:lpwstr>
  </property>
  <property fmtid="{D5CDD505-2E9C-101B-9397-08002B2CF9AE}" pid="10" name="_docset_NoMedatataSyncRequired">
    <vt:lpwstr>False</vt:lpwstr>
  </property>
  <property fmtid="{D5CDD505-2E9C-101B-9397-08002B2CF9AE}" pid="11" name="DocumentSetDescription">
    <vt:lpwstr/>
  </property>
  <property fmtid="{D5CDD505-2E9C-101B-9397-08002B2CF9AE}" pid="12" name="xd_ProgID">
    <vt:lpwstr/>
  </property>
  <property fmtid="{D5CDD505-2E9C-101B-9397-08002B2CF9AE}" pid="13" name="_ColorHex">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_ColorTag">
    <vt:lpwstr/>
  </property>
  <property fmtid="{D5CDD505-2E9C-101B-9397-08002B2CF9AE}" pid="18" name="TriggerFlowInfo">
    <vt:lpwstr/>
  </property>
  <property fmtid="{D5CDD505-2E9C-101B-9397-08002B2CF9AE}" pid="19" name="xd_Signature">
    <vt:bool>false</vt:bool>
  </property>
  <property fmtid="{D5CDD505-2E9C-101B-9397-08002B2CF9AE}" pid="20" name="_Emoji">
    <vt:lpwstr/>
  </property>
  <property fmtid="{D5CDD505-2E9C-101B-9397-08002B2CF9AE}" pid="21" name="Theme">
    <vt:lpwstr>6540;#Castles and Palaces|daa71cbf-3dab-4480-a56a-e1a6324ddb86</vt:lpwstr>
  </property>
  <property fmtid="{D5CDD505-2E9C-101B-9397-08002B2CF9AE}" pid="22" name="Learning_x0020_Programme">
    <vt:lpwstr>2816;#Castles (Theme)|d22c4ae5-df3f-471a-b3f6-602093f62bbd</vt:lpwstr>
  </property>
  <property fmtid="{D5CDD505-2E9C-101B-9397-08002B2CF9AE}" pid="23" name="C_x0026_T_x0020_Function">
    <vt:lpwstr>1730;#PP - Learning ＆ Inclusion|8cca4e9a-62d4-41c7-bcaf-16bbc1a4f9a3</vt:lpwstr>
  </property>
</Properties>
</file>