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0"/>
  </p:notesMasterIdLst>
  <p:sldIdLst>
    <p:sldId id="274" r:id="rId6"/>
    <p:sldId id="272" r:id="rId7"/>
    <p:sldId id="273" r:id="rId8"/>
    <p:sldId id="258" r:id="rId9"/>
    <p:sldId id="267" r:id="rId10"/>
    <p:sldId id="268" r:id="rId11"/>
    <p:sldId id="265" r:id="rId12"/>
    <p:sldId id="263" r:id="rId13"/>
    <p:sldId id="264" r:id="rId14"/>
    <p:sldId id="270" r:id="rId15"/>
    <p:sldId id="269" r:id="rId16"/>
    <p:sldId id="260" r:id="rId17"/>
    <p:sldId id="261" r:id="rId18"/>
    <p:sldId id="26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B71DA0-60EB-0B4F-A22E-D9DA7D4DA68D}" name="Sally Chalmers" initials="SC" userId="S::sally.chalmers@hes.scot::9ef5fc33-f65c-4880-9d26-64678ced76cd" providerId="AD"/>
  <p188:author id="{3CC0F4DD-E072-0AC1-62D1-BA1568733DD6}" name="Laura Harrison" initials="LH" userId="S::laura.harrison@hes.scot::9ee8176e-843f-469a-a34b-34a5f15fdbc7" providerId="AD"/>
  <p188:author id="{28FF16EA-2F88-E2FC-76B2-7847D3A83817}" name="Sylvie Silk" initials="SS" userId="S::sylvie.silk@hes.scot::91c1b3b0-9e40-4f1a-a4f0-0067d04af85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lly Chalmers" initials="SC" lastIdx="1" clrIdx="0">
    <p:extLst>
      <p:ext uri="{19B8F6BF-5375-455C-9EA6-DF929625EA0E}">
        <p15:presenceInfo xmlns:p15="http://schemas.microsoft.com/office/powerpoint/2012/main" userId="S::sally.chalmers@hes.scot::9ef5fc33-f65c-4880-9d26-64678ced76c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5B6"/>
    <a:srgbClr val="FF0000"/>
    <a:srgbClr val="00CC00"/>
    <a:srgbClr val="FFF5EE"/>
    <a:srgbClr val="D3DBE8"/>
    <a:srgbClr val="E8EBF0"/>
    <a:srgbClr val="C50707"/>
    <a:srgbClr val="FFCC00"/>
    <a:srgbClr val="7187BD"/>
    <a:srgbClr val="E7EB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D833AA-2D4F-4616-BFB4-10FEE5890856}" v="4" dt="2026-07-31T08:19:31.6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2" autoAdjust="0"/>
    <p:restoredTop sz="86405" autoAdjust="0"/>
  </p:normalViewPr>
  <p:slideViewPr>
    <p:cSldViewPr snapToGrid="0">
      <p:cViewPr varScale="1">
        <p:scale>
          <a:sx n="95" d="100"/>
          <a:sy n="95" d="100"/>
        </p:scale>
        <p:origin x="1662" y="96"/>
      </p:cViewPr>
      <p:guideLst/>
    </p:cSldViewPr>
  </p:slideViewPr>
  <p:outlineViewPr>
    <p:cViewPr>
      <p:scale>
        <a:sx n="33" d="100"/>
        <a:sy n="33" d="100"/>
      </p:scale>
      <p:origin x="0" y="0"/>
    </p:cViewPr>
    <p:sldLst>
      <p:sld r:id="rId1"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8/10/relationships/authors" Target="authors.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B30FEE2-1A1D-4B09-8444-D2A22A5A7EF1}" type="datetimeFigureOut">
              <a:rPr lang="en-GB" smtClean="0"/>
              <a:pPr/>
              <a:t>31/07/2026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28087E77-FBCF-411A-8DBB-E63DB42D3903}" type="slidenum">
              <a:rPr lang="en-GB" smtClean="0"/>
              <a:pPr/>
              <a:t>‹#›</a:t>
            </a:fld>
            <a:endParaRPr lang="en-GB"/>
          </a:p>
        </p:txBody>
      </p:sp>
    </p:spTree>
    <p:extLst>
      <p:ext uri="{BB962C8B-B14F-4D97-AF65-F5344CB8AC3E}">
        <p14:creationId xmlns:p14="http://schemas.microsoft.com/office/powerpoint/2010/main" val="3343699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 © </a:t>
            </a:r>
            <a:r>
              <a:rPr lang="en-GB" sz="1200" kern="1200" dirty="0">
                <a:solidFill>
                  <a:schemeClr val="tx1"/>
                </a:solidFill>
                <a:effectLst/>
                <a:latin typeface="Arial" panose="020B0604020202020204" pitchFamily="34" charset="0"/>
                <a:ea typeface="+mn-ea"/>
                <a:cs typeface="+mn-cs"/>
              </a:rPr>
              <a:t>Historic Environment Scotland</a:t>
            </a:r>
          </a:p>
          <a:p>
            <a:endParaRPr lang="en-GB" dirty="0"/>
          </a:p>
        </p:txBody>
      </p:sp>
      <p:sp>
        <p:nvSpPr>
          <p:cNvPr id="4" name="Slide Number Placeholder 3"/>
          <p:cNvSpPr>
            <a:spLocks noGrp="1"/>
          </p:cNvSpPr>
          <p:nvPr>
            <p:ph type="sldNum" sz="quarter" idx="5"/>
          </p:nvPr>
        </p:nvSpPr>
        <p:spPr/>
        <p:txBody>
          <a:bodyPr/>
          <a:lstStyle/>
          <a:p>
            <a:fld id="{28087E77-FBCF-411A-8DBB-E63DB42D3903}" type="slidenum">
              <a:rPr lang="en-GB" smtClean="0"/>
              <a:pPr/>
              <a:t>1</a:t>
            </a:fld>
            <a:endParaRPr lang="en-GB"/>
          </a:p>
        </p:txBody>
      </p:sp>
    </p:spTree>
    <p:extLst>
      <p:ext uri="{BB962C8B-B14F-4D97-AF65-F5344CB8AC3E}">
        <p14:creationId xmlns:p14="http://schemas.microsoft.com/office/powerpoint/2010/main" val="561534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This is a coat of arms</a:t>
            </a:r>
            <a:r>
              <a:rPr lang="en-GB" dirty="0"/>
              <a:t>, you may have seen them before on documents, flags or buildings. </a:t>
            </a:r>
          </a:p>
          <a:p>
            <a:endParaRPr lang="en-GB" dirty="0"/>
          </a:p>
          <a:p>
            <a:r>
              <a:rPr lang="en-GB" dirty="0"/>
              <a:t>Each coat of arms belongs to a person, family or organisation and the design is unique to them. It can show off their achievements, their family line, their interests and their position in society. </a:t>
            </a:r>
          </a:p>
          <a:p>
            <a:endParaRPr lang="en-GB" dirty="0"/>
          </a:p>
          <a:p>
            <a:r>
              <a:rPr lang="en-GB" dirty="0"/>
              <a:t>It is called a coat of arms as in the past, Knights would wear then like an actual coat on their tabard and shield. As they were wearing armour and a helmet, the coat of arms would identify them to other knights and show whether they are a friend or an enemy.</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Extra Information for Group Leaders </a:t>
            </a:r>
          </a:p>
          <a:p>
            <a:endParaRPr lang="en-GB" dirty="0"/>
          </a:p>
          <a:p>
            <a:endParaRPr lang="en-GB" dirty="0"/>
          </a:p>
          <a:p>
            <a:r>
              <a:rPr lang="en-GB" dirty="0"/>
              <a:t>In Scotland Coats of Arms are granted by the Lord Lyon. They keep track of everyone’s Coat of Arms and have a public register listing them all. You can find out more about the Lord Lyon here: </a:t>
            </a:r>
            <a:r>
              <a:rPr lang="en-GB" sz="1200" dirty="0"/>
              <a:t>https://www.courtofthelordlyon.scot/blazoning.htm</a:t>
            </a:r>
            <a:endParaRPr lang="en-GB" sz="1200" dirty="0">
              <a:cs typeface="Arial" panose="020B0604020202020204" pitchFamily="34" charset="0"/>
            </a:endParaRPr>
          </a:p>
          <a:p>
            <a:endParaRPr lang="en-GB" sz="1200" dirty="0"/>
          </a:p>
          <a:p>
            <a:r>
              <a:rPr lang="en-GB" sz="1200" dirty="0"/>
              <a:t>Images (L-R)</a:t>
            </a:r>
          </a:p>
          <a:p>
            <a:r>
              <a:rPr lang="en-GB" sz="1200" dirty="0"/>
              <a:t>© Crown Copyright HES</a:t>
            </a:r>
          </a:p>
          <a:p>
            <a:r>
              <a:rPr lang="en-GB" sz="1200" dirty="0"/>
              <a:t>© Alastair Ross</a:t>
            </a:r>
          </a:p>
          <a:p>
            <a:endParaRPr lang="en-GB" dirty="0"/>
          </a:p>
          <a:p>
            <a:endParaRPr lang="en-GB" dirty="0"/>
          </a:p>
        </p:txBody>
      </p:sp>
      <p:sp>
        <p:nvSpPr>
          <p:cNvPr id="4" name="Slide Number Placeholder 3"/>
          <p:cNvSpPr>
            <a:spLocks noGrp="1"/>
          </p:cNvSpPr>
          <p:nvPr>
            <p:ph type="sldNum" sz="quarter" idx="5"/>
          </p:nvPr>
        </p:nvSpPr>
        <p:spPr/>
        <p:txBody>
          <a:bodyPr/>
          <a:lstStyle/>
          <a:p>
            <a:fld id="{28087E77-FBCF-411A-8DBB-E63DB42D3903}" type="slidenum">
              <a:rPr lang="en-GB" smtClean="0"/>
              <a:t>2</a:t>
            </a:fld>
            <a:endParaRPr lang="en-GB"/>
          </a:p>
        </p:txBody>
      </p:sp>
    </p:spTree>
    <p:extLst>
      <p:ext uri="{BB962C8B-B14F-4D97-AF65-F5344CB8AC3E}">
        <p14:creationId xmlns:p14="http://schemas.microsoft.com/office/powerpoint/2010/main" val="35260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Which part of a coat of arms is a shield? </a:t>
            </a:r>
          </a:p>
          <a:p>
            <a:endParaRPr lang="en-GB" dirty="0"/>
          </a:p>
          <a:p>
            <a:r>
              <a:rPr lang="en-GB" dirty="0"/>
              <a:t>Each part of a coat of arms has a special name: the supporters, the crest, the helmet, the motto, and the shield. </a:t>
            </a:r>
          </a:p>
          <a:p>
            <a:endParaRPr lang="en-GB" dirty="0"/>
          </a:p>
          <a:p>
            <a:r>
              <a:rPr lang="en-GB" dirty="0"/>
              <a:t>If a person didn’t want to use the whole complicated coat of arms, they would often just use the shield part of the design. </a:t>
            </a:r>
          </a:p>
          <a:p>
            <a:endParaRPr lang="en-GB" dirty="0"/>
          </a:p>
          <a:p>
            <a:endParaRPr lang="en-GB" dirty="0"/>
          </a:p>
          <a:p>
            <a:r>
              <a:rPr lang="en-GB" b="1" dirty="0"/>
              <a:t>Task </a:t>
            </a:r>
          </a:p>
          <a:p>
            <a:endParaRPr lang="en-GB" b="1" dirty="0"/>
          </a:p>
          <a:p>
            <a:r>
              <a:rPr lang="en-GB" dirty="0"/>
              <a:t>Which part of this coat of arms do you think is the shield?  </a:t>
            </a:r>
          </a:p>
          <a:p>
            <a:endParaRPr lang="en-GB" i="1" dirty="0"/>
          </a:p>
          <a:p>
            <a:r>
              <a:rPr lang="en-GB" i="1" dirty="0"/>
              <a:t>The shield is the central section which is shield shaped and split into four quarters. You can click the mouse to label all parts of the coast of arms. </a:t>
            </a:r>
          </a:p>
          <a:p>
            <a:endParaRPr lang="en-GB" i="1" dirty="0"/>
          </a:p>
          <a:p>
            <a:r>
              <a:rPr lang="en-GB" i="1" dirty="0"/>
              <a:t>Image: </a:t>
            </a:r>
          </a:p>
          <a:p>
            <a:r>
              <a:rPr lang="en-GB" sz="1200" dirty="0"/>
              <a:t>© Crown Copyright HES</a:t>
            </a:r>
            <a:endParaRPr lang="en-GB" i="1" dirty="0"/>
          </a:p>
          <a:p>
            <a:endParaRPr lang="en-GB" i="1"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28087E77-FBCF-411A-8DBB-E63DB42D3903}" type="slidenum">
              <a:rPr lang="en-GB" smtClean="0"/>
              <a:t>3</a:t>
            </a:fld>
            <a:endParaRPr lang="en-GB"/>
          </a:p>
        </p:txBody>
      </p:sp>
    </p:spTree>
    <p:extLst>
      <p:ext uri="{BB962C8B-B14F-4D97-AF65-F5344CB8AC3E}">
        <p14:creationId xmlns:p14="http://schemas.microsoft.com/office/powerpoint/2010/main" val="1850277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b="1" dirty="0"/>
              <a:t>Spotting Shields </a:t>
            </a:r>
          </a:p>
          <a:p>
            <a:endParaRPr lang="en-GB" b="1" dirty="0"/>
          </a:p>
          <a:p>
            <a:r>
              <a:rPr lang="en-GB" b="0" dirty="0"/>
              <a:t>You will see shield all over </a:t>
            </a:r>
            <a:r>
              <a:rPr lang="en-GB" dirty="0"/>
              <a:t>Edinburgh Castle – in stained glass windows, painted on walls and carved in stone. Each of these shield represent at important person who was part of Edinburgh Castle’s history. </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 </a:t>
            </a:r>
          </a:p>
          <a:p>
            <a:r>
              <a:rPr lang="en-GB" b="1" dirty="0"/>
              <a:t>Extra Information for Group Leaders </a:t>
            </a:r>
          </a:p>
          <a:p>
            <a:endParaRPr lang="en-GB" dirty="0"/>
          </a:p>
          <a:p>
            <a:r>
              <a:rPr lang="en-GB" dirty="0"/>
              <a:t>These shields can be found all around Edinburgh Castle: </a:t>
            </a:r>
          </a:p>
          <a:p>
            <a:endParaRPr lang="en-GB" dirty="0"/>
          </a:p>
          <a:p>
            <a:r>
              <a:rPr lang="en-GB" dirty="0"/>
              <a:t>Top Left– On the gatehouse in front of the castle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Bottom Left - In the stained-glass windows in the Great Hall </a:t>
            </a:r>
          </a:p>
          <a:p>
            <a:endParaRPr lang="en-GB" dirty="0"/>
          </a:p>
          <a:p>
            <a:r>
              <a:rPr lang="en-GB" dirty="0"/>
              <a:t>Bottom centre – outside the entrance to the war memorial </a:t>
            </a:r>
          </a:p>
          <a:p>
            <a:r>
              <a:rPr lang="en-GB" dirty="0"/>
              <a:t> </a:t>
            </a:r>
          </a:p>
          <a:p>
            <a:r>
              <a:rPr lang="en-GB" dirty="0"/>
              <a:t>Bottom Right – On the outside wall of the Great Hall visible from Crown Square, this is shield of Mary of Guise, wife of James V and mother of Mary Queen of Scots. Women, unless they were Queen, could not have their design in a shield shape as they did not fight in battles, instead they used a diamond shape. </a:t>
            </a:r>
          </a:p>
          <a:p>
            <a:endParaRPr lang="en-GB" dirty="0"/>
          </a:p>
          <a:p>
            <a:r>
              <a:rPr lang="en-GB" dirty="0"/>
              <a:t>Images (L-R)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sz="1200" kern="1200" dirty="0">
                <a:solidFill>
                  <a:schemeClr val="tx1"/>
                </a:solidFill>
                <a:effectLst/>
                <a:latin typeface="Arial" panose="020B0604020202020204" pitchFamily="34" charset="0"/>
                <a:ea typeface="+mn-ea"/>
                <a:cs typeface="+mn-cs"/>
              </a:rPr>
              <a:t>Historic Environment Scotland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sz="1200" kern="1200" dirty="0">
                <a:solidFill>
                  <a:schemeClr val="tx1"/>
                </a:solidFill>
                <a:effectLst/>
                <a:latin typeface="Arial" panose="020B0604020202020204" pitchFamily="34" charset="0"/>
                <a:ea typeface="+mn-ea"/>
                <a:cs typeface="+mn-cs"/>
              </a:rPr>
              <a:t>Crown Copyright HES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sz="1200" kern="1200" dirty="0">
                <a:solidFill>
                  <a:schemeClr val="tx1"/>
                </a:solidFill>
                <a:effectLst/>
                <a:latin typeface="Arial" panose="020B0604020202020204" pitchFamily="34" charset="0"/>
                <a:ea typeface="+mn-ea"/>
                <a:cs typeface="+mn-cs"/>
              </a:rPr>
              <a:t>Historic Environment Scotland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sz="1200" kern="1200" dirty="0">
                <a:solidFill>
                  <a:schemeClr val="tx1"/>
                </a:solidFill>
                <a:effectLst/>
                <a:latin typeface="Arial" panose="020B0604020202020204" pitchFamily="34" charset="0"/>
                <a:ea typeface="+mn-ea"/>
                <a:cs typeface="+mn-cs"/>
              </a:rPr>
              <a:t>Crown Copyright 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Arial" panose="020B0604020202020204" pitchFamily="34" charset="0"/>
              <a:ea typeface="+mn-ea"/>
              <a:cs typeface="+mn-cs"/>
            </a:endParaRPr>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28087E77-FBCF-411A-8DBB-E63DB42D3903}" type="slidenum">
              <a:rPr lang="en-GB" smtClean="0"/>
              <a:t>4</a:t>
            </a:fld>
            <a:endParaRPr lang="en-GB"/>
          </a:p>
        </p:txBody>
      </p:sp>
    </p:spTree>
    <p:extLst>
      <p:ext uri="{BB962C8B-B14F-4D97-AF65-F5344CB8AC3E}">
        <p14:creationId xmlns:p14="http://schemas.microsoft.com/office/powerpoint/2010/main" val="2317438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b="1" dirty="0"/>
              <a:t>How to read a shield</a:t>
            </a:r>
          </a:p>
          <a:p>
            <a:endParaRPr lang="en-GB" b="1" dirty="0"/>
          </a:p>
          <a:p>
            <a:pPr marL="342900" indent="-342900">
              <a:buFont typeface="Arial" panose="020B0604020202020204" pitchFamily="34" charset="0"/>
              <a:buChar char="•"/>
            </a:pPr>
            <a:r>
              <a:rPr lang="en-GB" sz="1200" b="1" dirty="0">
                <a:latin typeface="Arial" panose="020B0604020202020204" pitchFamily="34" charset="0"/>
              </a:rPr>
              <a:t>Heralds</a:t>
            </a:r>
            <a:r>
              <a:rPr lang="en-GB" sz="1200" dirty="0">
                <a:latin typeface="Arial" panose="020B0604020202020204" pitchFamily="34" charset="0"/>
              </a:rPr>
              <a:t> were people in charge of keeping a record of everyone’s coats of arms, including their shields. </a:t>
            </a:r>
          </a:p>
          <a:p>
            <a:pPr marL="342900" indent="-342900">
              <a:buFont typeface="Arial" panose="020B0604020202020204" pitchFamily="34" charset="0"/>
              <a:buChar char="•"/>
            </a:pPr>
            <a:endParaRPr lang="en-GB" sz="1200" dirty="0">
              <a:latin typeface="Arial" panose="020B0604020202020204" pitchFamily="34" charset="0"/>
            </a:endParaRPr>
          </a:p>
          <a:p>
            <a:pPr marL="342900" indent="-342900">
              <a:buFont typeface="Arial" panose="020B0604020202020204" pitchFamily="34" charset="0"/>
              <a:buChar char="•"/>
            </a:pPr>
            <a:r>
              <a:rPr lang="en-GB" sz="1200" dirty="0">
                <a:latin typeface="Arial" panose="020B0604020202020204" pitchFamily="34" charset="0"/>
              </a:rPr>
              <a:t>The Herald’s special way of describing a shield is called a </a:t>
            </a:r>
            <a:r>
              <a:rPr lang="en-GB" sz="1200" b="1" dirty="0">
                <a:latin typeface="Arial" panose="020B0604020202020204" pitchFamily="34" charset="0"/>
              </a:rPr>
              <a:t>Blazon.</a:t>
            </a:r>
            <a:endParaRPr lang="en-GB" sz="1200" b="1" dirty="0">
              <a:latin typeface="Arial" panose="020B0604020202020204" pitchFamily="34" charset="0"/>
              <a:ea typeface="Calibri"/>
              <a:cs typeface="Arial" panose="020B0604020202020204" pitchFamily="34" charset="0"/>
            </a:endParaRPr>
          </a:p>
          <a:p>
            <a:pPr marL="342900" indent="-342900">
              <a:buFont typeface="Arial" panose="020B0604020202020204" pitchFamily="34" charset="0"/>
              <a:buChar char="•"/>
            </a:pPr>
            <a:endParaRPr lang="en-GB" sz="1200" b="1" dirty="0">
              <a:latin typeface="Arial" panose="020B0604020202020204" pitchFamily="34" charset="0"/>
            </a:endParaRPr>
          </a:p>
          <a:p>
            <a:pPr marL="342900" indent="-342900">
              <a:buFont typeface="Arial" panose="020B0604020202020204" pitchFamily="34" charset="0"/>
              <a:buChar char="•"/>
            </a:pPr>
            <a:r>
              <a:rPr lang="en-GB" sz="1200" dirty="0">
                <a:latin typeface="Arial" panose="020B0604020202020204" pitchFamily="34" charset="0"/>
              </a:rPr>
              <a:t>Many of the words used in a </a:t>
            </a:r>
            <a:r>
              <a:rPr lang="en-GB" sz="1200" b="1" dirty="0">
                <a:latin typeface="Arial" panose="020B0604020202020204" pitchFamily="34" charset="0"/>
              </a:rPr>
              <a:t>Blazon</a:t>
            </a:r>
            <a:r>
              <a:rPr lang="en-GB" sz="1200" dirty="0">
                <a:latin typeface="Arial" panose="020B0604020202020204" pitchFamily="34" charset="0"/>
              </a:rPr>
              <a:t> come from an old language called Norman French. </a:t>
            </a:r>
            <a:endParaRPr lang="en-GB" sz="1200" dirty="0">
              <a:latin typeface="Arial" panose="020B0604020202020204" pitchFamily="34" charset="0"/>
              <a:ea typeface="Calibri"/>
              <a:cs typeface="Arial" panose="020B0604020202020204" pitchFamily="34" charset="0"/>
            </a:endParaRPr>
          </a:p>
          <a:p>
            <a:pPr marL="0" indent="0">
              <a:lnSpc>
                <a:spcPct val="150000"/>
              </a:lnSpc>
              <a:buFont typeface="Arial" panose="020B0604020202020204" pitchFamily="34" charset="0"/>
              <a:buNone/>
            </a:pPr>
            <a:endParaRPr lang="en-GB" sz="1200" dirty="0"/>
          </a:p>
          <a:p>
            <a:pPr marL="0" indent="0">
              <a:lnSpc>
                <a:spcPct val="150000"/>
              </a:lnSpc>
              <a:buFont typeface="Arial" panose="020B0604020202020204" pitchFamily="34" charset="0"/>
              <a:buNone/>
            </a:pPr>
            <a:endParaRPr lang="en-GB" sz="1200" dirty="0"/>
          </a:p>
          <a:p>
            <a:r>
              <a:rPr lang="en-GB" b="0" dirty="0"/>
              <a:t>Image: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sz="1200" kern="1200" dirty="0">
                <a:solidFill>
                  <a:schemeClr val="tx1"/>
                </a:solidFill>
                <a:effectLst/>
                <a:latin typeface="Arial" panose="020B0604020202020204" pitchFamily="34" charset="0"/>
                <a:ea typeface="+mn-ea"/>
                <a:cs typeface="+mn-cs"/>
              </a:rPr>
              <a:t>Historic Environment Scotland</a:t>
            </a:r>
          </a:p>
          <a:p>
            <a:endParaRPr lang="en-GB" b="1" dirty="0"/>
          </a:p>
          <a:p>
            <a:endParaRPr lang="en-GB" b="1" u="sng" dirty="0"/>
          </a:p>
        </p:txBody>
      </p:sp>
      <p:sp>
        <p:nvSpPr>
          <p:cNvPr id="4" name="Slide Number Placeholder 3"/>
          <p:cNvSpPr>
            <a:spLocks noGrp="1"/>
          </p:cNvSpPr>
          <p:nvPr>
            <p:ph type="sldNum" sz="quarter" idx="5"/>
          </p:nvPr>
        </p:nvSpPr>
        <p:spPr/>
        <p:txBody>
          <a:bodyPr/>
          <a:lstStyle/>
          <a:p>
            <a:fld id="{28087E77-FBCF-411A-8DBB-E63DB42D3903}" type="slidenum">
              <a:rPr lang="en-GB" smtClean="0"/>
              <a:t>5</a:t>
            </a:fld>
            <a:endParaRPr lang="en-GB"/>
          </a:p>
        </p:txBody>
      </p:sp>
    </p:spTree>
    <p:extLst>
      <p:ext uri="{BB962C8B-B14F-4D97-AF65-F5344CB8AC3E}">
        <p14:creationId xmlns:p14="http://schemas.microsoft.com/office/powerpoint/2010/main" val="1585917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Marshalling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Each person had their own unique shield (though some people with the same surname would have similar shields). </a:t>
            </a:r>
          </a:p>
          <a:p>
            <a:endParaRPr lang="en-GB" dirty="0"/>
          </a:p>
          <a:p>
            <a:r>
              <a:rPr lang="en-GB" dirty="0"/>
              <a:t>Sometimes families would join their shields together, this was called </a:t>
            </a:r>
            <a:r>
              <a:rPr lang="en-GB" b="1" dirty="0"/>
              <a:t>Marshalling</a:t>
            </a:r>
            <a:r>
              <a:rPr lang="en-GB" dirty="0"/>
              <a:t>. </a:t>
            </a:r>
          </a:p>
          <a:p>
            <a:endParaRPr lang="en-GB" dirty="0"/>
          </a:p>
          <a:p>
            <a:pPr marL="171450" indent="-171450">
              <a:buFont typeface="Arial" panose="020B0604020202020204" pitchFamily="34" charset="0"/>
              <a:buChar char="•"/>
            </a:pPr>
            <a:r>
              <a:rPr lang="en-GB" dirty="0"/>
              <a:t>When two people met and decided to get married, they could each cut their shields in half and join them together, this was called </a:t>
            </a:r>
            <a:r>
              <a:rPr lang="en-GB" b="1" dirty="0"/>
              <a:t>impaling. </a:t>
            </a:r>
            <a:endParaRPr lang="en-GB" b="0" dirty="0"/>
          </a:p>
          <a:p>
            <a:pPr marL="171450" indent="-171450">
              <a:buFont typeface="Arial" panose="020B0604020202020204" pitchFamily="34" charset="0"/>
              <a:buChar char="•"/>
            </a:pPr>
            <a:endParaRPr lang="en-GB" b="0" dirty="0"/>
          </a:p>
          <a:p>
            <a:pPr marL="171450" indent="-171450">
              <a:buFont typeface="Arial" panose="020B0604020202020204" pitchFamily="34" charset="0"/>
              <a:buChar char="•"/>
            </a:pPr>
            <a:r>
              <a:rPr lang="en-GB" b="0" dirty="0"/>
              <a:t>If they then had children, their children could divide their shield into four parts and use each parent's design on two of the sections, this was called </a:t>
            </a:r>
            <a:r>
              <a:rPr lang="en-GB" b="1" dirty="0"/>
              <a:t>quartering</a:t>
            </a:r>
            <a:r>
              <a:rPr lang="en-GB" b="0" dirty="0"/>
              <a:t>. </a:t>
            </a:r>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why you will often see Shields divided into halves or quarters. </a:t>
            </a:r>
          </a:p>
          <a:p>
            <a:endParaRPr lang="en-GB" dirty="0"/>
          </a:p>
        </p:txBody>
      </p:sp>
      <p:sp>
        <p:nvSpPr>
          <p:cNvPr id="4" name="Slide Number Placeholder 3"/>
          <p:cNvSpPr>
            <a:spLocks noGrp="1"/>
          </p:cNvSpPr>
          <p:nvPr>
            <p:ph type="sldNum" sz="quarter" idx="5"/>
          </p:nvPr>
        </p:nvSpPr>
        <p:spPr/>
        <p:txBody>
          <a:bodyPr/>
          <a:lstStyle/>
          <a:p>
            <a:fld id="{28087E77-FBCF-411A-8DBB-E63DB42D3903}" type="slidenum">
              <a:rPr lang="en-GB" smtClean="0"/>
              <a:t>6</a:t>
            </a:fld>
            <a:endParaRPr lang="en-GB"/>
          </a:p>
        </p:txBody>
      </p:sp>
    </p:spTree>
    <p:extLst>
      <p:ext uri="{BB962C8B-B14F-4D97-AF65-F5344CB8AC3E}">
        <p14:creationId xmlns:p14="http://schemas.microsoft.com/office/powerpoint/2010/main" val="2637981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Marshalling your own Shield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You could choose to Marshall your shield and decorate some sections to represent your family or people close to you.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Task: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Encourage your group to think about whether they want to divide their shield into sections and who are the people close to them they might want to include.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sz="1200" kern="1200" dirty="0">
                <a:solidFill>
                  <a:schemeClr val="tx1"/>
                </a:solidFill>
                <a:effectLst/>
                <a:latin typeface="Arial" panose="020B0604020202020204" pitchFamily="34" charset="0"/>
                <a:ea typeface="+mn-ea"/>
                <a:cs typeface="+mn-cs"/>
              </a:rPr>
              <a:t>Crown Copyright 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28087E77-FBCF-411A-8DBB-E63DB42D3903}" type="slidenum">
              <a:rPr lang="en-GB" smtClean="0"/>
              <a:t>7</a:t>
            </a:fld>
            <a:endParaRPr lang="en-GB"/>
          </a:p>
        </p:txBody>
      </p:sp>
    </p:spTree>
    <p:extLst>
      <p:ext uri="{BB962C8B-B14F-4D97-AF65-F5344CB8AC3E}">
        <p14:creationId xmlns:p14="http://schemas.microsoft.com/office/powerpoint/2010/main" val="3212920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Ordinaries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Other shields have shapes on them called Ordinaries which have Blazon names. You can use just one of them or you could mix and match.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Task: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Encourage discussion within your group</a:t>
            </a:r>
          </a:p>
          <a:p>
            <a:pPr marL="171450" indent="-171450">
              <a:buFont typeface="Arial" panose="020B0604020202020204" pitchFamily="34" charset="0"/>
              <a:buChar char="•"/>
            </a:pPr>
            <a:r>
              <a:rPr lang="en-GB" dirty="0"/>
              <a:t>Which Ordinaries do they like? Why? Encourage them to use the proper Heraldic names </a:t>
            </a:r>
            <a:endParaRPr lang="en-GB" dirty="0">
              <a:cs typeface="Arial" panose="020B0604020202020204" pitchFamily="34" charset="0"/>
            </a:endParaRPr>
          </a:p>
          <a:p>
            <a:pPr marL="171450" indent="-171450">
              <a:buFont typeface="Arial" panose="020B0604020202020204" pitchFamily="34" charset="0"/>
              <a:buChar char="•"/>
            </a:pPr>
            <a:r>
              <a:rPr lang="en-GB" dirty="0"/>
              <a:t>Do they think they might choose one of these for their shield? </a:t>
            </a:r>
          </a:p>
        </p:txBody>
      </p:sp>
      <p:sp>
        <p:nvSpPr>
          <p:cNvPr id="4" name="Slide Number Placeholder 3"/>
          <p:cNvSpPr>
            <a:spLocks noGrp="1"/>
          </p:cNvSpPr>
          <p:nvPr>
            <p:ph type="sldNum" sz="quarter" idx="5"/>
          </p:nvPr>
        </p:nvSpPr>
        <p:spPr/>
        <p:txBody>
          <a:bodyPr/>
          <a:lstStyle/>
          <a:p>
            <a:fld id="{28087E77-FBCF-411A-8DBB-E63DB42D3903}" type="slidenum">
              <a:rPr lang="en-GB" smtClean="0"/>
              <a:t>8</a:t>
            </a:fld>
            <a:endParaRPr lang="en-GB"/>
          </a:p>
        </p:txBody>
      </p:sp>
    </p:spTree>
    <p:extLst>
      <p:ext uri="{BB962C8B-B14F-4D97-AF65-F5344CB8AC3E}">
        <p14:creationId xmlns:p14="http://schemas.microsoft.com/office/powerpoint/2010/main" val="1053799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b="1" dirty="0"/>
              <a:t>Charges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Charges are objects, shapes or animals which decorate a shield. You could use anything as a charge.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Everyday objects:  a pencil, a book, a football, key, a candle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Animal and Nature: a dog, a bird, a flower, the moon or stars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Imaginary Creatures: unicorns or dragons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You can have one big charge or lots of smaller ones. </a:t>
            </a:r>
          </a:p>
          <a:p>
            <a:endParaRPr lang="en-GB" dirty="0"/>
          </a:p>
          <a:p>
            <a:r>
              <a:rPr lang="en-GB" dirty="0"/>
              <a:t>Each charge could have a special meaning to represent the shields owner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b="1" dirty="0"/>
          </a:p>
          <a:p>
            <a:r>
              <a:rPr lang="en-GB" b="1" dirty="0"/>
              <a:t>Task: </a:t>
            </a:r>
          </a:p>
          <a:p>
            <a:endParaRPr lang="en-GB" dirty="0"/>
          </a:p>
          <a:p>
            <a:r>
              <a:rPr lang="en-GB" dirty="0"/>
              <a:t>Look at the charges on the shields. Discuss- what do you see?</a:t>
            </a:r>
          </a:p>
          <a:p>
            <a:endParaRPr lang="en-GB" dirty="0"/>
          </a:p>
          <a:p>
            <a:r>
              <a:rPr lang="en-GB" dirty="0"/>
              <a:t>Why might someone have chosen to have these on their shield? What might it tell us about them? </a:t>
            </a:r>
          </a:p>
          <a:p>
            <a:endParaRPr lang="en-GB" dirty="0"/>
          </a:p>
          <a:p>
            <a:r>
              <a:rPr lang="en-GB" dirty="0"/>
              <a:t>Possible answers: rose = beauty, lightening bolt = speed, dog = loyalty</a:t>
            </a:r>
          </a:p>
        </p:txBody>
      </p:sp>
      <p:sp>
        <p:nvSpPr>
          <p:cNvPr id="4" name="Slide Number Placeholder 3"/>
          <p:cNvSpPr>
            <a:spLocks noGrp="1"/>
          </p:cNvSpPr>
          <p:nvPr>
            <p:ph type="sldNum" sz="quarter" idx="5"/>
          </p:nvPr>
        </p:nvSpPr>
        <p:spPr/>
        <p:txBody>
          <a:bodyPr/>
          <a:lstStyle/>
          <a:p>
            <a:fld id="{28087E77-FBCF-411A-8DBB-E63DB42D3903}" type="slidenum">
              <a:rPr lang="en-GB" smtClean="0"/>
              <a:t>9</a:t>
            </a:fld>
            <a:endParaRPr lang="en-GB"/>
          </a:p>
        </p:txBody>
      </p:sp>
    </p:spTree>
    <p:extLst>
      <p:ext uri="{BB962C8B-B14F-4D97-AF65-F5344CB8AC3E}">
        <p14:creationId xmlns:p14="http://schemas.microsoft.com/office/powerpoint/2010/main" val="90014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b="1" dirty="0"/>
          </a:p>
          <a:p>
            <a:r>
              <a:rPr lang="en-GB" b="1" dirty="0"/>
              <a:t>Task: </a:t>
            </a:r>
          </a:p>
          <a:p>
            <a:endParaRPr lang="en-GB" dirty="0"/>
          </a:p>
          <a:p>
            <a:r>
              <a:rPr lang="en-GB" dirty="0"/>
              <a:t>What words best describe you?  </a:t>
            </a:r>
            <a:endParaRPr lang="en-GB" dirty="0">
              <a:cs typeface="Arial" panose="020B0604020202020204" pitchFamily="34" charset="0"/>
            </a:endParaRPr>
          </a:p>
          <a:p>
            <a:r>
              <a:rPr lang="en-GB" dirty="0"/>
              <a:t> </a:t>
            </a:r>
            <a:endParaRPr lang="en-GB" dirty="0">
              <a:cs typeface="Arial" panose="020B0604020202020204" pitchFamily="34" charset="0"/>
            </a:endParaRPr>
          </a:p>
          <a:p>
            <a:r>
              <a:rPr lang="en-GB" dirty="0"/>
              <a:t>Ask each learner to think of some words which describe them e.g. strong, sporty, kind, love to read.  They can do this on paper, in their heads or discuss with a partner </a:t>
            </a:r>
            <a:endParaRPr lang="en-GB" dirty="0">
              <a:cs typeface="Arial" panose="020B0604020202020204" pitchFamily="34" charset="0"/>
            </a:endParaRPr>
          </a:p>
          <a:p>
            <a:r>
              <a:rPr lang="en-GB" dirty="0"/>
              <a:t> </a:t>
            </a:r>
            <a:endParaRPr lang="en-GB" dirty="0">
              <a:cs typeface="Arial" panose="020B0604020202020204" pitchFamily="34" charset="0"/>
            </a:endParaRPr>
          </a:p>
          <a:p>
            <a:r>
              <a:rPr lang="en-GB" dirty="0"/>
              <a:t>Then for each describing words they have thought of, ask them to think of an object to represent it e.g. love to read = a book  </a:t>
            </a:r>
            <a:endParaRPr lang="en-GB" dirty="0">
              <a:cs typeface="Arial" panose="020B0604020202020204" pitchFamily="34" charset="0"/>
            </a:endParaRPr>
          </a:p>
          <a:p>
            <a:r>
              <a:rPr lang="en-GB" dirty="0"/>
              <a:t> </a:t>
            </a:r>
            <a:endParaRPr lang="en-GB" dirty="0">
              <a:cs typeface="Arial" panose="020B0604020202020204" pitchFamily="34" charset="0"/>
            </a:endParaRPr>
          </a:p>
          <a:p>
            <a:r>
              <a:rPr lang="en-GB" dirty="0"/>
              <a:t>Now they can decide which charge they will put on their shield! </a:t>
            </a:r>
            <a:endParaRPr lang="en-GB"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28087E77-FBCF-411A-8DBB-E63DB42D3903}" type="slidenum">
              <a:rPr lang="en-GB" smtClean="0"/>
              <a:t>10</a:t>
            </a:fld>
            <a:endParaRPr lang="en-GB"/>
          </a:p>
        </p:txBody>
      </p:sp>
    </p:spTree>
    <p:extLst>
      <p:ext uri="{BB962C8B-B14F-4D97-AF65-F5344CB8AC3E}">
        <p14:creationId xmlns:p14="http://schemas.microsoft.com/office/powerpoint/2010/main" val="3703843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b="1" dirty="0"/>
              <a:t>Colours </a:t>
            </a:r>
          </a:p>
          <a:p>
            <a:endParaRPr lang="en-GB" b="1" dirty="0"/>
          </a:p>
          <a:p>
            <a:r>
              <a:rPr lang="en-GB" sz="1200" dirty="0"/>
              <a:t>Colours were used to tell us something about who shield belonged to.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Task: </a:t>
            </a:r>
            <a:r>
              <a:rPr lang="en-GB" sz="1200" dirty="0"/>
              <a:t>What meanings do you give colours?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285750" indent="-285750">
              <a:buFont typeface="Arial" panose="020B0604020202020204" pitchFamily="34" charset="0"/>
              <a:buChar char="•"/>
            </a:pPr>
            <a:r>
              <a:rPr lang="en-GB" sz="1200" dirty="0"/>
              <a:t>Pick a colour </a:t>
            </a:r>
          </a:p>
          <a:p>
            <a:pPr marL="285750" indent="-285750">
              <a:buFont typeface="Arial" panose="020B0604020202020204" pitchFamily="34" charset="0"/>
              <a:buChar char="•"/>
            </a:pPr>
            <a:endParaRPr lang="en-GB" sz="1200" dirty="0"/>
          </a:p>
          <a:p>
            <a:pPr marL="285750" indent="-285750">
              <a:buFont typeface="Arial" panose="020B0604020202020204" pitchFamily="34" charset="0"/>
              <a:buChar char="•"/>
            </a:pPr>
            <a:r>
              <a:rPr lang="en-GB" dirty="0"/>
              <a:t>Think of any</a:t>
            </a:r>
            <a:r>
              <a:rPr lang="en-GB" sz="1200" dirty="0"/>
              <a:t> words you think are linked to that colour (could be adjectives, feelings, sensations or things)</a:t>
            </a:r>
            <a:endParaRPr lang="en-GB" sz="1200" dirty="0">
              <a:cs typeface="Arial" panose="020B0604020202020204" pitchFamily="34" charset="0"/>
            </a:endParaRPr>
          </a:p>
          <a:p>
            <a:pPr marL="285750" indent="-285750">
              <a:buFont typeface="Arial" panose="020B0604020202020204" pitchFamily="34" charset="0"/>
              <a:buChar char="•"/>
            </a:pPr>
            <a:endParaRPr lang="en-GB" sz="1200" dirty="0"/>
          </a:p>
          <a:p>
            <a:pPr marL="285750" indent="-285750">
              <a:buFont typeface="Arial" panose="020B0604020202020204" pitchFamily="34" charset="0"/>
              <a:buChar char="•"/>
            </a:pPr>
            <a:r>
              <a:rPr lang="en-GB" sz="1200" dirty="0"/>
              <a:t>Can the rest of the group guess which colour you have chosen?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Based on your group’s abilities and timings you may want them write them down or just do this activity in their heads. This activity could be done in pairs, groups or as a whole class. </a:t>
            </a:r>
            <a:endParaRPr lang="en-GB" b="1" dirty="0"/>
          </a:p>
          <a:p>
            <a:endParaRPr lang="en-GB" dirty="0"/>
          </a:p>
          <a:p>
            <a:endParaRPr lang="en-GB" dirty="0"/>
          </a:p>
        </p:txBody>
      </p:sp>
      <p:sp>
        <p:nvSpPr>
          <p:cNvPr id="4" name="Slide Number Placeholder 3"/>
          <p:cNvSpPr>
            <a:spLocks noGrp="1"/>
          </p:cNvSpPr>
          <p:nvPr>
            <p:ph type="sldNum" sz="quarter" idx="5"/>
          </p:nvPr>
        </p:nvSpPr>
        <p:spPr/>
        <p:txBody>
          <a:bodyPr/>
          <a:lstStyle/>
          <a:p>
            <a:fld id="{28087E77-FBCF-411A-8DBB-E63DB42D3903}" type="slidenum">
              <a:rPr lang="en-GB" smtClean="0"/>
              <a:t>11</a:t>
            </a:fld>
            <a:endParaRPr lang="en-GB"/>
          </a:p>
        </p:txBody>
      </p:sp>
    </p:spTree>
    <p:extLst>
      <p:ext uri="{BB962C8B-B14F-4D97-AF65-F5344CB8AC3E}">
        <p14:creationId xmlns:p14="http://schemas.microsoft.com/office/powerpoint/2010/main" val="3556107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b="1" dirty="0"/>
              <a:t>Colours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Traditionally only certain colours are used for shields; their Blazon names are: </a:t>
            </a:r>
          </a:p>
          <a:p>
            <a:endParaRPr lang="en-GB" dirty="0"/>
          </a:p>
          <a:p>
            <a:pPr marL="171450" indent="-171450">
              <a:buFont typeface="Arial" panose="020B0604020202020204" pitchFamily="34" charset="0"/>
              <a:buChar char="•"/>
            </a:pPr>
            <a:r>
              <a:rPr lang="en-GB" dirty="0"/>
              <a:t>Red = Gules</a:t>
            </a:r>
          </a:p>
          <a:p>
            <a:pPr marL="171450" indent="-171450">
              <a:buFont typeface="Arial" panose="020B0604020202020204" pitchFamily="34" charset="0"/>
              <a:buChar char="•"/>
            </a:pPr>
            <a:r>
              <a:rPr lang="en-GB" dirty="0"/>
              <a:t>Blue = Azure </a:t>
            </a:r>
          </a:p>
          <a:p>
            <a:pPr marL="171450" indent="-171450">
              <a:buFont typeface="Arial" panose="020B0604020202020204" pitchFamily="34" charset="0"/>
              <a:buChar char="•"/>
            </a:pPr>
            <a:r>
              <a:rPr lang="en-GB" dirty="0"/>
              <a:t>Green = Vert</a:t>
            </a:r>
          </a:p>
          <a:p>
            <a:pPr marL="171450" indent="-171450">
              <a:buFont typeface="Arial" panose="020B0604020202020204" pitchFamily="34" charset="0"/>
              <a:buChar char="•"/>
            </a:pPr>
            <a:r>
              <a:rPr lang="en-GB" dirty="0"/>
              <a:t>Purple = Purpure </a:t>
            </a:r>
          </a:p>
          <a:p>
            <a:pPr marL="171450" indent="-171450">
              <a:buFont typeface="Arial" panose="020B0604020202020204" pitchFamily="34" charset="0"/>
              <a:buChar char="•"/>
            </a:pPr>
            <a:r>
              <a:rPr lang="en-GB" dirty="0"/>
              <a:t>Black = Sable</a:t>
            </a:r>
          </a:p>
          <a:p>
            <a:pPr marL="171450" indent="-171450">
              <a:buFont typeface="Arial" panose="020B0604020202020204" pitchFamily="34" charset="0"/>
              <a:buChar char="•"/>
            </a:pPr>
            <a:r>
              <a:rPr lang="en-GB" dirty="0"/>
              <a:t>Gold = Or</a:t>
            </a:r>
          </a:p>
          <a:p>
            <a:pPr marL="171450" indent="-171450">
              <a:buFont typeface="Arial" panose="020B0604020202020204" pitchFamily="34" charset="0"/>
              <a:buChar char="•"/>
            </a:pPr>
            <a:r>
              <a:rPr lang="en-GB" dirty="0"/>
              <a:t>Silver = Argent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Some say the colours used on shields had hidden meanings, </a:t>
            </a:r>
            <a:r>
              <a:rPr lang="en-GB" sz="1200" dirty="0"/>
              <a:t>for example blue was said to mean truthful.</a:t>
            </a:r>
            <a:endParaRPr lang="en-GB" sz="1200"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These meanings came from people connecting colours with qualities, feelings or things for example yellow = happy, red = hot, or green = nature.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People would choose colours which they felt represented them, so a person who wanted to be seen as truthful might have a blue shield or a person who loved nature might choose a green one.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a:p>
            <a:r>
              <a:rPr lang="en-GB" b="1" dirty="0"/>
              <a:t>Task: </a:t>
            </a:r>
          </a:p>
          <a:p>
            <a:endParaRPr lang="en-GB" dirty="0"/>
          </a:p>
          <a:p>
            <a:r>
              <a:rPr lang="en-GB" dirty="0"/>
              <a:t>Discuss with your group what colours they might choose for their shield and why. </a:t>
            </a:r>
            <a:endParaRPr lang="en-GB" sz="1200" dirty="0"/>
          </a:p>
          <a:p>
            <a:endParaRPr lang="en-GB" sz="1200" dirty="0"/>
          </a:p>
        </p:txBody>
      </p:sp>
      <p:sp>
        <p:nvSpPr>
          <p:cNvPr id="4" name="Slide Number Placeholder 3"/>
          <p:cNvSpPr>
            <a:spLocks noGrp="1"/>
          </p:cNvSpPr>
          <p:nvPr>
            <p:ph type="sldNum" sz="quarter" idx="5"/>
          </p:nvPr>
        </p:nvSpPr>
        <p:spPr/>
        <p:txBody>
          <a:bodyPr/>
          <a:lstStyle/>
          <a:p>
            <a:fld id="{28087E77-FBCF-411A-8DBB-E63DB42D3903}" type="slidenum">
              <a:rPr lang="en-GB" smtClean="0"/>
              <a:t>12</a:t>
            </a:fld>
            <a:endParaRPr lang="en-GB"/>
          </a:p>
        </p:txBody>
      </p:sp>
    </p:spTree>
    <p:extLst>
      <p:ext uri="{BB962C8B-B14F-4D97-AF65-F5344CB8AC3E}">
        <p14:creationId xmlns:p14="http://schemas.microsoft.com/office/powerpoint/2010/main" val="3554988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dirty="0">
                <a:solidFill>
                  <a:srgbClr val="69295D"/>
                </a:solidFill>
              </a:rPr>
              <a:t>Decoding Shields </a:t>
            </a:r>
          </a:p>
          <a:p>
            <a:pPr marL="0" indent="0">
              <a:buFont typeface="Arial" panose="020B0604020202020204" pitchFamily="34" charset="0"/>
              <a:buNone/>
            </a:pPr>
            <a:endParaRPr lang="en-GB" b="1" dirty="0">
              <a:solidFill>
                <a:srgbClr val="69295D"/>
              </a:solidFill>
            </a:endParaRPr>
          </a:p>
          <a:p>
            <a:pPr marL="0" indent="0">
              <a:buFont typeface="Arial" panose="020B0604020202020204" pitchFamily="34" charset="0"/>
              <a:buNone/>
            </a:pPr>
            <a:endParaRPr lang="en-GB" b="1" dirty="0">
              <a:solidFill>
                <a:srgbClr val="69295D"/>
              </a:solidFill>
            </a:endParaRPr>
          </a:p>
          <a:p>
            <a:r>
              <a:rPr lang="en-GB" dirty="0">
                <a:latin typeface="Arial" panose="020B0604020202020204" pitchFamily="34" charset="0"/>
              </a:rPr>
              <a:t>Can you describe these shields from Edinburgh Castle like a herald? </a:t>
            </a:r>
          </a:p>
          <a:p>
            <a:r>
              <a:rPr lang="en-GB" dirty="0">
                <a:latin typeface="Arial" panose="020B0604020202020204" pitchFamily="34" charset="0"/>
              </a:rPr>
              <a:t>Remember to use the Blazon names we have learned.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Task 1: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Using what you have learned about shields can you describe these shields from Edinburgh Castle? </a:t>
            </a:r>
          </a:p>
          <a:p>
            <a:pPr marL="285748" indent="-285748">
              <a:buFont typeface="Arial" panose="020B0604020202020204" pitchFamily="34" charset="0"/>
              <a:buChar char="•"/>
            </a:pPr>
            <a:r>
              <a:rPr lang="en-GB" dirty="0"/>
              <a:t>Does it use any </a:t>
            </a:r>
            <a:r>
              <a:rPr lang="en-GB" b="1" dirty="0">
                <a:solidFill>
                  <a:srgbClr val="69295D"/>
                </a:solidFill>
              </a:rPr>
              <a:t>ordinaries</a:t>
            </a:r>
            <a:r>
              <a:rPr lang="en-GB" dirty="0"/>
              <a:t>? </a:t>
            </a:r>
          </a:p>
          <a:p>
            <a:pPr marL="285748" indent="-285748">
              <a:buFont typeface="Arial" panose="020B0604020202020204" pitchFamily="34" charset="0"/>
              <a:buChar char="•"/>
            </a:pPr>
            <a:r>
              <a:rPr lang="en-GB" dirty="0"/>
              <a:t>What </a:t>
            </a:r>
            <a:r>
              <a:rPr lang="en-GB" b="1" dirty="0">
                <a:solidFill>
                  <a:srgbClr val="A61F29"/>
                </a:solidFill>
              </a:rPr>
              <a:t>colours</a:t>
            </a:r>
            <a:r>
              <a:rPr lang="en-GB" dirty="0">
                <a:solidFill>
                  <a:srgbClr val="A61F29"/>
                </a:solidFill>
              </a:rPr>
              <a:t> </a:t>
            </a:r>
            <a:r>
              <a:rPr lang="en-GB" dirty="0"/>
              <a:t>does it use? (Can you remember the Blazon names?) </a:t>
            </a:r>
          </a:p>
          <a:p>
            <a:pPr marL="285748" indent="-285748">
              <a:buFont typeface="Arial" panose="020B0604020202020204" pitchFamily="34" charset="0"/>
              <a:buChar char="•"/>
            </a:pPr>
            <a:r>
              <a:rPr lang="en-GB" dirty="0"/>
              <a:t>What are the</a:t>
            </a:r>
            <a:r>
              <a:rPr lang="en-GB" dirty="0">
                <a:solidFill>
                  <a:srgbClr val="005685"/>
                </a:solidFill>
              </a:rPr>
              <a:t> </a:t>
            </a:r>
            <a:r>
              <a:rPr lang="en-GB" b="1" dirty="0">
                <a:solidFill>
                  <a:srgbClr val="005685"/>
                </a:solidFill>
              </a:rPr>
              <a:t>charges</a:t>
            </a:r>
            <a:r>
              <a:rPr lang="en-GB" dirty="0"/>
              <a:t>? </a:t>
            </a:r>
          </a:p>
          <a:p>
            <a:pPr marL="285748" indent="-285748">
              <a:buFont typeface="Arial" panose="020B0604020202020204" pitchFamily="34" charset="0"/>
              <a:buChar char="•"/>
            </a:pPr>
            <a:endParaRPr lang="en-GB" dirty="0"/>
          </a:p>
          <a:p>
            <a:pPr marL="0" indent="0">
              <a:buFont typeface="Arial" panose="020B0604020202020204" pitchFamily="34" charset="0"/>
              <a:buNone/>
            </a:pPr>
            <a:r>
              <a:rPr lang="en-GB" dirty="0">
                <a:solidFill>
                  <a:srgbClr val="69295D"/>
                </a:solidFill>
              </a:rPr>
              <a:t>Shield 1</a:t>
            </a:r>
          </a:p>
          <a:p>
            <a:pPr marL="285750" indent="-285750">
              <a:buFont typeface="Arial" panose="020B0604020202020204" pitchFamily="34" charset="0"/>
              <a:buChar char="•"/>
            </a:pPr>
            <a:endParaRPr lang="en-GB" dirty="0">
              <a:solidFill>
                <a:srgbClr val="69295D"/>
              </a:solidFill>
            </a:endParaRPr>
          </a:p>
          <a:p>
            <a:pPr marL="285750" indent="-285750">
              <a:buFont typeface="Arial" panose="020B0604020202020204" pitchFamily="34" charset="0"/>
              <a:buChar char="•"/>
            </a:pPr>
            <a:r>
              <a:rPr lang="en-GB" dirty="0">
                <a:solidFill>
                  <a:srgbClr val="69295D"/>
                </a:solidFill>
              </a:rPr>
              <a:t>Ordinaries –</a:t>
            </a:r>
            <a:r>
              <a:rPr lang="en-GB" dirty="0"/>
              <a:t> Chevron </a:t>
            </a:r>
          </a:p>
          <a:p>
            <a:pPr marL="285750" indent="-285750">
              <a:buFont typeface="Arial" panose="020B0604020202020204" pitchFamily="34" charset="0"/>
              <a:buChar char="•"/>
            </a:pPr>
            <a:r>
              <a:rPr lang="en-GB" dirty="0">
                <a:solidFill>
                  <a:srgbClr val="A61F29"/>
                </a:solidFill>
              </a:rPr>
              <a:t>Colours – </a:t>
            </a:r>
            <a:r>
              <a:rPr lang="en-GB" dirty="0"/>
              <a:t>Or (Gold), Sable (Black) Gules (Red) and Azure (Blue) </a:t>
            </a:r>
          </a:p>
          <a:p>
            <a:pPr marL="285750" indent="-285750">
              <a:buFont typeface="Arial" panose="020B0604020202020204" pitchFamily="34" charset="0"/>
              <a:buChar char="•"/>
            </a:pPr>
            <a:r>
              <a:rPr lang="en-GB" dirty="0">
                <a:solidFill>
                  <a:srgbClr val="005685"/>
                </a:solidFill>
              </a:rPr>
              <a:t>Charges -  </a:t>
            </a:r>
            <a:r>
              <a:rPr lang="en-GB" dirty="0"/>
              <a:t>Battlements, Arm, Flag, three Boar heads</a:t>
            </a:r>
            <a:endParaRPr lang="en-GB" dirty="0">
              <a:solidFill>
                <a:srgbClr val="005685"/>
              </a:solidFill>
            </a:endParaRPr>
          </a:p>
          <a:p>
            <a:pPr marL="285750" indent="-285750">
              <a:buFont typeface="Arial" panose="020B0604020202020204" pitchFamily="34" charset="0"/>
              <a:buChar char="•"/>
            </a:pPr>
            <a:endParaRPr lang="en-GB" dirty="0">
              <a:solidFill>
                <a:srgbClr val="69295D"/>
              </a:solidFill>
            </a:endParaRPr>
          </a:p>
          <a:p>
            <a:pPr marL="285750" indent="-285750">
              <a:buFont typeface="Arial" panose="020B0604020202020204" pitchFamily="34" charset="0"/>
              <a:buChar char="•"/>
            </a:pPr>
            <a:endParaRPr lang="en-GB" dirty="0">
              <a:solidFill>
                <a:srgbClr val="69295D"/>
              </a:solidFill>
            </a:endParaRPr>
          </a:p>
          <a:p>
            <a:pPr marL="0" indent="0">
              <a:buFont typeface="Arial" panose="020B0604020202020204" pitchFamily="34" charset="0"/>
              <a:buNone/>
            </a:pPr>
            <a:r>
              <a:rPr lang="en-GB" dirty="0">
                <a:solidFill>
                  <a:srgbClr val="69295D"/>
                </a:solidFill>
              </a:rPr>
              <a:t>Shield 2 </a:t>
            </a:r>
          </a:p>
          <a:p>
            <a:pPr marL="285750" indent="-285750">
              <a:buFont typeface="Arial" panose="020B0604020202020204" pitchFamily="34" charset="0"/>
              <a:buChar char="•"/>
            </a:pPr>
            <a:endParaRPr lang="en-GB" dirty="0">
              <a:solidFill>
                <a:srgbClr val="69295D"/>
              </a:solidFill>
            </a:endParaRPr>
          </a:p>
          <a:p>
            <a:pPr marL="285750" indent="-285750">
              <a:buFont typeface="Arial" panose="020B0604020202020204" pitchFamily="34" charset="0"/>
              <a:buChar char="•"/>
            </a:pPr>
            <a:r>
              <a:rPr lang="en-GB" dirty="0">
                <a:solidFill>
                  <a:srgbClr val="69295D"/>
                </a:solidFill>
              </a:rPr>
              <a:t>Ordinaries -</a:t>
            </a:r>
            <a:r>
              <a:rPr lang="en-GB" dirty="0"/>
              <a:t> Bordure</a:t>
            </a:r>
          </a:p>
          <a:p>
            <a:pPr marL="285750" indent="-285750">
              <a:buFont typeface="Arial" panose="020B0604020202020204" pitchFamily="34" charset="0"/>
              <a:buChar char="•"/>
            </a:pPr>
            <a:r>
              <a:rPr lang="en-GB" dirty="0">
                <a:solidFill>
                  <a:srgbClr val="A61F29"/>
                </a:solidFill>
              </a:rPr>
              <a:t>Colours – </a:t>
            </a:r>
            <a:r>
              <a:rPr lang="en-GB" dirty="0"/>
              <a:t>Argent (Silver), Sable (Black) Gules (Red) and Vert (Green) </a:t>
            </a:r>
          </a:p>
          <a:p>
            <a:pPr marL="285750" indent="-285750">
              <a:buFont typeface="Arial" panose="020B0604020202020204" pitchFamily="34" charset="0"/>
              <a:buChar char="•"/>
            </a:pPr>
            <a:r>
              <a:rPr lang="en-GB" dirty="0">
                <a:solidFill>
                  <a:srgbClr val="005685"/>
                </a:solidFill>
              </a:rPr>
              <a:t>Charges -  </a:t>
            </a:r>
            <a:r>
              <a:rPr lang="en-GB" dirty="0"/>
              <a:t>A Lion and a Dragon on fire </a:t>
            </a:r>
            <a:endParaRPr lang="en-GB" dirty="0">
              <a:solidFill>
                <a:srgbClr val="005685"/>
              </a:solidFill>
            </a:endParaRPr>
          </a:p>
          <a:p>
            <a:pPr marL="0" indent="0">
              <a:buFont typeface="Arial" panose="020B0604020202020204" pitchFamily="34" charset="0"/>
              <a:buNone/>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indent="0">
              <a:buFont typeface="Arial" panose="020B0604020202020204" pitchFamily="34" charset="0"/>
              <a:buNone/>
            </a:pPr>
            <a:r>
              <a:rPr lang="en-GB" b="1" dirty="0">
                <a:solidFill>
                  <a:srgbClr val="69295D"/>
                </a:solidFill>
              </a:rPr>
              <a:t>Task 2: </a:t>
            </a:r>
          </a:p>
          <a:p>
            <a:pPr marL="0" indent="0">
              <a:buFont typeface="Arial" panose="020B0604020202020204" pitchFamily="34" charset="0"/>
              <a:buNone/>
            </a:pPr>
            <a:endParaRPr lang="en-GB" b="1" dirty="0">
              <a:solidFill>
                <a:srgbClr val="69295D"/>
              </a:solidFill>
            </a:endParaRPr>
          </a:p>
          <a:p>
            <a:pPr>
              <a:defRPr/>
            </a:pPr>
            <a:r>
              <a:rPr lang="en-GB" dirty="0"/>
              <a:t>Using what you know about the secret meanings, can you make any guesses about what the person this shield belonged to was like? </a:t>
            </a:r>
            <a:r>
              <a:rPr lang="en-US" dirty="0"/>
              <a:t> </a:t>
            </a:r>
            <a:endParaRPr lang="en-GB" dirty="0"/>
          </a:p>
          <a:p>
            <a:pPr>
              <a:defRPr/>
            </a:pPr>
            <a:r>
              <a:rPr lang="en-GB" dirty="0"/>
              <a:t> </a:t>
            </a:r>
            <a:endParaRPr lang="en-US" dirty="0"/>
          </a:p>
          <a:p>
            <a:pPr>
              <a:defRPr/>
            </a:pPr>
            <a:r>
              <a:rPr lang="en-GB" dirty="0"/>
              <a:t>We have included some suggested meanings but there is no correct answers, you learners’ response are valid if they have a reason behind it. </a:t>
            </a:r>
            <a:endParaRPr lang="en-GB" dirty="0">
              <a:cs typeface="Arial" panose="020B0604020202020204" pitchFamily="34" charset="0"/>
            </a:endParaRPr>
          </a:p>
          <a:p>
            <a:endParaRPr lang="en-GB" dirty="0">
              <a:solidFill>
                <a:srgbClr val="FFFFFF"/>
              </a:solidFill>
              <a:cs typeface="Arial" panose="020B0604020202020204" pitchFamily="34" charset="0"/>
            </a:endParaRPr>
          </a:p>
          <a:p>
            <a:pPr marL="0" indent="0">
              <a:buFont typeface="Arial" panose="020B0604020202020204" pitchFamily="34" charset="0"/>
              <a:buNone/>
            </a:pPr>
            <a:r>
              <a:rPr lang="en-GB" dirty="0">
                <a:solidFill>
                  <a:srgbClr val="69295D"/>
                </a:solidFill>
              </a:rPr>
              <a:t>Shield 1</a:t>
            </a:r>
            <a:endParaRPr lang="en-GB" dirty="0">
              <a:solidFill>
                <a:srgbClr val="69295D"/>
              </a:solidFill>
              <a:cs typeface="Arial" panose="020B0604020202020204" pitchFamily="34" charset="0"/>
            </a:endParaRPr>
          </a:p>
          <a:p>
            <a:pPr marL="285750" indent="-285750">
              <a:buFont typeface="Arial" panose="020B0604020202020204" pitchFamily="34" charset="0"/>
              <a:buChar char="•"/>
            </a:pPr>
            <a:endParaRPr lang="en-GB" dirty="0">
              <a:solidFill>
                <a:srgbClr val="69295D"/>
              </a:solidFill>
            </a:endParaRPr>
          </a:p>
          <a:p>
            <a:pPr marL="285750" indent="-285750">
              <a:buFont typeface="Arial" panose="020B0604020202020204" pitchFamily="34" charset="0"/>
              <a:buChar char="•"/>
            </a:pPr>
            <a:r>
              <a:rPr lang="en-GB" dirty="0">
                <a:solidFill>
                  <a:srgbClr val="69295D"/>
                </a:solidFill>
              </a:rPr>
              <a:t>The arm and the castle might suggest strength</a:t>
            </a:r>
            <a:endParaRPr lang="en-GB" dirty="0">
              <a:solidFill>
                <a:srgbClr val="69295D"/>
              </a:solidFill>
              <a:cs typeface="Arial" panose="020B0604020202020204" pitchFamily="34" charset="0"/>
            </a:endParaRPr>
          </a:p>
          <a:p>
            <a:pPr marL="285750" indent="-285750">
              <a:buFont typeface="Arial" panose="020B0604020202020204" pitchFamily="34" charset="0"/>
              <a:buChar char="•"/>
            </a:pPr>
            <a:r>
              <a:rPr lang="en-GB" dirty="0">
                <a:solidFill>
                  <a:srgbClr val="69295D"/>
                </a:solidFill>
              </a:rPr>
              <a:t>The boar might mean they are ferocious </a:t>
            </a:r>
          </a:p>
          <a:p>
            <a:pPr marL="285750" indent="-285750">
              <a:buFont typeface="Arial" panose="020B0604020202020204" pitchFamily="34" charset="0"/>
              <a:buChar char="•"/>
            </a:pPr>
            <a:endParaRPr lang="en-GB" dirty="0">
              <a:solidFill>
                <a:srgbClr val="69295D"/>
              </a:solidFill>
            </a:endParaRPr>
          </a:p>
          <a:p>
            <a:pPr marL="0" indent="0">
              <a:buFont typeface="Arial" panose="020B0604020202020204" pitchFamily="34" charset="0"/>
              <a:buNone/>
            </a:pPr>
            <a:r>
              <a:rPr lang="en-GB" dirty="0">
                <a:solidFill>
                  <a:srgbClr val="69295D"/>
                </a:solidFill>
              </a:rPr>
              <a:t>Shield 2 </a:t>
            </a:r>
          </a:p>
          <a:p>
            <a:pPr marL="285750" indent="-285750">
              <a:buFont typeface="Arial" panose="020B0604020202020204" pitchFamily="34" charset="0"/>
              <a:buChar char="•"/>
            </a:pPr>
            <a:endParaRPr lang="en-GB" dirty="0">
              <a:solidFill>
                <a:srgbClr val="69295D"/>
              </a:solidFill>
            </a:endParaRPr>
          </a:p>
          <a:p>
            <a:pPr marL="171450" indent="-171450">
              <a:buFont typeface="Arial" panose="020B0604020202020204" pitchFamily="34" charset="0"/>
              <a:buChar char="•"/>
            </a:pPr>
            <a:r>
              <a:rPr lang="en-GB" dirty="0"/>
              <a:t>The lion in red could suggest bravery. </a:t>
            </a:r>
            <a:endParaRPr lang="en-GB" dirty="0">
              <a:cs typeface="Arial" panose="020B0604020202020204" pitchFamily="34" charset="0"/>
            </a:endParaRPr>
          </a:p>
          <a:p>
            <a:pPr marL="171450" indent="-171450">
              <a:buFont typeface="Arial" panose="020B0604020202020204" pitchFamily="34" charset="0"/>
              <a:buChar char="•"/>
            </a:pPr>
            <a:r>
              <a:rPr lang="en-GB" dirty="0"/>
              <a:t>The red lion rampant was used on the Scottish royal family's coat of arms, perhaps they were linked to the royal family or wanted to be. </a:t>
            </a:r>
          </a:p>
          <a:p>
            <a:pPr marL="171450" indent="-171450">
              <a:buFont typeface="Arial" panose="020B0604020202020204" pitchFamily="34" charset="0"/>
              <a:buChar char="•"/>
            </a:pPr>
            <a:r>
              <a:rPr lang="en-GB" dirty="0"/>
              <a:t>The dragon on fire might mean powerful or dangerous </a:t>
            </a:r>
          </a:p>
          <a:p>
            <a:endParaRPr lang="en-GB" dirty="0"/>
          </a:p>
          <a:p>
            <a:r>
              <a:rPr lang="en-GB" dirty="0"/>
              <a:t>Images: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sz="1200" kern="1200" dirty="0">
                <a:solidFill>
                  <a:schemeClr val="tx1"/>
                </a:solidFill>
                <a:effectLst/>
                <a:latin typeface="Arial" panose="020B0604020202020204" pitchFamily="34" charset="0"/>
                <a:ea typeface="+mn-ea"/>
                <a:cs typeface="+mn-cs"/>
              </a:rPr>
              <a:t>Crown Copyright HES</a:t>
            </a:r>
          </a:p>
          <a:p>
            <a:endParaRPr lang="en-GB" dirty="0"/>
          </a:p>
          <a:p>
            <a:endParaRPr lang="en-GB" dirty="0"/>
          </a:p>
        </p:txBody>
      </p:sp>
      <p:sp>
        <p:nvSpPr>
          <p:cNvPr id="4" name="Slide Number Placeholder 3"/>
          <p:cNvSpPr>
            <a:spLocks noGrp="1"/>
          </p:cNvSpPr>
          <p:nvPr>
            <p:ph type="sldNum" sz="quarter" idx="5"/>
          </p:nvPr>
        </p:nvSpPr>
        <p:spPr/>
        <p:txBody>
          <a:bodyPr/>
          <a:lstStyle/>
          <a:p>
            <a:fld id="{28087E77-FBCF-411A-8DBB-E63DB42D3903}" type="slidenum">
              <a:rPr lang="en-GB" smtClean="0"/>
              <a:t>13</a:t>
            </a:fld>
            <a:endParaRPr lang="en-GB"/>
          </a:p>
        </p:txBody>
      </p:sp>
    </p:spTree>
    <p:extLst>
      <p:ext uri="{BB962C8B-B14F-4D97-AF65-F5344CB8AC3E}">
        <p14:creationId xmlns:p14="http://schemas.microsoft.com/office/powerpoint/2010/main" val="3480676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8087E77-FBCF-411A-8DBB-E63DB42D3903}" type="slidenum">
              <a:rPr lang="en-GB" smtClean="0"/>
              <a:pPr/>
              <a:t>14</a:t>
            </a:fld>
            <a:endParaRPr lang="en-GB"/>
          </a:p>
        </p:txBody>
      </p:sp>
    </p:spTree>
    <p:extLst>
      <p:ext uri="{BB962C8B-B14F-4D97-AF65-F5344CB8AC3E}">
        <p14:creationId xmlns:p14="http://schemas.microsoft.com/office/powerpoint/2010/main" val="3674305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198" indent="0" algn="ctr">
              <a:buNone/>
              <a:defRPr sz="2000"/>
            </a:lvl2pPr>
            <a:lvl3pPr marL="914395" indent="0" algn="ctr">
              <a:buNone/>
              <a:defRPr sz="1800"/>
            </a:lvl3pPr>
            <a:lvl4pPr marL="1371592" indent="0" algn="ctr">
              <a:buNone/>
              <a:defRPr sz="1600"/>
            </a:lvl4pPr>
            <a:lvl5pPr marL="1828789" indent="0" algn="ctr">
              <a:buNone/>
              <a:defRPr sz="1600"/>
            </a:lvl5pPr>
            <a:lvl6pPr marL="2285987" indent="0" algn="ctr">
              <a:buNone/>
              <a:defRPr sz="1600"/>
            </a:lvl6pPr>
            <a:lvl7pPr marL="2743185" indent="0" algn="ctr">
              <a:buNone/>
              <a:defRPr sz="1600"/>
            </a:lvl7pPr>
            <a:lvl8pPr marL="3200381" indent="0" algn="ctr">
              <a:buNone/>
              <a:defRPr sz="1600"/>
            </a:lvl8pPr>
            <a:lvl9pPr marL="365757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EBF03EF-54F4-43F0-95DA-BE433EF6005F}" type="datetimeFigureOut">
              <a:rPr lang="en-GB" smtClean="0"/>
              <a:t>31/07/2026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C18428-1E48-4838-B997-6E1D8A2893B7}" type="slidenum">
              <a:rPr lang="en-GB" smtClean="0"/>
              <a:t>‹#›</a:t>
            </a:fld>
            <a:endParaRPr lang="en-GB"/>
          </a:p>
        </p:txBody>
      </p:sp>
    </p:spTree>
    <p:extLst>
      <p:ext uri="{BB962C8B-B14F-4D97-AF65-F5344CB8AC3E}">
        <p14:creationId xmlns:p14="http://schemas.microsoft.com/office/powerpoint/2010/main" val="545256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BF03EF-54F4-43F0-95DA-BE433EF6005F}" type="datetimeFigureOut">
              <a:rPr lang="en-GB" smtClean="0"/>
              <a:t>31/07/2026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C18428-1E48-4838-B997-6E1D8A2893B7}" type="slidenum">
              <a:rPr lang="en-GB" smtClean="0"/>
              <a:t>‹#›</a:t>
            </a:fld>
            <a:endParaRPr lang="en-GB"/>
          </a:p>
        </p:txBody>
      </p:sp>
    </p:spTree>
    <p:extLst>
      <p:ext uri="{BB962C8B-B14F-4D97-AF65-F5344CB8AC3E}">
        <p14:creationId xmlns:p14="http://schemas.microsoft.com/office/powerpoint/2010/main" val="1278413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9" y="1709741"/>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9" y="4589466"/>
            <a:ext cx="7886700" cy="1500187"/>
          </a:xfrm>
        </p:spPr>
        <p:txBody>
          <a:bodyPr/>
          <a:lstStyle>
            <a:lvl1pPr marL="0" indent="0">
              <a:buNone/>
              <a:defRPr sz="2400">
                <a:solidFill>
                  <a:schemeClr val="tx1"/>
                </a:solidFill>
              </a:defRPr>
            </a:lvl1pPr>
            <a:lvl2pPr marL="457198" indent="0">
              <a:buNone/>
              <a:defRPr sz="2000">
                <a:solidFill>
                  <a:schemeClr val="tx1">
                    <a:tint val="75000"/>
                  </a:schemeClr>
                </a:solidFill>
              </a:defRPr>
            </a:lvl2pPr>
            <a:lvl3pPr marL="914395" indent="0">
              <a:buNone/>
              <a:defRPr sz="1800">
                <a:solidFill>
                  <a:schemeClr val="tx1">
                    <a:tint val="75000"/>
                  </a:schemeClr>
                </a:solidFill>
              </a:defRPr>
            </a:lvl3pPr>
            <a:lvl4pPr marL="1371592" indent="0">
              <a:buNone/>
              <a:defRPr sz="1600">
                <a:solidFill>
                  <a:schemeClr val="tx1">
                    <a:tint val="75000"/>
                  </a:schemeClr>
                </a:solidFill>
              </a:defRPr>
            </a:lvl4pPr>
            <a:lvl5pPr marL="1828789" indent="0">
              <a:buNone/>
              <a:defRPr sz="1600">
                <a:solidFill>
                  <a:schemeClr val="tx1">
                    <a:tint val="75000"/>
                  </a:schemeClr>
                </a:solidFill>
              </a:defRPr>
            </a:lvl5pPr>
            <a:lvl6pPr marL="2285987" indent="0">
              <a:buNone/>
              <a:defRPr sz="1600">
                <a:solidFill>
                  <a:schemeClr val="tx1">
                    <a:tint val="75000"/>
                  </a:schemeClr>
                </a:solidFill>
              </a:defRPr>
            </a:lvl6pPr>
            <a:lvl7pPr marL="2743185" indent="0">
              <a:buNone/>
              <a:defRPr sz="1600">
                <a:solidFill>
                  <a:schemeClr val="tx1">
                    <a:tint val="75000"/>
                  </a:schemeClr>
                </a:solidFill>
              </a:defRPr>
            </a:lvl7pPr>
            <a:lvl8pPr marL="3200381" indent="0">
              <a:buNone/>
              <a:defRPr sz="1600">
                <a:solidFill>
                  <a:schemeClr val="tx1">
                    <a:tint val="75000"/>
                  </a:schemeClr>
                </a:solidFill>
              </a:defRPr>
            </a:lvl8pPr>
            <a:lvl9pPr marL="365757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BF03EF-54F4-43F0-95DA-BE433EF6005F}" type="datetimeFigureOut">
              <a:rPr lang="en-GB" smtClean="0"/>
              <a:t>31/07/2026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C18428-1E48-4838-B997-6E1D8A2893B7}" type="slidenum">
              <a:rPr lang="en-GB" smtClean="0"/>
              <a:t>‹#›</a:t>
            </a:fld>
            <a:endParaRPr lang="en-GB"/>
          </a:p>
        </p:txBody>
      </p:sp>
    </p:spTree>
    <p:extLst>
      <p:ext uri="{BB962C8B-B14F-4D97-AF65-F5344CB8AC3E}">
        <p14:creationId xmlns:p14="http://schemas.microsoft.com/office/powerpoint/2010/main" val="2118394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BF03EF-54F4-43F0-95DA-BE433EF6005F}" type="datetimeFigureOut">
              <a:rPr lang="en-GB" smtClean="0"/>
              <a:t>31/07/2026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C18428-1E48-4838-B997-6E1D8A2893B7}" type="slidenum">
              <a:rPr lang="en-GB" smtClean="0"/>
              <a:t>‹#›</a:t>
            </a:fld>
            <a:endParaRPr lang="en-GB"/>
          </a:p>
        </p:txBody>
      </p:sp>
    </p:spTree>
    <p:extLst>
      <p:ext uri="{BB962C8B-B14F-4D97-AF65-F5344CB8AC3E}">
        <p14:creationId xmlns:p14="http://schemas.microsoft.com/office/powerpoint/2010/main" val="259426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8"/>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BF03EF-54F4-43F0-95DA-BE433EF6005F}" type="datetimeFigureOut">
              <a:rPr lang="en-GB" smtClean="0"/>
              <a:t>31/07/2026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8C18428-1E48-4838-B997-6E1D8A2893B7}" type="slidenum">
              <a:rPr lang="en-GB" smtClean="0"/>
              <a:t>‹#›</a:t>
            </a:fld>
            <a:endParaRPr lang="en-GB"/>
          </a:p>
        </p:txBody>
      </p:sp>
    </p:spTree>
    <p:extLst>
      <p:ext uri="{BB962C8B-B14F-4D97-AF65-F5344CB8AC3E}">
        <p14:creationId xmlns:p14="http://schemas.microsoft.com/office/powerpoint/2010/main" val="1359886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BF03EF-54F4-43F0-95DA-BE433EF6005F}" type="datetimeFigureOut">
              <a:rPr lang="en-GB" smtClean="0"/>
              <a:t>31/07/2026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8C18428-1E48-4838-B997-6E1D8A2893B7}" type="slidenum">
              <a:rPr lang="en-GB" smtClean="0"/>
              <a:t>‹#›</a:t>
            </a:fld>
            <a:endParaRPr lang="en-GB"/>
          </a:p>
        </p:txBody>
      </p:sp>
    </p:spTree>
    <p:extLst>
      <p:ext uri="{BB962C8B-B14F-4D97-AF65-F5344CB8AC3E}">
        <p14:creationId xmlns:p14="http://schemas.microsoft.com/office/powerpoint/2010/main" val="241849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BF03EF-54F4-43F0-95DA-BE433EF6005F}" type="datetimeFigureOut">
              <a:rPr lang="en-GB" smtClean="0"/>
              <a:t>31/07/2026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8C18428-1E48-4838-B997-6E1D8A2893B7}" type="slidenum">
              <a:rPr lang="en-GB" smtClean="0"/>
              <a:t>‹#›</a:t>
            </a:fld>
            <a:endParaRPr lang="en-GB"/>
          </a:p>
        </p:txBody>
      </p:sp>
    </p:spTree>
    <p:extLst>
      <p:ext uri="{BB962C8B-B14F-4D97-AF65-F5344CB8AC3E}">
        <p14:creationId xmlns:p14="http://schemas.microsoft.com/office/powerpoint/2010/main" val="3409310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600"/>
            </a:lvl1pPr>
            <a:lvl2pPr marL="457198" indent="0">
              <a:buNone/>
              <a:defRPr sz="1400"/>
            </a:lvl2pPr>
            <a:lvl3pPr marL="914395" indent="0">
              <a:buNone/>
              <a:defRPr sz="1200"/>
            </a:lvl3pPr>
            <a:lvl4pPr marL="1371592" indent="0">
              <a:buNone/>
              <a:defRPr sz="1000"/>
            </a:lvl4pPr>
            <a:lvl5pPr marL="1828789" indent="0">
              <a:buNone/>
              <a:defRPr sz="1000"/>
            </a:lvl5pPr>
            <a:lvl6pPr marL="2285987" indent="0">
              <a:buNone/>
              <a:defRPr sz="1000"/>
            </a:lvl6pPr>
            <a:lvl7pPr marL="2743185" indent="0">
              <a:buNone/>
              <a:defRPr sz="1000"/>
            </a:lvl7pPr>
            <a:lvl8pPr marL="3200381" indent="0">
              <a:buNone/>
              <a:defRPr sz="1000"/>
            </a:lvl8pPr>
            <a:lvl9pPr marL="365757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BF03EF-54F4-43F0-95DA-BE433EF6005F}" type="datetimeFigureOut">
              <a:rPr lang="en-GB" smtClean="0"/>
              <a:t>31/07/2026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C18428-1E48-4838-B997-6E1D8A2893B7}" type="slidenum">
              <a:rPr lang="en-GB" smtClean="0"/>
              <a:t>‹#›</a:t>
            </a:fld>
            <a:endParaRPr lang="en-GB"/>
          </a:p>
        </p:txBody>
      </p:sp>
    </p:spTree>
    <p:extLst>
      <p:ext uri="{BB962C8B-B14F-4D97-AF65-F5344CB8AC3E}">
        <p14:creationId xmlns:p14="http://schemas.microsoft.com/office/powerpoint/2010/main" val="4122569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198" indent="0">
              <a:buNone/>
              <a:defRPr sz="2800"/>
            </a:lvl2pPr>
            <a:lvl3pPr marL="914395" indent="0">
              <a:buNone/>
              <a:defRPr sz="2400"/>
            </a:lvl3pPr>
            <a:lvl4pPr marL="1371592" indent="0">
              <a:buNone/>
              <a:defRPr sz="2000"/>
            </a:lvl4pPr>
            <a:lvl5pPr marL="1828789" indent="0">
              <a:buNone/>
              <a:defRPr sz="2000"/>
            </a:lvl5pPr>
            <a:lvl6pPr marL="2285987" indent="0">
              <a:buNone/>
              <a:defRPr sz="2000"/>
            </a:lvl6pPr>
            <a:lvl7pPr marL="2743185" indent="0">
              <a:buNone/>
              <a:defRPr sz="2000"/>
            </a:lvl7pPr>
            <a:lvl8pPr marL="3200381" indent="0">
              <a:buNone/>
              <a:defRPr sz="2000"/>
            </a:lvl8pPr>
            <a:lvl9pPr marL="3657579" indent="0">
              <a:buNone/>
              <a:defRPr sz="2000"/>
            </a:lvl9pPr>
          </a:lstStyle>
          <a:p>
            <a:r>
              <a:rPr lang="en-US"/>
              <a:t>Click icon to add picture</a:t>
            </a:r>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600"/>
            </a:lvl1pPr>
            <a:lvl2pPr marL="457198" indent="0">
              <a:buNone/>
              <a:defRPr sz="1400"/>
            </a:lvl2pPr>
            <a:lvl3pPr marL="914395" indent="0">
              <a:buNone/>
              <a:defRPr sz="1200"/>
            </a:lvl3pPr>
            <a:lvl4pPr marL="1371592" indent="0">
              <a:buNone/>
              <a:defRPr sz="1000"/>
            </a:lvl4pPr>
            <a:lvl5pPr marL="1828789" indent="0">
              <a:buNone/>
              <a:defRPr sz="1000"/>
            </a:lvl5pPr>
            <a:lvl6pPr marL="2285987" indent="0">
              <a:buNone/>
              <a:defRPr sz="1000"/>
            </a:lvl6pPr>
            <a:lvl7pPr marL="2743185" indent="0">
              <a:buNone/>
              <a:defRPr sz="1000"/>
            </a:lvl7pPr>
            <a:lvl8pPr marL="3200381" indent="0">
              <a:buNone/>
              <a:defRPr sz="1000"/>
            </a:lvl8pPr>
            <a:lvl9pPr marL="365757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BF03EF-54F4-43F0-95DA-BE433EF6005F}" type="datetimeFigureOut">
              <a:rPr lang="en-GB" smtClean="0"/>
              <a:t>31/07/2026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C18428-1E48-4838-B997-6E1D8A2893B7}" type="slidenum">
              <a:rPr lang="en-GB" smtClean="0"/>
              <a:t>‹#›</a:t>
            </a:fld>
            <a:endParaRPr lang="en-GB"/>
          </a:p>
        </p:txBody>
      </p:sp>
    </p:spTree>
    <p:extLst>
      <p:ext uri="{BB962C8B-B14F-4D97-AF65-F5344CB8AC3E}">
        <p14:creationId xmlns:p14="http://schemas.microsoft.com/office/powerpoint/2010/main" val="1195857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BF03EF-54F4-43F0-95DA-BE433EF6005F}" type="datetimeFigureOut">
              <a:rPr lang="en-GB" smtClean="0"/>
              <a:t>31/07/2026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C18428-1E48-4838-B997-6E1D8A2893B7}" type="slidenum">
              <a:rPr lang="en-GB" smtClean="0"/>
              <a:t>‹#›</a:t>
            </a:fld>
            <a:endParaRPr lang="en-GB"/>
          </a:p>
        </p:txBody>
      </p:sp>
    </p:spTree>
    <p:extLst>
      <p:ext uri="{BB962C8B-B14F-4D97-AF65-F5344CB8AC3E}">
        <p14:creationId xmlns:p14="http://schemas.microsoft.com/office/powerpoint/2010/main" val="2420719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BF03EF-54F4-43F0-95DA-BE433EF6005F}" type="datetimeFigureOut">
              <a:rPr lang="en-GB" smtClean="0"/>
              <a:t>31/07/2026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C18428-1E48-4838-B997-6E1D8A2893B7}" type="slidenum">
              <a:rPr lang="en-GB" smtClean="0"/>
              <a:t>‹#›</a:t>
            </a:fld>
            <a:endParaRPr lang="en-GB"/>
          </a:p>
        </p:txBody>
      </p:sp>
    </p:spTree>
    <p:extLst>
      <p:ext uri="{BB962C8B-B14F-4D97-AF65-F5344CB8AC3E}">
        <p14:creationId xmlns:p14="http://schemas.microsoft.com/office/powerpoint/2010/main" val="766212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4EBF03EF-54F4-43F0-95DA-BE433EF6005F}" type="datetimeFigureOut">
              <a:rPr lang="en-GB" smtClean="0"/>
              <a:pPr/>
              <a:t>31/07/2026</a:t>
            </a:fld>
            <a:endParaRPr lang="en-GB"/>
          </a:p>
        </p:txBody>
      </p:sp>
      <p:sp>
        <p:nvSpPr>
          <p:cNvPr id="5" name="Footer Placeholder 4"/>
          <p:cNvSpPr>
            <a:spLocks noGrp="1"/>
          </p:cNvSpPr>
          <p:nvPr>
            <p:ph type="ftr" sz="quarter" idx="3"/>
          </p:nvPr>
        </p:nvSpPr>
        <p:spPr>
          <a:xfrm>
            <a:off x="3028951" y="6356353"/>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en-GB"/>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C8C18428-1E48-4838-B997-6E1D8A2893B7}" type="slidenum">
              <a:rPr lang="en-GB" smtClean="0"/>
              <a:pPr/>
              <a:t>‹#›</a:t>
            </a:fld>
            <a:endParaRPr lang="en-GB"/>
          </a:p>
        </p:txBody>
      </p:sp>
    </p:spTree>
    <p:extLst>
      <p:ext uri="{BB962C8B-B14F-4D97-AF65-F5344CB8AC3E}">
        <p14:creationId xmlns:p14="http://schemas.microsoft.com/office/powerpoint/2010/main" val="23087980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9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8" indent="-228598" algn="l" defTabSz="914395"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796" indent="-228598" algn="l" defTabSz="914395"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2993" indent="-228598" algn="l" defTabSz="914395"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191"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388"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585"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83"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80"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77" indent="-228598" algn="l" defTabSz="91439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95" rtl="0" eaLnBrk="1" latinLnBrk="0" hangingPunct="1">
        <a:defRPr sz="1800" kern="1200">
          <a:solidFill>
            <a:schemeClr val="tx1"/>
          </a:solidFill>
          <a:latin typeface="+mn-lt"/>
          <a:ea typeface="+mn-ea"/>
          <a:cs typeface="+mn-cs"/>
        </a:defRPr>
      </a:lvl1pPr>
      <a:lvl2pPr marL="457198" algn="l" defTabSz="914395" rtl="0" eaLnBrk="1" latinLnBrk="0" hangingPunct="1">
        <a:defRPr sz="1800" kern="1200">
          <a:solidFill>
            <a:schemeClr val="tx1"/>
          </a:solidFill>
          <a:latin typeface="+mn-lt"/>
          <a:ea typeface="+mn-ea"/>
          <a:cs typeface="+mn-cs"/>
        </a:defRPr>
      </a:lvl2pPr>
      <a:lvl3pPr marL="914395" algn="l" defTabSz="914395" rtl="0" eaLnBrk="1" latinLnBrk="0" hangingPunct="1">
        <a:defRPr sz="1800" kern="1200">
          <a:solidFill>
            <a:schemeClr val="tx1"/>
          </a:solidFill>
          <a:latin typeface="+mn-lt"/>
          <a:ea typeface="+mn-ea"/>
          <a:cs typeface="+mn-cs"/>
        </a:defRPr>
      </a:lvl3pPr>
      <a:lvl4pPr marL="1371592" algn="l" defTabSz="914395" rtl="0" eaLnBrk="1" latinLnBrk="0" hangingPunct="1">
        <a:defRPr sz="1800" kern="1200">
          <a:solidFill>
            <a:schemeClr val="tx1"/>
          </a:solidFill>
          <a:latin typeface="+mn-lt"/>
          <a:ea typeface="+mn-ea"/>
          <a:cs typeface="+mn-cs"/>
        </a:defRPr>
      </a:lvl4pPr>
      <a:lvl5pPr marL="1828789" algn="l" defTabSz="914395" rtl="0" eaLnBrk="1" latinLnBrk="0" hangingPunct="1">
        <a:defRPr sz="1800" kern="1200">
          <a:solidFill>
            <a:schemeClr val="tx1"/>
          </a:solidFill>
          <a:latin typeface="+mn-lt"/>
          <a:ea typeface="+mn-ea"/>
          <a:cs typeface="+mn-cs"/>
        </a:defRPr>
      </a:lvl5pPr>
      <a:lvl6pPr marL="2285987" algn="l" defTabSz="914395" rtl="0" eaLnBrk="1" latinLnBrk="0" hangingPunct="1">
        <a:defRPr sz="1800" kern="1200">
          <a:solidFill>
            <a:schemeClr val="tx1"/>
          </a:solidFill>
          <a:latin typeface="+mn-lt"/>
          <a:ea typeface="+mn-ea"/>
          <a:cs typeface="+mn-cs"/>
        </a:defRPr>
      </a:lvl6pPr>
      <a:lvl7pPr marL="2743185" algn="l" defTabSz="914395" rtl="0" eaLnBrk="1" latinLnBrk="0" hangingPunct="1">
        <a:defRPr sz="1800" kern="1200">
          <a:solidFill>
            <a:schemeClr val="tx1"/>
          </a:solidFill>
          <a:latin typeface="+mn-lt"/>
          <a:ea typeface="+mn-ea"/>
          <a:cs typeface="+mn-cs"/>
        </a:defRPr>
      </a:lvl7pPr>
      <a:lvl8pPr marL="3200381" algn="l" defTabSz="914395" rtl="0" eaLnBrk="1" latinLnBrk="0" hangingPunct="1">
        <a:defRPr sz="1800" kern="1200">
          <a:solidFill>
            <a:schemeClr val="tx1"/>
          </a:solidFill>
          <a:latin typeface="+mn-lt"/>
          <a:ea typeface="+mn-ea"/>
          <a:cs typeface="+mn-cs"/>
        </a:defRPr>
      </a:lvl8pPr>
      <a:lvl9pPr marL="3657579" algn="l" defTabSz="91439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22.png"/><Relationship Id="rId7" Type="http://schemas.openxmlformats.org/officeDocument/2006/relationships/image" Target="../media/image25.png"/><Relationship Id="rId12" Type="http://schemas.microsoft.com/office/2007/relationships/hdphoto" Target="../media/hdphoto2.wdp"/><Relationship Id="rId17" Type="http://schemas.openxmlformats.org/officeDocument/2006/relationships/image" Target="../media/image34.png"/><Relationship Id="rId2" Type="http://schemas.openxmlformats.org/officeDocument/2006/relationships/notesSlide" Target="../notesSlides/notesSlide9.xml"/><Relationship Id="rId16" Type="http://schemas.openxmlformats.org/officeDocument/2006/relationships/image" Target="../media/image33.pn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29.png"/><Relationship Id="rId5" Type="http://schemas.openxmlformats.org/officeDocument/2006/relationships/image" Target="../media/image24.png"/><Relationship Id="rId15" Type="http://schemas.openxmlformats.org/officeDocument/2006/relationships/image" Target="../media/image32.png"/><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27.png"/><Relationship Id="rId1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5.png"/><Relationship Id="rId3" Type="http://schemas.openxmlformats.org/officeDocument/2006/relationships/image" Target="../media/image22.png"/><Relationship Id="rId7" Type="http://schemas.openxmlformats.org/officeDocument/2006/relationships/image" Target="../media/image31.png"/><Relationship Id="rId12"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8.png"/><Relationship Id="rId11" Type="http://schemas.microsoft.com/office/2007/relationships/hdphoto" Target="../media/hdphoto3.wdp"/><Relationship Id="rId5" Type="http://schemas.openxmlformats.org/officeDocument/2006/relationships/image" Target="../media/image34.png"/><Relationship Id="rId10" Type="http://schemas.openxmlformats.org/officeDocument/2006/relationships/image" Target="../media/image36.png"/><Relationship Id="rId4" Type="http://schemas.openxmlformats.org/officeDocument/2006/relationships/image" Target="../media/image32.png"/><Relationship Id="rId9" Type="http://schemas.microsoft.com/office/2007/relationships/hdphoto" Target="../media/hdphoto2.wdp"/><Relationship Id="rId14"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jpeg"/><Relationship Id="rId9"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4" name="Arrow: Chevron 1">
            <a:extLst>
              <a:ext uri="{FF2B5EF4-FFF2-40B4-BE49-F238E27FC236}">
                <a16:creationId xmlns:a16="http://schemas.microsoft.com/office/drawing/2014/main" id="{A84A5B02-6289-0C8A-315A-586ECAFEEE30}"/>
              </a:ext>
              <a:ext uri="{C183D7F6-B498-43B3-948B-1728B52AA6E4}">
                <adec:decorative xmlns:adec="http://schemas.microsoft.com/office/drawing/2017/decorative" val="1"/>
              </a:ext>
            </a:extLst>
          </p:cNvPr>
          <p:cNvSpPr>
            <a:spLocks noGrp="1"/>
          </p:cNvSpPr>
          <p:nvPr>
            <p:ph type="title" idx="4294967295"/>
          </p:nvPr>
        </p:nvSpPr>
        <p:spPr>
          <a:xfrm rot="21395246">
            <a:off x="-701045" y="345555"/>
            <a:ext cx="7825027" cy="834053"/>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A61F29"/>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Heraldic Shields</a:t>
            </a:r>
          </a:p>
        </p:txBody>
      </p:sp>
      <p:sp>
        <p:nvSpPr>
          <p:cNvPr id="3" name="TextBox 2">
            <a:extLst>
              <a:ext uri="{FF2B5EF4-FFF2-40B4-BE49-F238E27FC236}">
                <a16:creationId xmlns:a16="http://schemas.microsoft.com/office/drawing/2014/main" id="{F4713D42-BCA6-0198-1A60-6B1767DD8D3D}"/>
              </a:ext>
            </a:extLst>
          </p:cNvPr>
          <p:cNvSpPr txBox="1"/>
          <p:nvPr/>
        </p:nvSpPr>
        <p:spPr>
          <a:xfrm>
            <a:off x="4818324" y="2102628"/>
            <a:ext cx="3634183" cy="3323987"/>
          </a:xfrm>
          <a:prstGeom prst="rect">
            <a:avLst/>
          </a:prstGeom>
          <a:noFill/>
        </p:spPr>
        <p:txBody>
          <a:bodyPr wrap="square" lIns="91440" tIns="45720" rIns="91440" bIns="45720" rtlCol="0" anchor="t">
            <a:spAutoFit/>
          </a:bodyPr>
          <a:lstStyle/>
          <a:p>
            <a:r>
              <a:rPr lang="en-GB" sz="2400" dirty="0">
                <a:latin typeface="Arial" panose="020B0604020202020204" pitchFamily="34" charset="0"/>
              </a:rPr>
              <a:t>Shields can be found all over Edinburgh Castle!</a:t>
            </a:r>
          </a:p>
          <a:p>
            <a:r>
              <a:rPr lang="en-GB"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  </a:t>
            </a:r>
            <a:endParaRPr lang="en-GB" sz="1200" dirty="0">
              <a:latin typeface="Arial" panose="020B0604020202020204" pitchFamily="34" charset="0"/>
            </a:endParaRPr>
          </a:p>
          <a:p>
            <a:pPr marL="342900" indent="-342900">
              <a:buFont typeface="Arial" panose="020B0604020202020204" pitchFamily="34" charset="0"/>
              <a:buChar char="•"/>
            </a:pPr>
            <a:r>
              <a:rPr lang="en-GB" sz="2400" dirty="0">
                <a:latin typeface="Arial" panose="020B0604020202020204" pitchFamily="34" charset="0"/>
                <a:ea typeface="Calibri"/>
                <a:cs typeface="Arial" panose="020B0604020202020204" pitchFamily="34" charset="0"/>
              </a:rPr>
              <a:t>Discover the code used to describe shields</a:t>
            </a:r>
          </a:p>
          <a:p>
            <a:endParaRPr lang="en-GB" sz="2400" dirty="0">
              <a:latin typeface="Arial" panose="020B0604020202020204" pitchFamily="34" charset="0"/>
              <a:ea typeface="Calibri"/>
              <a:cs typeface="Arial" panose="020B0604020202020204" pitchFamily="34" charset="0"/>
            </a:endParaRPr>
          </a:p>
          <a:p>
            <a:pPr marL="342900" indent="-342900">
              <a:buFont typeface="Arial" panose="020B0604020202020204" pitchFamily="34" charset="0"/>
              <a:buChar char="•"/>
            </a:pPr>
            <a:r>
              <a:rPr lang="en-GB" sz="2400" dirty="0">
                <a:latin typeface="Arial" panose="020B0604020202020204" pitchFamily="34" charset="0"/>
                <a:ea typeface="Calibri"/>
                <a:cs typeface="Arial" panose="020B0604020202020204" pitchFamily="34" charset="0"/>
              </a:rPr>
              <a:t>Create your own shield design </a:t>
            </a:r>
          </a:p>
        </p:txBody>
      </p:sp>
      <p:pic>
        <p:nvPicPr>
          <p:cNvPr id="2" name="Picture 1" descr="A red lion with a blue tongue rears up in the centre of a golden coloured shield. There is a crown above the shield.">
            <a:extLst>
              <a:ext uri="{FF2B5EF4-FFF2-40B4-BE49-F238E27FC236}">
                <a16:creationId xmlns:a16="http://schemas.microsoft.com/office/drawing/2014/main" id="{09F8059A-BC0A-25FD-2210-928CC238B7C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67309" y="1672508"/>
            <a:ext cx="3458368" cy="4503249"/>
          </a:xfrm>
          <a:custGeom>
            <a:avLst/>
            <a:gdLst>
              <a:gd name="csX0" fmla="*/ 0 w 3458368"/>
              <a:gd name="csY0" fmla="*/ 0 h 4503249"/>
              <a:gd name="csX1" fmla="*/ 587923 w 3458368"/>
              <a:gd name="csY1" fmla="*/ 0 h 4503249"/>
              <a:gd name="csX2" fmla="*/ 1245012 w 3458368"/>
              <a:gd name="csY2" fmla="*/ 0 h 4503249"/>
              <a:gd name="csX3" fmla="*/ 1832935 w 3458368"/>
              <a:gd name="csY3" fmla="*/ 0 h 4503249"/>
              <a:gd name="csX4" fmla="*/ 2455441 w 3458368"/>
              <a:gd name="csY4" fmla="*/ 0 h 4503249"/>
              <a:gd name="csX5" fmla="*/ 3458368 w 3458368"/>
              <a:gd name="csY5" fmla="*/ 0 h 4503249"/>
              <a:gd name="csX6" fmla="*/ 3458368 w 3458368"/>
              <a:gd name="csY6" fmla="*/ 508224 h 4503249"/>
              <a:gd name="csX7" fmla="*/ 3458368 w 3458368"/>
              <a:gd name="csY7" fmla="*/ 1151545 h 4503249"/>
              <a:gd name="csX8" fmla="*/ 3458368 w 3458368"/>
              <a:gd name="csY8" fmla="*/ 1704801 h 4503249"/>
              <a:gd name="csX9" fmla="*/ 3458368 w 3458368"/>
              <a:gd name="csY9" fmla="*/ 2303090 h 4503249"/>
              <a:gd name="csX10" fmla="*/ 3458368 w 3458368"/>
              <a:gd name="csY10" fmla="*/ 2811314 h 4503249"/>
              <a:gd name="csX11" fmla="*/ 3458368 w 3458368"/>
              <a:gd name="csY11" fmla="*/ 3499668 h 4503249"/>
              <a:gd name="csX12" fmla="*/ 3458368 w 3458368"/>
              <a:gd name="csY12" fmla="*/ 4503249 h 4503249"/>
              <a:gd name="csX13" fmla="*/ 2835862 w 3458368"/>
              <a:gd name="csY13" fmla="*/ 4503249 h 4503249"/>
              <a:gd name="csX14" fmla="*/ 2178772 w 3458368"/>
              <a:gd name="csY14" fmla="*/ 4503249 h 4503249"/>
              <a:gd name="csX15" fmla="*/ 1521682 w 3458368"/>
              <a:gd name="csY15" fmla="*/ 4503249 h 4503249"/>
              <a:gd name="csX16" fmla="*/ 830008 w 3458368"/>
              <a:gd name="csY16" fmla="*/ 4503249 h 4503249"/>
              <a:gd name="csX17" fmla="*/ 0 w 3458368"/>
              <a:gd name="csY17" fmla="*/ 4503249 h 4503249"/>
              <a:gd name="csX18" fmla="*/ 0 w 3458368"/>
              <a:gd name="csY18" fmla="*/ 3995025 h 4503249"/>
              <a:gd name="csX19" fmla="*/ 0 w 3458368"/>
              <a:gd name="csY19" fmla="*/ 3306671 h 4503249"/>
              <a:gd name="csX20" fmla="*/ 0 w 3458368"/>
              <a:gd name="csY20" fmla="*/ 2618318 h 4503249"/>
              <a:gd name="csX21" fmla="*/ 0 w 3458368"/>
              <a:gd name="csY21" fmla="*/ 2020029 h 4503249"/>
              <a:gd name="csX22" fmla="*/ 0 w 3458368"/>
              <a:gd name="csY22" fmla="*/ 1376708 h 4503249"/>
              <a:gd name="csX23" fmla="*/ 0 w 3458368"/>
              <a:gd name="csY23" fmla="*/ 733386 h 4503249"/>
              <a:gd name="csX24" fmla="*/ 0 w 3458368"/>
              <a:gd name="csY24" fmla="*/ 0 h 4503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458368" h="4503249" fill="none" extrusionOk="0">
                <a:moveTo>
                  <a:pt x="0" y="0"/>
                </a:moveTo>
                <a:cubicBezTo>
                  <a:pt x="209893" y="-27685"/>
                  <a:pt x="409930" y="-16242"/>
                  <a:pt x="587923" y="0"/>
                </a:cubicBezTo>
                <a:cubicBezTo>
                  <a:pt x="765916" y="16242"/>
                  <a:pt x="926714" y="16874"/>
                  <a:pt x="1245012" y="0"/>
                </a:cubicBezTo>
                <a:cubicBezTo>
                  <a:pt x="1563310" y="-16874"/>
                  <a:pt x="1615989" y="-26253"/>
                  <a:pt x="1832935" y="0"/>
                </a:cubicBezTo>
                <a:cubicBezTo>
                  <a:pt x="2049881" y="26253"/>
                  <a:pt x="2182416" y="-4230"/>
                  <a:pt x="2455441" y="0"/>
                </a:cubicBezTo>
                <a:cubicBezTo>
                  <a:pt x="2728466" y="4230"/>
                  <a:pt x="3151307" y="35596"/>
                  <a:pt x="3458368" y="0"/>
                </a:cubicBezTo>
                <a:cubicBezTo>
                  <a:pt x="3473785" y="144715"/>
                  <a:pt x="3433394" y="326901"/>
                  <a:pt x="3458368" y="508224"/>
                </a:cubicBezTo>
                <a:cubicBezTo>
                  <a:pt x="3483342" y="689547"/>
                  <a:pt x="3456028" y="960017"/>
                  <a:pt x="3458368" y="1151545"/>
                </a:cubicBezTo>
                <a:cubicBezTo>
                  <a:pt x="3460708" y="1343073"/>
                  <a:pt x="3459371" y="1470890"/>
                  <a:pt x="3458368" y="1704801"/>
                </a:cubicBezTo>
                <a:cubicBezTo>
                  <a:pt x="3457365" y="1938712"/>
                  <a:pt x="3481637" y="2140128"/>
                  <a:pt x="3458368" y="2303090"/>
                </a:cubicBezTo>
                <a:cubicBezTo>
                  <a:pt x="3435099" y="2466052"/>
                  <a:pt x="3444793" y="2704289"/>
                  <a:pt x="3458368" y="2811314"/>
                </a:cubicBezTo>
                <a:cubicBezTo>
                  <a:pt x="3471943" y="2918339"/>
                  <a:pt x="3434319" y="3227935"/>
                  <a:pt x="3458368" y="3499668"/>
                </a:cubicBezTo>
                <a:cubicBezTo>
                  <a:pt x="3482417" y="3771401"/>
                  <a:pt x="3464481" y="4274048"/>
                  <a:pt x="3458368" y="4503249"/>
                </a:cubicBezTo>
                <a:cubicBezTo>
                  <a:pt x="3321346" y="4529001"/>
                  <a:pt x="3008098" y="4532522"/>
                  <a:pt x="2835862" y="4503249"/>
                </a:cubicBezTo>
                <a:cubicBezTo>
                  <a:pt x="2663626" y="4473976"/>
                  <a:pt x="2357745" y="4494876"/>
                  <a:pt x="2178772" y="4503249"/>
                </a:cubicBezTo>
                <a:cubicBezTo>
                  <a:pt x="1999799" y="4511623"/>
                  <a:pt x="1671209" y="4478385"/>
                  <a:pt x="1521682" y="4503249"/>
                </a:cubicBezTo>
                <a:cubicBezTo>
                  <a:pt x="1372155" y="4528114"/>
                  <a:pt x="1039594" y="4530779"/>
                  <a:pt x="830008" y="4503249"/>
                </a:cubicBezTo>
                <a:cubicBezTo>
                  <a:pt x="620422" y="4475719"/>
                  <a:pt x="367388" y="4531254"/>
                  <a:pt x="0" y="4503249"/>
                </a:cubicBezTo>
                <a:cubicBezTo>
                  <a:pt x="20198" y="4345739"/>
                  <a:pt x="-12640" y="4109308"/>
                  <a:pt x="0" y="3995025"/>
                </a:cubicBezTo>
                <a:cubicBezTo>
                  <a:pt x="12640" y="3880742"/>
                  <a:pt x="7512" y="3464572"/>
                  <a:pt x="0" y="3306671"/>
                </a:cubicBezTo>
                <a:cubicBezTo>
                  <a:pt x="-7512" y="3148770"/>
                  <a:pt x="29547" y="2883927"/>
                  <a:pt x="0" y="2618318"/>
                </a:cubicBezTo>
                <a:cubicBezTo>
                  <a:pt x="-29547" y="2352709"/>
                  <a:pt x="24640" y="2193112"/>
                  <a:pt x="0" y="2020029"/>
                </a:cubicBezTo>
                <a:cubicBezTo>
                  <a:pt x="-24640" y="1846946"/>
                  <a:pt x="-22240" y="1591278"/>
                  <a:pt x="0" y="1376708"/>
                </a:cubicBezTo>
                <a:cubicBezTo>
                  <a:pt x="22240" y="1162138"/>
                  <a:pt x="-29130" y="872814"/>
                  <a:pt x="0" y="733386"/>
                </a:cubicBezTo>
                <a:cubicBezTo>
                  <a:pt x="29130" y="593958"/>
                  <a:pt x="-32083" y="230524"/>
                  <a:pt x="0" y="0"/>
                </a:cubicBezTo>
                <a:close/>
              </a:path>
              <a:path w="3458368" h="4503249" stroke="0" extrusionOk="0">
                <a:moveTo>
                  <a:pt x="0" y="0"/>
                </a:moveTo>
                <a:cubicBezTo>
                  <a:pt x="217512" y="17740"/>
                  <a:pt x="390211" y="-33893"/>
                  <a:pt x="726257" y="0"/>
                </a:cubicBezTo>
                <a:cubicBezTo>
                  <a:pt x="1062303" y="33893"/>
                  <a:pt x="1298786" y="-14635"/>
                  <a:pt x="1452515" y="0"/>
                </a:cubicBezTo>
                <a:cubicBezTo>
                  <a:pt x="1606244" y="14635"/>
                  <a:pt x="1839321" y="19725"/>
                  <a:pt x="2075021" y="0"/>
                </a:cubicBezTo>
                <a:cubicBezTo>
                  <a:pt x="2310721" y="-19725"/>
                  <a:pt x="2584531" y="186"/>
                  <a:pt x="2732111" y="0"/>
                </a:cubicBezTo>
                <a:cubicBezTo>
                  <a:pt x="2879691" y="-186"/>
                  <a:pt x="3266253" y="23726"/>
                  <a:pt x="3458368" y="0"/>
                </a:cubicBezTo>
                <a:cubicBezTo>
                  <a:pt x="3448647" y="282245"/>
                  <a:pt x="3457789" y="413781"/>
                  <a:pt x="3458368" y="643321"/>
                </a:cubicBezTo>
                <a:cubicBezTo>
                  <a:pt x="3458947" y="872861"/>
                  <a:pt x="3437449" y="1063237"/>
                  <a:pt x="3458368" y="1241610"/>
                </a:cubicBezTo>
                <a:cubicBezTo>
                  <a:pt x="3479287" y="1419983"/>
                  <a:pt x="3446269" y="1646125"/>
                  <a:pt x="3458368" y="1749834"/>
                </a:cubicBezTo>
                <a:cubicBezTo>
                  <a:pt x="3470467" y="1853543"/>
                  <a:pt x="3457005" y="2103084"/>
                  <a:pt x="3458368" y="2303090"/>
                </a:cubicBezTo>
                <a:cubicBezTo>
                  <a:pt x="3459731" y="2503096"/>
                  <a:pt x="3449843" y="2678934"/>
                  <a:pt x="3458368" y="3036476"/>
                </a:cubicBezTo>
                <a:cubicBezTo>
                  <a:pt x="3466893" y="3394018"/>
                  <a:pt x="3463942" y="3394010"/>
                  <a:pt x="3458368" y="3589733"/>
                </a:cubicBezTo>
                <a:cubicBezTo>
                  <a:pt x="3452794" y="3785456"/>
                  <a:pt x="3490177" y="4117697"/>
                  <a:pt x="3458368" y="4503249"/>
                </a:cubicBezTo>
                <a:cubicBezTo>
                  <a:pt x="3184530" y="4510673"/>
                  <a:pt x="3059268" y="4493048"/>
                  <a:pt x="2835862" y="4503249"/>
                </a:cubicBezTo>
                <a:cubicBezTo>
                  <a:pt x="2612456" y="4513450"/>
                  <a:pt x="2484559" y="4533692"/>
                  <a:pt x="2144188" y="4503249"/>
                </a:cubicBezTo>
                <a:cubicBezTo>
                  <a:pt x="1803817" y="4472806"/>
                  <a:pt x="1725844" y="4479791"/>
                  <a:pt x="1556266" y="4503249"/>
                </a:cubicBezTo>
                <a:cubicBezTo>
                  <a:pt x="1386688" y="4526707"/>
                  <a:pt x="1082652" y="4528081"/>
                  <a:pt x="795425" y="4503249"/>
                </a:cubicBezTo>
                <a:cubicBezTo>
                  <a:pt x="508198" y="4478417"/>
                  <a:pt x="378806" y="4480255"/>
                  <a:pt x="0" y="4503249"/>
                </a:cubicBezTo>
                <a:cubicBezTo>
                  <a:pt x="1219" y="4362198"/>
                  <a:pt x="-17977" y="4241479"/>
                  <a:pt x="0" y="3995025"/>
                </a:cubicBezTo>
                <a:cubicBezTo>
                  <a:pt x="17977" y="3748571"/>
                  <a:pt x="5151" y="3519398"/>
                  <a:pt x="0" y="3396736"/>
                </a:cubicBezTo>
                <a:cubicBezTo>
                  <a:pt x="-5151" y="3274074"/>
                  <a:pt x="-25304" y="3062286"/>
                  <a:pt x="0" y="2888513"/>
                </a:cubicBezTo>
                <a:cubicBezTo>
                  <a:pt x="25304" y="2714740"/>
                  <a:pt x="18046" y="2383613"/>
                  <a:pt x="0" y="2200159"/>
                </a:cubicBezTo>
                <a:cubicBezTo>
                  <a:pt x="-18046" y="2016705"/>
                  <a:pt x="-6319" y="1914291"/>
                  <a:pt x="0" y="1646902"/>
                </a:cubicBezTo>
                <a:cubicBezTo>
                  <a:pt x="6319" y="1379513"/>
                  <a:pt x="-4212" y="1359863"/>
                  <a:pt x="0" y="1093646"/>
                </a:cubicBezTo>
                <a:cubicBezTo>
                  <a:pt x="4212" y="827429"/>
                  <a:pt x="-6345" y="361392"/>
                  <a:pt x="0" y="0"/>
                </a:cubicBezTo>
                <a:close/>
              </a:path>
            </a:pathLst>
          </a:custGeom>
          <a:ln w="47625">
            <a:solidFill>
              <a:srgbClr val="C00000"/>
            </a:solidFill>
            <a:extLst>
              <a:ext uri="{C807C97D-BFC1-408E-A445-0C87EB9F89A2}">
                <ask:lineSketchStyleProps xmlns:ask="http://schemas.microsoft.com/office/drawing/2018/sketchyshapes" sd="946938203">
                  <a:prstGeom prst="rect">
                    <a:avLst/>
                  </a:prstGeom>
                  <ask:type>
                    <ask:lineSketchFreehand/>
                  </ask:type>
                </ask:lineSketchStyleProps>
              </a:ext>
            </a:extLst>
          </a:ln>
        </p:spPr>
      </p:pic>
    </p:spTree>
    <p:extLst>
      <p:ext uri="{BB962C8B-B14F-4D97-AF65-F5344CB8AC3E}">
        <p14:creationId xmlns:p14="http://schemas.microsoft.com/office/powerpoint/2010/main" val="917875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5" name="Arrow: Chevron 1">
            <a:extLst>
              <a:ext uri="{FF2B5EF4-FFF2-40B4-BE49-F238E27FC236}">
                <a16:creationId xmlns:a16="http://schemas.microsoft.com/office/drawing/2014/main" id="{F21CFE29-5F63-46EE-9C37-11F8249A3510}"/>
              </a:ext>
              <a:ext uri="{C183D7F6-B498-43B3-948B-1728B52AA6E4}">
                <adec:decorative xmlns:adec="http://schemas.microsoft.com/office/drawing/2017/decorative" val="1"/>
              </a:ext>
            </a:extLst>
          </p:cNvPr>
          <p:cNvSpPr>
            <a:spLocks noGrp="1"/>
          </p:cNvSpPr>
          <p:nvPr>
            <p:ph type="title" idx="4294967295"/>
          </p:nvPr>
        </p:nvSpPr>
        <p:spPr>
          <a:xfrm rot="21395246">
            <a:off x="-701045" y="345555"/>
            <a:ext cx="7825027" cy="834053"/>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A61F29"/>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This is a Coat of Arms  </a:t>
            </a:r>
          </a:p>
        </p:txBody>
      </p:sp>
      <p:pic>
        <p:nvPicPr>
          <p:cNvPr id="3" name="Picture 2" descr="A highly decorative coat of arms. A lion and a unicorn frame a shield quartered into four sections, including two red lion rampants on a gold background. The flags of Scotland and England are visible above, alongside a crown.">
            <a:extLst>
              <a:ext uri="{FF2B5EF4-FFF2-40B4-BE49-F238E27FC236}">
                <a16:creationId xmlns:a16="http://schemas.microsoft.com/office/drawing/2014/main" id="{A4031110-91B5-2CDE-43E9-0FE894BCA4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616" y="1786382"/>
            <a:ext cx="4245235" cy="4380242"/>
          </a:xfrm>
          <a:custGeom>
            <a:avLst/>
            <a:gdLst>
              <a:gd name="csX0" fmla="*/ 0 w 4245235"/>
              <a:gd name="csY0" fmla="*/ 0 h 4380242"/>
              <a:gd name="csX1" fmla="*/ 691367 w 4245235"/>
              <a:gd name="csY1" fmla="*/ 0 h 4380242"/>
              <a:gd name="csX2" fmla="*/ 1382734 w 4245235"/>
              <a:gd name="csY2" fmla="*/ 0 h 4380242"/>
              <a:gd name="csX3" fmla="*/ 1989196 w 4245235"/>
              <a:gd name="csY3" fmla="*/ 0 h 4380242"/>
              <a:gd name="csX4" fmla="*/ 2638110 w 4245235"/>
              <a:gd name="csY4" fmla="*/ 0 h 4380242"/>
              <a:gd name="csX5" fmla="*/ 3202120 w 4245235"/>
              <a:gd name="csY5" fmla="*/ 0 h 4380242"/>
              <a:gd name="csX6" fmla="*/ 4245235 w 4245235"/>
              <a:gd name="csY6" fmla="*/ 0 h 4380242"/>
              <a:gd name="csX7" fmla="*/ 4245235 w 4245235"/>
              <a:gd name="csY7" fmla="*/ 713354 h 4380242"/>
              <a:gd name="csX8" fmla="*/ 4245235 w 4245235"/>
              <a:gd name="csY8" fmla="*/ 1251498 h 4380242"/>
              <a:gd name="csX9" fmla="*/ 4245235 w 4245235"/>
              <a:gd name="csY9" fmla="*/ 1745839 h 4380242"/>
              <a:gd name="csX10" fmla="*/ 4245235 w 4245235"/>
              <a:gd name="csY10" fmla="*/ 2283983 h 4380242"/>
              <a:gd name="csX11" fmla="*/ 4245235 w 4245235"/>
              <a:gd name="csY11" fmla="*/ 2865930 h 4380242"/>
              <a:gd name="csX12" fmla="*/ 4245235 w 4245235"/>
              <a:gd name="csY12" fmla="*/ 3491679 h 4380242"/>
              <a:gd name="csX13" fmla="*/ 4245235 w 4245235"/>
              <a:gd name="csY13" fmla="*/ 4380242 h 4380242"/>
              <a:gd name="csX14" fmla="*/ 3553868 w 4245235"/>
              <a:gd name="csY14" fmla="*/ 4380242 h 4380242"/>
              <a:gd name="csX15" fmla="*/ 2947406 w 4245235"/>
              <a:gd name="csY15" fmla="*/ 4380242 h 4380242"/>
              <a:gd name="csX16" fmla="*/ 2340944 w 4245235"/>
              <a:gd name="csY16" fmla="*/ 4380242 h 4380242"/>
              <a:gd name="csX17" fmla="*/ 1734482 w 4245235"/>
              <a:gd name="csY17" fmla="*/ 4380242 h 4380242"/>
              <a:gd name="csX18" fmla="*/ 1128020 w 4245235"/>
              <a:gd name="csY18" fmla="*/ 4380242 h 4380242"/>
              <a:gd name="csX19" fmla="*/ 564010 w 4245235"/>
              <a:gd name="csY19" fmla="*/ 4380242 h 4380242"/>
              <a:gd name="csX20" fmla="*/ 0 w 4245235"/>
              <a:gd name="csY20" fmla="*/ 4380242 h 4380242"/>
              <a:gd name="csX21" fmla="*/ 0 w 4245235"/>
              <a:gd name="csY21" fmla="*/ 3754493 h 4380242"/>
              <a:gd name="csX22" fmla="*/ 0 w 4245235"/>
              <a:gd name="csY22" fmla="*/ 3084942 h 4380242"/>
              <a:gd name="csX23" fmla="*/ 0 w 4245235"/>
              <a:gd name="csY23" fmla="*/ 2415391 h 4380242"/>
              <a:gd name="csX24" fmla="*/ 0 w 4245235"/>
              <a:gd name="csY24" fmla="*/ 1702037 h 4380242"/>
              <a:gd name="csX25" fmla="*/ 0 w 4245235"/>
              <a:gd name="csY25" fmla="*/ 1076288 h 4380242"/>
              <a:gd name="csX26" fmla="*/ 0 w 4245235"/>
              <a:gd name="csY26" fmla="*/ 0 h 43802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245235" h="4380242" fill="none" extrusionOk="0">
                <a:moveTo>
                  <a:pt x="0" y="0"/>
                </a:moveTo>
                <a:cubicBezTo>
                  <a:pt x="142269" y="-23497"/>
                  <a:pt x="496710" y="20944"/>
                  <a:pt x="691367" y="0"/>
                </a:cubicBezTo>
                <a:cubicBezTo>
                  <a:pt x="886024" y="-20944"/>
                  <a:pt x="1062803" y="6542"/>
                  <a:pt x="1382734" y="0"/>
                </a:cubicBezTo>
                <a:cubicBezTo>
                  <a:pt x="1702665" y="-6542"/>
                  <a:pt x="1750070" y="18382"/>
                  <a:pt x="1989196" y="0"/>
                </a:cubicBezTo>
                <a:cubicBezTo>
                  <a:pt x="2228322" y="-18382"/>
                  <a:pt x="2422940" y="-21199"/>
                  <a:pt x="2638110" y="0"/>
                </a:cubicBezTo>
                <a:cubicBezTo>
                  <a:pt x="2853280" y="21199"/>
                  <a:pt x="2982409" y="24046"/>
                  <a:pt x="3202120" y="0"/>
                </a:cubicBezTo>
                <a:cubicBezTo>
                  <a:pt x="3421831" y="-24046"/>
                  <a:pt x="3958471" y="-33195"/>
                  <a:pt x="4245235" y="0"/>
                </a:cubicBezTo>
                <a:cubicBezTo>
                  <a:pt x="4243216" y="311452"/>
                  <a:pt x="4252692" y="509804"/>
                  <a:pt x="4245235" y="713354"/>
                </a:cubicBezTo>
                <a:cubicBezTo>
                  <a:pt x="4237778" y="916904"/>
                  <a:pt x="4227530" y="1072757"/>
                  <a:pt x="4245235" y="1251498"/>
                </a:cubicBezTo>
                <a:cubicBezTo>
                  <a:pt x="4262940" y="1430239"/>
                  <a:pt x="4246486" y="1559326"/>
                  <a:pt x="4245235" y="1745839"/>
                </a:cubicBezTo>
                <a:cubicBezTo>
                  <a:pt x="4243984" y="1932352"/>
                  <a:pt x="4224140" y="2017806"/>
                  <a:pt x="4245235" y="2283983"/>
                </a:cubicBezTo>
                <a:cubicBezTo>
                  <a:pt x="4266330" y="2550160"/>
                  <a:pt x="4226651" y="2580615"/>
                  <a:pt x="4245235" y="2865930"/>
                </a:cubicBezTo>
                <a:cubicBezTo>
                  <a:pt x="4263819" y="3151245"/>
                  <a:pt x="4249500" y="3288756"/>
                  <a:pt x="4245235" y="3491679"/>
                </a:cubicBezTo>
                <a:cubicBezTo>
                  <a:pt x="4240970" y="3694602"/>
                  <a:pt x="4245497" y="3961981"/>
                  <a:pt x="4245235" y="4380242"/>
                </a:cubicBezTo>
                <a:cubicBezTo>
                  <a:pt x="4064753" y="4367903"/>
                  <a:pt x="3795856" y="4405780"/>
                  <a:pt x="3553868" y="4380242"/>
                </a:cubicBezTo>
                <a:cubicBezTo>
                  <a:pt x="3311880" y="4354704"/>
                  <a:pt x="3110729" y="4350898"/>
                  <a:pt x="2947406" y="4380242"/>
                </a:cubicBezTo>
                <a:cubicBezTo>
                  <a:pt x="2784083" y="4409586"/>
                  <a:pt x="2473632" y="4376448"/>
                  <a:pt x="2340944" y="4380242"/>
                </a:cubicBezTo>
                <a:cubicBezTo>
                  <a:pt x="2208256" y="4384036"/>
                  <a:pt x="1887926" y="4391501"/>
                  <a:pt x="1734482" y="4380242"/>
                </a:cubicBezTo>
                <a:cubicBezTo>
                  <a:pt x="1581038" y="4368983"/>
                  <a:pt x="1253287" y="4386497"/>
                  <a:pt x="1128020" y="4380242"/>
                </a:cubicBezTo>
                <a:cubicBezTo>
                  <a:pt x="1002753" y="4373987"/>
                  <a:pt x="713386" y="4384868"/>
                  <a:pt x="564010" y="4380242"/>
                </a:cubicBezTo>
                <a:cubicBezTo>
                  <a:pt x="414634" y="4375617"/>
                  <a:pt x="230418" y="4355560"/>
                  <a:pt x="0" y="4380242"/>
                </a:cubicBezTo>
                <a:cubicBezTo>
                  <a:pt x="29708" y="4121649"/>
                  <a:pt x="-15129" y="4042638"/>
                  <a:pt x="0" y="3754493"/>
                </a:cubicBezTo>
                <a:cubicBezTo>
                  <a:pt x="15129" y="3466348"/>
                  <a:pt x="20851" y="3385145"/>
                  <a:pt x="0" y="3084942"/>
                </a:cubicBezTo>
                <a:cubicBezTo>
                  <a:pt x="-20851" y="2784739"/>
                  <a:pt x="7444" y="2566532"/>
                  <a:pt x="0" y="2415391"/>
                </a:cubicBezTo>
                <a:cubicBezTo>
                  <a:pt x="-7444" y="2264250"/>
                  <a:pt x="-16406" y="1923843"/>
                  <a:pt x="0" y="1702037"/>
                </a:cubicBezTo>
                <a:cubicBezTo>
                  <a:pt x="16406" y="1480231"/>
                  <a:pt x="5016" y="1256005"/>
                  <a:pt x="0" y="1076288"/>
                </a:cubicBezTo>
                <a:cubicBezTo>
                  <a:pt x="-5016" y="896571"/>
                  <a:pt x="-21353" y="454475"/>
                  <a:pt x="0" y="0"/>
                </a:cubicBezTo>
                <a:close/>
              </a:path>
              <a:path w="4245235" h="4380242" stroke="0" extrusionOk="0">
                <a:moveTo>
                  <a:pt x="0" y="0"/>
                </a:moveTo>
                <a:cubicBezTo>
                  <a:pt x="151151" y="6767"/>
                  <a:pt x="360961" y="-19578"/>
                  <a:pt x="564010" y="0"/>
                </a:cubicBezTo>
                <a:cubicBezTo>
                  <a:pt x="767059" y="19578"/>
                  <a:pt x="888063" y="-18194"/>
                  <a:pt x="1043115" y="0"/>
                </a:cubicBezTo>
                <a:cubicBezTo>
                  <a:pt x="1198167" y="18194"/>
                  <a:pt x="1410280" y="-31801"/>
                  <a:pt x="1734482" y="0"/>
                </a:cubicBezTo>
                <a:cubicBezTo>
                  <a:pt x="2058684" y="31801"/>
                  <a:pt x="2172752" y="1824"/>
                  <a:pt x="2298492" y="0"/>
                </a:cubicBezTo>
                <a:cubicBezTo>
                  <a:pt x="2424232" y="-1824"/>
                  <a:pt x="2644483" y="23303"/>
                  <a:pt x="2862501" y="0"/>
                </a:cubicBezTo>
                <a:cubicBezTo>
                  <a:pt x="3080519" y="-23303"/>
                  <a:pt x="3352294" y="-3802"/>
                  <a:pt x="3553868" y="0"/>
                </a:cubicBezTo>
                <a:cubicBezTo>
                  <a:pt x="3755442" y="3802"/>
                  <a:pt x="3958064" y="-8665"/>
                  <a:pt x="4245235" y="0"/>
                </a:cubicBezTo>
                <a:cubicBezTo>
                  <a:pt x="4239751" y="206883"/>
                  <a:pt x="4231469" y="390145"/>
                  <a:pt x="4245235" y="713354"/>
                </a:cubicBezTo>
                <a:cubicBezTo>
                  <a:pt x="4259001" y="1036563"/>
                  <a:pt x="4224780" y="1022344"/>
                  <a:pt x="4245235" y="1251498"/>
                </a:cubicBezTo>
                <a:cubicBezTo>
                  <a:pt x="4265690" y="1480652"/>
                  <a:pt x="4250394" y="1544097"/>
                  <a:pt x="4245235" y="1789642"/>
                </a:cubicBezTo>
                <a:cubicBezTo>
                  <a:pt x="4240076" y="2035187"/>
                  <a:pt x="4250911" y="2287871"/>
                  <a:pt x="4245235" y="2415391"/>
                </a:cubicBezTo>
                <a:cubicBezTo>
                  <a:pt x="4239559" y="2542911"/>
                  <a:pt x="4219490" y="2874353"/>
                  <a:pt x="4245235" y="3084942"/>
                </a:cubicBezTo>
                <a:cubicBezTo>
                  <a:pt x="4270980" y="3295531"/>
                  <a:pt x="4262052" y="3411747"/>
                  <a:pt x="4245235" y="3579283"/>
                </a:cubicBezTo>
                <a:cubicBezTo>
                  <a:pt x="4228418" y="3746819"/>
                  <a:pt x="4277360" y="4163818"/>
                  <a:pt x="4245235" y="4380242"/>
                </a:cubicBezTo>
                <a:cubicBezTo>
                  <a:pt x="3999387" y="4354094"/>
                  <a:pt x="3812334" y="4366745"/>
                  <a:pt x="3638773" y="4380242"/>
                </a:cubicBezTo>
                <a:cubicBezTo>
                  <a:pt x="3465212" y="4393739"/>
                  <a:pt x="3171457" y="4357957"/>
                  <a:pt x="3032311" y="4380242"/>
                </a:cubicBezTo>
                <a:cubicBezTo>
                  <a:pt x="2893165" y="4402527"/>
                  <a:pt x="2599873" y="4386571"/>
                  <a:pt x="2340944" y="4380242"/>
                </a:cubicBezTo>
                <a:cubicBezTo>
                  <a:pt x="2082015" y="4373913"/>
                  <a:pt x="1943553" y="4387241"/>
                  <a:pt x="1734482" y="4380242"/>
                </a:cubicBezTo>
                <a:cubicBezTo>
                  <a:pt x="1525411" y="4373243"/>
                  <a:pt x="1481114" y="4380236"/>
                  <a:pt x="1255377" y="4380242"/>
                </a:cubicBezTo>
                <a:cubicBezTo>
                  <a:pt x="1029641" y="4380248"/>
                  <a:pt x="892689" y="4390714"/>
                  <a:pt x="733819" y="4380242"/>
                </a:cubicBezTo>
                <a:cubicBezTo>
                  <a:pt x="574949" y="4369770"/>
                  <a:pt x="328151" y="4385655"/>
                  <a:pt x="0" y="4380242"/>
                </a:cubicBezTo>
                <a:cubicBezTo>
                  <a:pt x="-11733" y="4084248"/>
                  <a:pt x="-11489" y="4053963"/>
                  <a:pt x="0" y="3754493"/>
                </a:cubicBezTo>
                <a:cubicBezTo>
                  <a:pt x="11489" y="3455023"/>
                  <a:pt x="14772" y="3344472"/>
                  <a:pt x="0" y="3128744"/>
                </a:cubicBezTo>
                <a:cubicBezTo>
                  <a:pt x="-14772" y="2913016"/>
                  <a:pt x="-4946" y="2734587"/>
                  <a:pt x="0" y="2546798"/>
                </a:cubicBezTo>
                <a:cubicBezTo>
                  <a:pt x="4946" y="2359009"/>
                  <a:pt x="21410" y="2218037"/>
                  <a:pt x="0" y="2052456"/>
                </a:cubicBezTo>
                <a:cubicBezTo>
                  <a:pt x="-21410" y="1886875"/>
                  <a:pt x="-21355" y="1690872"/>
                  <a:pt x="0" y="1558115"/>
                </a:cubicBezTo>
                <a:cubicBezTo>
                  <a:pt x="21355" y="1425358"/>
                  <a:pt x="15784" y="1053319"/>
                  <a:pt x="0" y="888563"/>
                </a:cubicBezTo>
                <a:cubicBezTo>
                  <a:pt x="-15784" y="723807"/>
                  <a:pt x="40298" y="211017"/>
                  <a:pt x="0" y="0"/>
                </a:cubicBezTo>
                <a:close/>
              </a:path>
            </a:pathLst>
          </a:custGeom>
          <a:ln w="38100">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sp>
        <p:nvSpPr>
          <p:cNvPr id="9" name="TextBox 8">
            <a:extLst>
              <a:ext uri="{FF2B5EF4-FFF2-40B4-BE49-F238E27FC236}">
                <a16:creationId xmlns:a16="http://schemas.microsoft.com/office/drawing/2014/main" id="{C65C8B6C-7906-4882-96AA-315F1DA01E02}"/>
              </a:ext>
            </a:extLst>
          </p:cNvPr>
          <p:cNvSpPr txBox="1"/>
          <p:nvPr/>
        </p:nvSpPr>
        <p:spPr>
          <a:xfrm>
            <a:off x="5120599" y="1411762"/>
            <a:ext cx="4042539" cy="286232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dirty="0">
                <a:latin typeface="Arial" panose="020B0604020202020204" pitchFamily="34" charset="0"/>
              </a:rPr>
              <a:t>A shield is part of a coat of arms. Each coat of arms is unique.</a:t>
            </a:r>
          </a:p>
          <a:p>
            <a:endParaRPr lang="en-GB" dirty="0">
              <a:latin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rPr>
              <a:t>It can show off a person’s  achievements, family line, interests and position in society. </a:t>
            </a:r>
            <a:endParaRPr lang="en-GB" dirty="0">
              <a:latin typeface="Arial" panose="020B0604020202020204" pitchFamily="34" charset="0"/>
              <a:ea typeface="Calibri"/>
              <a:cs typeface="Arial" panose="020B0604020202020204" pitchFamily="34" charset="0"/>
            </a:endParaRPr>
          </a:p>
          <a:p>
            <a:endParaRPr lang="en-GB" dirty="0">
              <a:latin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rPr>
              <a:t>It is named after the tabards and shields knights would wear.  </a:t>
            </a:r>
            <a:endParaRPr lang="en-GB" dirty="0">
              <a:latin typeface="Arial" panose="020B0604020202020204" pitchFamily="34" charset="0"/>
              <a:ea typeface="Calibri"/>
              <a:cs typeface="Arial" panose="020B0604020202020204" pitchFamily="34" charset="0"/>
            </a:endParaRPr>
          </a:p>
          <a:p>
            <a:pPr marL="285750" indent="-285750">
              <a:buFont typeface="Arial" panose="020B0604020202020204" pitchFamily="34" charset="0"/>
              <a:buChar char="•"/>
            </a:pPr>
            <a:endParaRPr lang="en-GB" dirty="0">
              <a:latin typeface="Arial" panose="020B0604020202020204" pitchFamily="34" charset="0"/>
            </a:endParaRPr>
          </a:p>
        </p:txBody>
      </p:sp>
      <p:pic>
        <p:nvPicPr>
          <p:cNvPr id="7" name="Picture 6" descr="A knight on horseback with a lance and a shield. The knight's tabard and shield both show images of a castle tower. ">
            <a:extLst>
              <a:ext uri="{FF2B5EF4-FFF2-40B4-BE49-F238E27FC236}">
                <a16:creationId xmlns:a16="http://schemas.microsoft.com/office/drawing/2014/main" id="{896D0A29-2961-4D40-AE92-E993801ABA8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428029" y="4137928"/>
            <a:ext cx="3014931" cy="2410569"/>
          </a:xfrm>
          <a:custGeom>
            <a:avLst/>
            <a:gdLst>
              <a:gd name="csX0" fmla="*/ 0 w 3014931"/>
              <a:gd name="csY0" fmla="*/ 0 h 2410569"/>
              <a:gd name="csX1" fmla="*/ 633136 w 3014931"/>
              <a:gd name="csY1" fmla="*/ 0 h 2410569"/>
              <a:gd name="csX2" fmla="*/ 1296420 w 3014931"/>
              <a:gd name="csY2" fmla="*/ 0 h 2410569"/>
              <a:gd name="csX3" fmla="*/ 1959705 w 3014931"/>
              <a:gd name="csY3" fmla="*/ 0 h 2410569"/>
              <a:gd name="csX4" fmla="*/ 3014931 w 3014931"/>
              <a:gd name="csY4" fmla="*/ 0 h 2410569"/>
              <a:gd name="csX5" fmla="*/ 3014931 w 3014931"/>
              <a:gd name="csY5" fmla="*/ 626748 h 2410569"/>
              <a:gd name="csX6" fmla="*/ 3014931 w 3014931"/>
              <a:gd name="csY6" fmla="*/ 1205285 h 2410569"/>
              <a:gd name="csX7" fmla="*/ 3014931 w 3014931"/>
              <a:gd name="csY7" fmla="*/ 1856138 h 2410569"/>
              <a:gd name="csX8" fmla="*/ 3014931 w 3014931"/>
              <a:gd name="csY8" fmla="*/ 2410569 h 2410569"/>
              <a:gd name="csX9" fmla="*/ 2442094 w 3014931"/>
              <a:gd name="csY9" fmla="*/ 2410569 h 2410569"/>
              <a:gd name="csX10" fmla="*/ 1808959 w 3014931"/>
              <a:gd name="csY10" fmla="*/ 2410569 h 2410569"/>
              <a:gd name="csX11" fmla="*/ 1296420 w 3014931"/>
              <a:gd name="csY11" fmla="*/ 2410569 h 2410569"/>
              <a:gd name="csX12" fmla="*/ 723583 w 3014931"/>
              <a:gd name="csY12" fmla="*/ 2410569 h 2410569"/>
              <a:gd name="csX13" fmla="*/ 0 w 3014931"/>
              <a:gd name="csY13" fmla="*/ 2410569 h 2410569"/>
              <a:gd name="csX14" fmla="*/ 0 w 3014931"/>
              <a:gd name="csY14" fmla="*/ 1856138 h 2410569"/>
              <a:gd name="csX15" fmla="*/ 0 w 3014931"/>
              <a:gd name="csY15" fmla="*/ 1205285 h 2410569"/>
              <a:gd name="csX16" fmla="*/ 0 w 3014931"/>
              <a:gd name="csY16" fmla="*/ 602642 h 2410569"/>
              <a:gd name="csX17" fmla="*/ 0 w 3014931"/>
              <a:gd name="csY17" fmla="*/ 0 h 24105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014931" h="2410569" fill="none" extrusionOk="0">
                <a:moveTo>
                  <a:pt x="0" y="0"/>
                </a:moveTo>
                <a:cubicBezTo>
                  <a:pt x="212041" y="-10459"/>
                  <a:pt x="425472" y="-6871"/>
                  <a:pt x="633136" y="0"/>
                </a:cubicBezTo>
                <a:cubicBezTo>
                  <a:pt x="840800" y="6871"/>
                  <a:pt x="1092095" y="22769"/>
                  <a:pt x="1296420" y="0"/>
                </a:cubicBezTo>
                <a:cubicBezTo>
                  <a:pt x="1500745" y="-22769"/>
                  <a:pt x="1801600" y="7865"/>
                  <a:pt x="1959705" y="0"/>
                </a:cubicBezTo>
                <a:cubicBezTo>
                  <a:pt x="2117810" y="-7865"/>
                  <a:pt x="2753662" y="3552"/>
                  <a:pt x="3014931" y="0"/>
                </a:cubicBezTo>
                <a:cubicBezTo>
                  <a:pt x="3009665" y="195374"/>
                  <a:pt x="3013440" y="491221"/>
                  <a:pt x="3014931" y="626748"/>
                </a:cubicBezTo>
                <a:cubicBezTo>
                  <a:pt x="3016422" y="762275"/>
                  <a:pt x="3032773" y="1025604"/>
                  <a:pt x="3014931" y="1205285"/>
                </a:cubicBezTo>
                <a:cubicBezTo>
                  <a:pt x="2997089" y="1384966"/>
                  <a:pt x="2986296" y="1616662"/>
                  <a:pt x="3014931" y="1856138"/>
                </a:cubicBezTo>
                <a:cubicBezTo>
                  <a:pt x="3043566" y="2095614"/>
                  <a:pt x="3018918" y="2221148"/>
                  <a:pt x="3014931" y="2410569"/>
                </a:cubicBezTo>
                <a:cubicBezTo>
                  <a:pt x="2823201" y="2437950"/>
                  <a:pt x="2693355" y="2391415"/>
                  <a:pt x="2442094" y="2410569"/>
                </a:cubicBezTo>
                <a:cubicBezTo>
                  <a:pt x="2190833" y="2429723"/>
                  <a:pt x="2075919" y="2386292"/>
                  <a:pt x="1808959" y="2410569"/>
                </a:cubicBezTo>
                <a:cubicBezTo>
                  <a:pt x="1541999" y="2434846"/>
                  <a:pt x="1421098" y="2413617"/>
                  <a:pt x="1296420" y="2410569"/>
                </a:cubicBezTo>
                <a:cubicBezTo>
                  <a:pt x="1171742" y="2407521"/>
                  <a:pt x="912626" y="2389055"/>
                  <a:pt x="723583" y="2410569"/>
                </a:cubicBezTo>
                <a:cubicBezTo>
                  <a:pt x="534540" y="2432083"/>
                  <a:pt x="304466" y="2410978"/>
                  <a:pt x="0" y="2410569"/>
                </a:cubicBezTo>
                <a:cubicBezTo>
                  <a:pt x="-24603" y="2243862"/>
                  <a:pt x="13696" y="2132433"/>
                  <a:pt x="0" y="1856138"/>
                </a:cubicBezTo>
                <a:cubicBezTo>
                  <a:pt x="-13696" y="1579843"/>
                  <a:pt x="12280" y="1382239"/>
                  <a:pt x="0" y="1205285"/>
                </a:cubicBezTo>
                <a:cubicBezTo>
                  <a:pt x="-12280" y="1028331"/>
                  <a:pt x="19418" y="724965"/>
                  <a:pt x="0" y="602642"/>
                </a:cubicBezTo>
                <a:cubicBezTo>
                  <a:pt x="-19418" y="480319"/>
                  <a:pt x="24823" y="133526"/>
                  <a:pt x="0" y="0"/>
                </a:cubicBezTo>
                <a:close/>
              </a:path>
              <a:path w="3014931" h="2410569" stroke="0" extrusionOk="0">
                <a:moveTo>
                  <a:pt x="0" y="0"/>
                </a:moveTo>
                <a:cubicBezTo>
                  <a:pt x="195238" y="325"/>
                  <a:pt x="412713" y="-17301"/>
                  <a:pt x="663285" y="0"/>
                </a:cubicBezTo>
                <a:cubicBezTo>
                  <a:pt x="913858" y="17301"/>
                  <a:pt x="1119785" y="-19030"/>
                  <a:pt x="1326570" y="0"/>
                </a:cubicBezTo>
                <a:cubicBezTo>
                  <a:pt x="1533356" y="19030"/>
                  <a:pt x="1646084" y="-13469"/>
                  <a:pt x="1839108" y="0"/>
                </a:cubicBezTo>
                <a:cubicBezTo>
                  <a:pt x="2032132" y="13469"/>
                  <a:pt x="2199809" y="-16610"/>
                  <a:pt x="2411945" y="0"/>
                </a:cubicBezTo>
                <a:cubicBezTo>
                  <a:pt x="2624081" y="16610"/>
                  <a:pt x="2837241" y="1799"/>
                  <a:pt x="3014931" y="0"/>
                </a:cubicBezTo>
                <a:cubicBezTo>
                  <a:pt x="3011214" y="191000"/>
                  <a:pt x="3041904" y="357527"/>
                  <a:pt x="3014931" y="578537"/>
                </a:cubicBezTo>
                <a:cubicBezTo>
                  <a:pt x="2987958" y="799547"/>
                  <a:pt x="2995386" y="996746"/>
                  <a:pt x="3014931" y="1181179"/>
                </a:cubicBezTo>
                <a:cubicBezTo>
                  <a:pt x="3034476" y="1365612"/>
                  <a:pt x="3006060" y="1582950"/>
                  <a:pt x="3014931" y="1807927"/>
                </a:cubicBezTo>
                <a:cubicBezTo>
                  <a:pt x="3023802" y="2032904"/>
                  <a:pt x="3009801" y="2133288"/>
                  <a:pt x="3014931" y="2410569"/>
                </a:cubicBezTo>
                <a:cubicBezTo>
                  <a:pt x="2816416" y="2442038"/>
                  <a:pt x="2642877" y="2435822"/>
                  <a:pt x="2381795" y="2410569"/>
                </a:cubicBezTo>
                <a:cubicBezTo>
                  <a:pt x="2120713" y="2385316"/>
                  <a:pt x="1935150" y="2427660"/>
                  <a:pt x="1748660" y="2410569"/>
                </a:cubicBezTo>
                <a:cubicBezTo>
                  <a:pt x="1562170" y="2393478"/>
                  <a:pt x="1455824" y="2417631"/>
                  <a:pt x="1236122" y="2410569"/>
                </a:cubicBezTo>
                <a:cubicBezTo>
                  <a:pt x="1016420" y="2403507"/>
                  <a:pt x="788642" y="2423955"/>
                  <a:pt x="572837" y="2410569"/>
                </a:cubicBezTo>
                <a:cubicBezTo>
                  <a:pt x="357033" y="2397183"/>
                  <a:pt x="204964" y="2435766"/>
                  <a:pt x="0" y="2410569"/>
                </a:cubicBezTo>
                <a:cubicBezTo>
                  <a:pt x="-20568" y="2125822"/>
                  <a:pt x="-13609" y="2074666"/>
                  <a:pt x="0" y="1807927"/>
                </a:cubicBezTo>
                <a:cubicBezTo>
                  <a:pt x="13609" y="1541188"/>
                  <a:pt x="-15370" y="1483453"/>
                  <a:pt x="0" y="1253496"/>
                </a:cubicBezTo>
                <a:cubicBezTo>
                  <a:pt x="15370" y="1023539"/>
                  <a:pt x="14003" y="870284"/>
                  <a:pt x="0" y="674959"/>
                </a:cubicBezTo>
                <a:cubicBezTo>
                  <a:pt x="-14003" y="479634"/>
                  <a:pt x="-22596" y="216328"/>
                  <a:pt x="0" y="0"/>
                </a:cubicBezTo>
                <a:close/>
              </a:path>
            </a:pathLst>
          </a:custGeom>
          <a:ln w="44450">
            <a:solidFill>
              <a:srgbClr val="C00000"/>
            </a:solidFill>
            <a:extLst>
              <a:ext uri="{C807C97D-BFC1-408E-A445-0C87EB9F89A2}">
                <ask:lineSketchStyleProps xmlns:ask="http://schemas.microsoft.com/office/drawing/2018/sketchyshapes" sd="3864290148">
                  <a:prstGeom prst="rect">
                    <a:avLst/>
                  </a:prstGeom>
                  <ask:type>
                    <ask:lineSketchFreehand/>
                  </ask:type>
                </ask:lineSketchStyleProps>
              </a:ext>
            </a:extLst>
          </a:ln>
        </p:spPr>
      </p:pic>
    </p:spTree>
    <p:extLst>
      <p:ext uri="{BB962C8B-B14F-4D97-AF65-F5344CB8AC3E}">
        <p14:creationId xmlns:p14="http://schemas.microsoft.com/office/powerpoint/2010/main" val="4268851327"/>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pic>
        <p:nvPicPr>
          <p:cNvPr id="6" name="Picture 5" descr="A photograph of the previously described coat of arms flanked by a unicorn and a lion from slide 2. This image has arrows pointing out the individual areas of the coat of arms. These include the crest, which is a red lion sitting at the top of the coat of arms. Next is a helmet, which is a golden knight's helm with a crown on top. The supporters are the silver unicorn and golden lion flanking the shield. The motto appears at the top coming out of the crown. Black text reading &quot;In De Fens&quot; appears on a green ribbon. The final label reads &quot;This section is the shield&quot; and points to the central part of the coat of arms, showing symbols representing Scotland, England, Ireland and France.">
            <a:extLst>
              <a:ext uri="{FF2B5EF4-FFF2-40B4-BE49-F238E27FC236}">
                <a16:creationId xmlns:a16="http://schemas.microsoft.com/office/drawing/2014/main" id="{8F164A31-3FEC-BF68-9424-413F6FE143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6243" y="1517268"/>
            <a:ext cx="4746116" cy="4897053"/>
          </a:xfrm>
          <a:custGeom>
            <a:avLst/>
            <a:gdLst>
              <a:gd name="csX0" fmla="*/ 0 w 4746116"/>
              <a:gd name="csY0" fmla="*/ 0 h 4897053"/>
              <a:gd name="csX1" fmla="*/ 630555 w 4746116"/>
              <a:gd name="csY1" fmla="*/ 0 h 4897053"/>
              <a:gd name="csX2" fmla="*/ 1403494 w 4746116"/>
              <a:gd name="csY2" fmla="*/ 0 h 4897053"/>
              <a:gd name="csX3" fmla="*/ 2034050 w 4746116"/>
              <a:gd name="csY3" fmla="*/ 0 h 4897053"/>
              <a:gd name="csX4" fmla="*/ 2712066 w 4746116"/>
              <a:gd name="csY4" fmla="*/ 0 h 4897053"/>
              <a:gd name="csX5" fmla="*/ 3485005 w 4746116"/>
              <a:gd name="csY5" fmla="*/ 0 h 4897053"/>
              <a:gd name="csX6" fmla="*/ 4115561 w 4746116"/>
              <a:gd name="csY6" fmla="*/ 0 h 4897053"/>
              <a:gd name="csX7" fmla="*/ 4746116 w 4746116"/>
              <a:gd name="csY7" fmla="*/ 0 h 4897053"/>
              <a:gd name="csX8" fmla="*/ 4746116 w 4746116"/>
              <a:gd name="csY8" fmla="*/ 699579 h 4897053"/>
              <a:gd name="csX9" fmla="*/ 4746116 w 4746116"/>
              <a:gd name="csY9" fmla="*/ 1497099 h 4897053"/>
              <a:gd name="csX10" fmla="*/ 4746116 w 4746116"/>
              <a:gd name="csY10" fmla="*/ 2196678 h 4897053"/>
              <a:gd name="csX11" fmla="*/ 4746116 w 4746116"/>
              <a:gd name="csY11" fmla="*/ 2896257 h 4897053"/>
              <a:gd name="csX12" fmla="*/ 4746116 w 4746116"/>
              <a:gd name="csY12" fmla="*/ 3546866 h 4897053"/>
              <a:gd name="csX13" fmla="*/ 4746116 w 4746116"/>
              <a:gd name="csY13" fmla="*/ 4295415 h 4897053"/>
              <a:gd name="csX14" fmla="*/ 4746116 w 4746116"/>
              <a:gd name="csY14" fmla="*/ 4897053 h 4897053"/>
              <a:gd name="csX15" fmla="*/ 4163022 w 4746116"/>
              <a:gd name="csY15" fmla="*/ 4897053 h 4897053"/>
              <a:gd name="csX16" fmla="*/ 3437544 w 4746116"/>
              <a:gd name="csY16" fmla="*/ 4897053 h 4897053"/>
              <a:gd name="csX17" fmla="*/ 2854450 w 4746116"/>
              <a:gd name="csY17" fmla="*/ 4897053 h 4897053"/>
              <a:gd name="csX18" fmla="*/ 2318817 w 4746116"/>
              <a:gd name="csY18" fmla="*/ 4897053 h 4897053"/>
              <a:gd name="csX19" fmla="*/ 1640800 w 4746116"/>
              <a:gd name="csY19" fmla="*/ 4897053 h 4897053"/>
              <a:gd name="csX20" fmla="*/ 915322 w 4746116"/>
              <a:gd name="csY20" fmla="*/ 4897053 h 4897053"/>
              <a:gd name="csX21" fmla="*/ 0 w 4746116"/>
              <a:gd name="csY21" fmla="*/ 4897053 h 4897053"/>
              <a:gd name="csX22" fmla="*/ 0 w 4746116"/>
              <a:gd name="csY22" fmla="*/ 4344386 h 4897053"/>
              <a:gd name="csX23" fmla="*/ 0 w 4746116"/>
              <a:gd name="csY23" fmla="*/ 3546866 h 4897053"/>
              <a:gd name="csX24" fmla="*/ 0 w 4746116"/>
              <a:gd name="csY24" fmla="*/ 2847287 h 4897053"/>
              <a:gd name="csX25" fmla="*/ 0 w 4746116"/>
              <a:gd name="csY25" fmla="*/ 2196678 h 4897053"/>
              <a:gd name="csX26" fmla="*/ 0 w 4746116"/>
              <a:gd name="csY26" fmla="*/ 1546070 h 4897053"/>
              <a:gd name="csX27" fmla="*/ 0 w 4746116"/>
              <a:gd name="csY27" fmla="*/ 944432 h 4897053"/>
              <a:gd name="csX28" fmla="*/ 0 w 4746116"/>
              <a:gd name="csY28" fmla="*/ 0 h 4897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746116" h="4897053" fill="none" extrusionOk="0">
                <a:moveTo>
                  <a:pt x="0" y="0"/>
                </a:moveTo>
                <a:cubicBezTo>
                  <a:pt x="267955" y="-26406"/>
                  <a:pt x="343340" y="12799"/>
                  <a:pt x="630555" y="0"/>
                </a:cubicBezTo>
                <a:cubicBezTo>
                  <a:pt x="917770" y="-12799"/>
                  <a:pt x="1153944" y="33855"/>
                  <a:pt x="1403494" y="0"/>
                </a:cubicBezTo>
                <a:cubicBezTo>
                  <a:pt x="1653044" y="-33855"/>
                  <a:pt x="1740748" y="-12"/>
                  <a:pt x="2034050" y="0"/>
                </a:cubicBezTo>
                <a:cubicBezTo>
                  <a:pt x="2327352" y="12"/>
                  <a:pt x="2469775" y="-24246"/>
                  <a:pt x="2712066" y="0"/>
                </a:cubicBezTo>
                <a:cubicBezTo>
                  <a:pt x="2954357" y="24246"/>
                  <a:pt x="3260683" y="-8909"/>
                  <a:pt x="3485005" y="0"/>
                </a:cubicBezTo>
                <a:cubicBezTo>
                  <a:pt x="3709327" y="8909"/>
                  <a:pt x="3842815" y="-21689"/>
                  <a:pt x="4115561" y="0"/>
                </a:cubicBezTo>
                <a:cubicBezTo>
                  <a:pt x="4388307" y="21689"/>
                  <a:pt x="4494811" y="-5619"/>
                  <a:pt x="4746116" y="0"/>
                </a:cubicBezTo>
                <a:cubicBezTo>
                  <a:pt x="4731623" y="160429"/>
                  <a:pt x="4724255" y="381250"/>
                  <a:pt x="4746116" y="699579"/>
                </a:cubicBezTo>
                <a:cubicBezTo>
                  <a:pt x="4767977" y="1017908"/>
                  <a:pt x="4770417" y="1291614"/>
                  <a:pt x="4746116" y="1497099"/>
                </a:cubicBezTo>
                <a:cubicBezTo>
                  <a:pt x="4721815" y="1702584"/>
                  <a:pt x="4756072" y="1855365"/>
                  <a:pt x="4746116" y="2196678"/>
                </a:cubicBezTo>
                <a:cubicBezTo>
                  <a:pt x="4736160" y="2537991"/>
                  <a:pt x="4768836" y="2601491"/>
                  <a:pt x="4746116" y="2896257"/>
                </a:cubicBezTo>
                <a:cubicBezTo>
                  <a:pt x="4723396" y="3191023"/>
                  <a:pt x="4735792" y="3384262"/>
                  <a:pt x="4746116" y="3546866"/>
                </a:cubicBezTo>
                <a:cubicBezTo>
                  <a:pt x="4756440" y="3709470"/>
                  <a:pt x="4733147" y="4133388"/>
                  <a:pt x="4746116" y="4295415"/>
                </a:cubicBezTo>
                <a:cubicBezTo>
                  <a:pt x="4759085" y="4457442"/>
                  <a:pt x="4748596" y="4613420"/>
                  <a:pt x="4746116" y="4897053"/>
                </a:cubicBezTo>
                <a:cubicBezTo>
                  <a:pt x="4466614" y="4876167"/>
                  <a:pt x="4405585" y="4886232"/>
                  <a:pt x="4163022" y="4897053"/>
                </a:cubicBezTo>
                <a:cubicBezTo>
                  <a:pt x="3920459" y="4907874"/>
                  <a:pt x="3664927" y="4929561"/>
                  <a:pt x="3437544" y="4897053"/>
                </a:cubicBezTo>
                <a:cubicBezTo>
                  <a:pt x="3210161" y="4864545"/>
                  <a:pt x="2991815" y="4891230"/>
                  <a:pt x="2854450" y="4897053"/>
                </a:cubicBezTo>
                <a:cubicBezTo>
                  <a:pt x="2717085" y="4902876"/>
                  <a:pt x="2568016" y="4888611"/>
                  <a:pt x="2318817" y="4897053"/>
                </a:cubicBezTo>
                <a:cubicBezTo>
                  <a:pt x="2069618" y="4905495"/>
                  <a:pt x="1937448" y="4930810"/>
                  <a:pt x="1640800" y="4897053"/>
                </a:cubicBezTo>
                <a:cubicBezTo>
                  <a:pt x="1344152" y="4863296"/>
                  <a:pt x="1166364" y="4928197"/>
                  <a:pt x="915322" y="4897053"/>
                </a:cubicBezTo>
                <a:cubicBezTo>
                  <a:pt x="664280" y="4865909"/>
                  <a:pt x="369218" y="4855188"/>
                  <a:pt x="0" y="4897053"/>
                </a:cubicBezTo>
                <a:cubicBezTo>
                  <a:pt x="-9186" y="4763837"/>
                  <a:pt x="-669" y="4546124"/>
                  <a:pt x="0" y="4344386"/>
                </a:cubicBezTo>
                <a:cubicBezTo>
                  <a:pt x="669" y="4142648"/>
                  <a:pt x="36169" y="3922232"/>
                  <a:pt x="0" y="3546866"/>
                </a:cubicBezTo>
                <a:cubicBezTo>
                  <a:pt x="-36169" y="3171500"/>
                  <a:pt x="33486" y="3153046"/>
                  <a:pt x="0" y="2847287"/>
                </a:cubicBezTo>
                <a:cubicBezTo>
                  <a:pt x="-33486" y="2541528"/>
                  <a:pt x="16251" y="2455645"/>
                  <a:pt x="0" y="2196678"/>
                </a:cubicBezTo>
                <a:cubicBezTo>
                  <a:pt x="-16251" y="1937711"/>
                  <a:pt x="-14469" y="1740103"/>
                  <a:pt x="0" y="1546070"/>
                </a:cubicBezTo>
                <a:cubicBezTo>
                  <a:pt x="14469" y="1352037"/>
                  <a:pt x="28295" y="1155541"/>
                  <a:pt x="0" y="944432"/>
                </a:cubicBezTo>
                <a:cubicBezTo>
                  <a:pt x="-28295" y="733323"/>
                  <a:pt x="1863" y="215838"/>
                  <a:pt x="0" y="0"/>
                </a:cubicBezTo>
                <a:close/>
              </a:path>
              <a:path w="4746116" h="4897053" stroke="0" extrusionOk="0">
                <a:moveTo>
                  <a:pt x="0" y="0"/>
                </a:moveTo>
                <a:cubicBezTo>
                  <a:pt x="136193" y="-13504"/>
                  <a:pt x="300117" y="16626"/>
                  <a:pt x="535633" y="0"/>
                </a:cubicBezTo>
                <a:cubicBezTo>
                  <a:pt x="771149" y="-16626"/>
                  <a:pt x="887329" y="33745"/>
                  <a:pt x="1213650" y="0"/>
                </a:cubicBezTo>
                <a:cubicBezTo>
                  <a:pt x="1539971" y="-33745"/>
                  <a:pt x="1807065" y="25392"/>
                  <a:pt x="1986589" y="0"/>
                </a:cubicBezTo>
                <a:cubicBezTo>
                  <a:pt x="2166113" y="-25392"/>
                  <a:pt x="2365228" y="26792"/>
                  <a:pt x="2617144" y="0"/>
                </a:cubicBezTo>
                <a:cubicBezTo>
                  <a:pt x="2869060" y="-26792"/>
                  <a:pt x="3118910" y="23934"/>
                  <a:pt x="3247699" y="0"/>
                </a:cubicBezTo>
                <a:cubicBezTo>
                  <a:pt x="3376488" y="-23934"/>
                  <a:pt x="3678803" y="2350"/>
                  <a:pt x="3973177" y="0"/>
                </a:cubicBezTo>
                <a:cubicBezTo>
                  <a:pt x="4267551" y="-2350"/>
                  <a:pt x="4558135" y="21601"/>
                  <a:pt x="4746116" y="0"/>
                </a:cubicBezTo>
                <a:cubicBezTo>
                  <a:pt x="4753561" y="348741"/>
                  <a:pt x="4762494" y="510560"/>
                  <a:pt x="4746116" y="699579"/>
                </a:cubicBezTo>
                <a:cubicBezTo>
                  <a:pt x="4729738" y="888598"/>
                  <a:pt x="4719015" y="1093311"/>
                  <a:pt x="4746116" y="1301217"/>
                </a:cubicBezTo>
                <a:cubicBezTo>
                  <a:pt x="4773217" y="1509123"/>
                  <a:pt x="4738573" y="1644436"/>
                  <a:pt x="4746116" y="1902855"/>
                </a:cubicBezTo>
                <a:cubicBezTo>
                  <a:pt x="4753659" y="2161274"/>
                  <a:pt x="4773569" y="2233261"/>
                  <a:pt x="4746116" y="2504493"/>
                </a:cubicBezTo>
                <a:cubicBezTo>
                  <a:pt x="4718663" y="2775725"/>
                  <a:pt x="4743709" y="2883343"/>
                  <a:pt x="4746116" y="3204072"/>
                </a:cubicBezTo>
                <a:cubicBezTo>
                  <a:pt x="4748523" y="3524801"/>
                  <a:pt x="4711503" y="3748622"/>
                  <a:pt x="4746116" y="3952621"/>
                </a:cubicBezTo>
                <a:cubicBezTo>
                  <a:pt x="4780729" y="4156620"/>
                  <a:pt x="4706869" y="4661789"/>
                  <a:pt x="4746116" y="4897053"/>
                </a:cubicBezTo>
                <a:cubicBezTo>
                  <a:pt x="4555432" y="4883057"/>
                  <a:pt x="4342155" y="4921533"/>
                  <a:pt x="4210483" y="4897053"/>
                </a:cubicBezTo>
                <a:cubicBezTo>
                  <a:pt x="4078811" y="4872573"/>
                  <a:pt x="3784243" y="4870772"/>
                  <a:pt x="3579927" y="4897053"/>
                </a:cubicBezTo>
                <a:cubicBezTo>
                  <a:pt x="3375611" y="4923334"/>
                  <a:pt x="3201827" y="4885481"/>
                  <a:pt x="3044294" y="4897053"/>
                </a:cubicBezTo>
                <a:cubicBezTo>
                  <a:pt x="2886761" y="4908625"/>
                  <a:pt x="2625458" y="4868649"/>
                  <a:pt x="2271356" y="4897053"/>
                </a:cubicBezTo>
                <a:cubicBezTo>
                  <a:pt x="1917254" y="4925457"/>
                  <a:pt x="1960599" y="4915621"/>
                  <a:pt x="1735722" y="4897053"/>
                </a:cubicBezTo>
                <a:cubicBezTo>
                  <a:pt x="1510845" y="4878485"/>
                  <a:pt x="1306383" y="4902647"/>
                  <a:pt x="1105167" y="4897053"/>
                </a:cubicBezTo>
                <a:cubicBezTo>
                  <a:pt x="903951" y="4891459"/>
                  <a:pt x="257587" y="4895054"/>
                  <a:pt x="0" y="4897053"/>
                </a:cubicBezTo>
                <a:cubicBezTo>
                  <a:pt x="-31184" y="4619279"/>
                  <a:pt x="-34208" y="4453102"/>
                  <a:pt x="0" y="4148503"/>
                </a:cubicBezTo>
                <a:cubicBezTo>
                  <a:pt x="34208" y="3843904"/>
                  <a:pt x="4454" y="3718403"/>
                  <a:pt x="0" y="3595836"/>
                </a:cubicBezTo>
                <a:cubicBezTo>
                  <a:pt x="-4454" y="3473269"/>
                  <a:pt x="22427" y="3029238"/>
                  <a:pt x="0" y="2847287"/>
                </a:cubicBezTo>
                <a:cubicBezTo>
                  <a:pt x="-22427" y="2665336"/>
                  <a:pt x="-26400" y="2491186"/>
                  <a:pt x="0" y="2196678"/>
                </a:cubicBezTo>
                <a:cubicBezTo>
                  <a:pt x="26400" y="1902170"/>
                  <a:pt x="310" y="1640821"/>
                  <a:pt x="0" y="1399158"/>
                </a:cubicBezTo>
                <a:cubicBezTo>
                  <a:pt x="-310" y="1157495"/>
                  <a:pt x="-11241" y="1087165"/>
                  <a:pt x="0" y="797520"/>
                </a:cubicBezTo>
                <a:cubicBezTo>
                  <a:pt x="11241" y="507875"/>
                  <a:pt x="16543" y="300398"/>
                  <a:pt x="0" y="0"/>
                </a:cubicBezTo>
                <a:close/>
              </a:path>
            </a:pathLst>
          </a:custGeom>
          <a:ln w="31750">
            <a:solidFill>
              <a:srgbClr val="C00000"/>
            </a:solidFill>
            <a:extLst>
              <a:ext uri="{C807C97D-BFC1-408E-A445-0C87EB9F89A2}">
                <ask:lineSketchStyleProps xmlns:ask="http://schemas.microsoft.com/office/drawing/2018/sketchyshapes" sd="2606772867">
                  <a:prstGeom prst="rect">
                    <a:avLst/>
                  </a:prstGeom>
                  <ask:type>
                    <ask:lineSketchFreehand/>
                  </ask:type>
                </ask:lineSketchStyleProps>
              </a:ext>
            </a:extLst>
          </a:ln>
        </p:spPr>
      </p:pic>
      <p:sp>
        <p:nvSpPr>
          <p:cNvPr id="5" name="Arrow: Chevron 1">
            <a:extLst>
              <a:ext uri="{FF2B5EF4-FFF2-40B4-BE49-F238E27FC236}">
                <a16:creationId xmlns:a16="http://schemas.microsoft.com/office/drawing/2014/main" id="{F21CFE29-5F63-46EE-9C37-11F8249A3510}"/>
              </a:ext>
              <a:ext uri="{C183D7F6-B498-43B3-948B-1728B52AA6E4}">
                <adec:decorative xmlns:adec="http://schemas.microsoft.com/office/drawing/2017/decorative" val="1"/>
              </a:ext>
            </a:extLst>
          </p:cNvPr>
          <p:cNvSpPr>
            <a:spLocks noGrp="1"/>
          </p:cNvSpPr>
          <p:nvPr>
            <p:ph type="title" idx="4294967295"/>
          </p:nvPr>
        </p:nvSpPr>
        <p:spPr>
          <a:xfrm rot="21310721">
            <a:off x="-1034704" y="433381"/>
            <a:ext cx="8322475" cy="845956"/>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A61F29"/>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Which part is the shield? </a:t>
            </a:r>
          </a:p>
        </p:txBody>
      </p:sp>
      <p:sp>
        <p:nvSpPr>
          <p:cNvPr id="19" name="TextBox 18">
            <a:extLst>
              <a:ext uri="{FF2B5EF4-FFF2-40B4-BE49-F238E27FC236}">
                <a16:creationId xmlns:a16="http://schemas.microsoft.com/office/drawing/2014/main" id="{B5EE4A00-29D8-4F90-A1E0-F6D085F35C31}"/>
              </a:ext>
              <a:ext uri="{C183D7F6-B498-43B3-948B-1728B52AA6E4}">
                <adec:decorative xmlns:adec="http://schemas.microsoft.com/office/drawing/2017/decorative" val="1"/>
              </a:ext>
            </a:extLst>
          </p:cNvPr>
          <p:cNvSpPr txBox="1"/>
          <p:nvPr/>
        </p:nvSpPr>
        <p:spPr>
          <a:xfrm>
            <a:off x="6794056" y="1517268"/>
            <a:ext cx="1452943" cy="369332"/>
          </a:xfrm>
          <a:custGeom>
            <a:avLst/>
            <a:gdLst>
              <a:gd name="csX0" fmla="*/ 0 w 1452943"/>
              <a:gd name="csY0" fmla="*/ 0 h 369332"/>
              <a:gd name="csX1" fmla="*/ 498844 w 1452943"/>
              <a:gd name="csY1" fmla="*/ 0 h 369332"/>
              <a:gd name="csX2" fmla="*/ 997688 w 1452943"/>
              <a:gd name="csY2" fmla="*/ 0 h 369332"/>
              <a:gd name="csX3" fmla="*/ 1452943 w 1452943"/>
              <a:gd name="csY3" fmla="*/ 0 h 369332"/>
              <a:gd name="csX4" fmla="*/ 1452943 w 1452943"/>
              <a:gd name="csY4" fmla="*/ 369332 h 369332"/>
              <a:gd name="csX5" fmla="*/ 954099 w 1452943"/>
              <a:gd name="csY5" fmla="*/ 369332 h 369332"/>
              <a:gd name="csX6" fmla="*/ 440726 w 1452943"/>
              <a:gd name="csY6" fmla="*/ 369332 h 369332"/>
              <a:gd name="csX7" fmla="*/ 0 w 1452943"/>
              <a:gd name="csY7" fmla="*/ 369332 h 369332"/>
              <a:gd name="csX8" fmla="*/ 0 w 1452943"/>
              <a:gd name="csY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2943" h="369332" extrusionOk="0">
                <a:moveTo>
                  <a:pt x="0" y="0"/>
                </a:moveTo>
                <a:cubicBezTo>
                  <a:pt x="146985" y="-7363"/>
                  <a:pt x="323167" y="-14221"/>
                  <a:pt x="498844" y="0"/>
                </a:cubicBezTo>
                <a:cubicBezTo>
                  <a:pt x="674521" y="14221"/>
                  <a:pt x="887733" y="12731"/>
                  <a:pt x="997688" y="0"/>
                </a:cubicBezTo>
                <a:cubicBezTo>
                  <a:pt x="1107643" y="-12731"/>
                  <a:pt x="1336016" y="-22688"/>
                  <a:pt x="1452943" y="0"/>
                </a:cubicBezTo>
                <a:cubicBezTo>
                  <a:pt x="1443630" y="170979"/>
                  <a:pt x="1448568" y="211439"/>
                  <a:pt x="1452943" y="369332"/>
                </a:cubicBezTo>
                <a:cubicBezTo>
                  <a:pt x="1241422" y="391351"/>
                  <a:pt x="1084661" y="361815"/>
                  <a:pt x="954099" y="369332"/>
                </a:cubicBezTo>
                <a:cubicBezTo>
                  <a:pt x="823537" y="376849"/>
                  <a:pt x="687685" y="388210"/>
                  <a:pt x="440726" y="369332"/>
                </a:cubicBezTo>
                <a:cubicBezTo>
                  <a:pt x="193767" y="350454"/>
                  <a:pt x="196377" y="350236"/>
                  <a:pt x="0" y="369332"/>
                </a:cubicBezTo>
                <a:cubicBezTo>
                  <a:pt x="-9108" y="222713"/>
                  <a:pt x="-13745" y="176714"/>
                  <a:pt x="0" y="0"/>
                </a:cubicBezTo>
                <a:close/>
              </a:path>
            </a:pathLst>
          </a:custGeom>
          <a:noFill/>
          <a:ln w="38100">
            <a:solidFill>
              <a:srgbClr val="A61F29"/>
            </a:solidFill>
            <a:extLst>
              <a:ext uri="{C807C97D-BFC1-408E-A445-0C87EB9F89A2}">
                <ask:lineSketchStyleProps xmlns:ask="http://schemas.microsoft.com/office/drawing/2018/sketchyshapes" sd="838133795">
                  <a:prstGeom prst="rect">
                    <a:avLst/>
                  </a:prstGeom>
                  <ask:type>
                    <ask:lineSketchFreehand/>
                  </ask:type>
                </ask:lineSketchStyleProps>
              </a:ext>
            </a:extLst>
          </a:ln>
        </p:spPr>
        <p:txBody>
          <a:bodyPr wrap="square" rtlCol="0">
            <a:spAutoFit/>
          </a:bodyPr>
          <a:lstStyle/>
          <a:p>
            <a:pPr algn="ctr"/>
            <a:r>
              <a:rPr lang="en-GB">
                <a:latin typeface="Arial" panose="020B0604020202020204" pitchFamily="34" charset="0"/>
              </a:rPr>
              <a:t>Motto</a:t>
            </a:r>
          </a:p>
        </p:txBody>
      </p:sp>
      <p:cxnSp>
        <p:nvCxnSpPr>
          <p:cNvPr id="20" name="Straight Arrow Connector 19">
            <a:extLst>
              <a:ext uri="{FF2B5EF4-FFF2-40B4-BE49-F238E27FC236}">
                <a16:creationId xmlns:a16="http://schemas.microsoft.com/office/drawing/2014/main" id="{C6ADB236-1C64-4420-9015-5CC9E484B743}"/>
              </a:ext>
              <a:ext uri="{C183D7F6-B498-43B3-948B-1728B52AA6E4}">
                <adec:decorative xmlns:adec="http://schemas.microsoft.com/office/drawing/2017/decorative" val="1"/>
              </a:ext>
            </a:extLst>
          </p:cNvPr>
          <p:cNvCxnSpPr>
            <a:cxnSpLocks/>
            <a:stCxn id="19" idx="1"/>
          </p:cNvCxnSpPr>
          <p:nvPr/>
        </p:nvCxnSpPr>
        <p:spPr>
          <a:xfrm flipH="1">
            <a:off x="4389120" y="1701934"/>
            <a:ext cx="2404936" cy="433503"/>
          </a:xfrm>
          <a:prstGeom prst="straightConnector1">
            <a:avLst/>
          </a:prstGeom>
          <a:ln w="38100">
            <a:solidFill>
              <a:srgbClr val="A61F29"/>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FF8A784-D854-4C7D-9FB1-2963181C4B59}"/>
              </a:ext>
              <a:ext uri="{C183D7F6-B498-43B3-948B-1728B52AA6E4}">
                <adec:decorative xmlns:adec="http://schemas.microsoft.com/office/drawing/2017/decorative" val="1"/>
              </a:ext>
            </a:extLst>
          </p:cNvPr>
          <p:cNvSpPr txBox="1"/>
          <p:nvPr/>
        </p:nvSpPr>
        <p:spPr>
          <a:xfrm>
            <a:off x="162177" y="2377366"/>
            <a:ext cx="1346327" cy="369332"/>
          </a:xfrm>
          <a:custGeom>
            <a:avLst/>
            <a:gdLst>
              <a:gd name="csX0" fmla="*/ 0 w 1346327"/>
              <a:gd name="csY0" fmla="*/ 0 h 369332"/>
              <a:gd name="csX1" fmla="*/ 686627 w 1346327"/>
              <a:gd name="csY1" fmla="*/ 0 h 369332"/>
              <a:gd name="csX2" fmla="*/ 1346327 w 1346327"/>
              <a:gd name="csY2" fmla="*/ 0 h 369332"/>
              <a:gd name="csX3" fmla="*/ 1346327 w 1346327"/>
              <a:gd name="csY3" fmla="*/ 369332 h 369332"/>
              <a:gd name="csX4" fmla="*/ 686627 w 1346327"/>
              <a:gd name="csY4" fmla="*/ 369332 h 369332"/>
              <a:gd name="csX5" fmla="*/ 0 w 1346327"/>
              <a:gd name="csY5" fmla="*/ 369332 h 369332"/>
              <a:gd name="csX6" fmla="*/ 0 w 1346327"/>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46327" h="369332" extrusionOk="0">
                <a:moveTo>
                  <a:pt x="0" y="0"/>
                </a:moveTo>
                <a:cubicBezTo>
                  <a:pt x="223220" y="-10006"/>
                  <a:pt x="396924" y="25081"/>
                  <a:pt x="686627" y="0"/>
                </a:cubicBezTo>
                <a:cubicBezTo>
                  <a:pt x="976330" y="-25081"/>
                  <a:pt x="1137997" y="180"/>
                  <a:pt x="1346327" y="0"/>
                </a:cubicBezTo>
                <a:cubicBezTo>
                  <a:pt x="1345948" y="99895"/>
                  <a:pt x="1334852" y="256374"/>
                  <a:pt x="1346327" y="369332"/>
                </a:cubicBezTo>
                <a:cubicBezTo>
                  <a:pt x="1171807" y="370890"/>
                  <a:pt x="844657" y="380947"/>
                  <a:pt x="686627" y="369332"/>
                </a:cubicBezTo>
                <a:cubicBezTo>
                  <a:pt x="528597" y="357717"/>
                  <a:pt x="227301" y="391483"/>
                  <a:pt x="0" y="369332"/>
                </a:cubicBezTo>
                <a:cubicBezTo>
                  <a:pt x="-8837" y="228272"/>
                  <a:pt x="7786" y="164056"/>
                  <a:pt x="0" y="0"/>
                </a:cubicBezTo>
                <a:close/>
              </a:path>
            </a:pathLst>
          </a:custGeom>
          <a:noFill/>
          <a:ln w="38100">
            <a:solidFill>
              <a:srgbClr val="A61F29"/>
            </a:solidFill>
            <a:extLst>
              <a:ext uri="{C807C97D-BFC1-408E-A445-0C87EB9F89A2}">
                <ask:lineSketchStyleProps xmlns:ask="http://schemas.microsoft.com/office/drawing/2018/sketchyshapes" sd="838133795">
                  <a:prstGeom prst="rect">
                    <a:avLst/>
                  </a:prstGeom>
                  <ask:type>
                    <ask:lineSketchFreehand/>
                  </ask:type>
                </ask:lineSketchStyleProps>
              </a:ext>
            </a:extLst>
          </a:ln>
        </p:spPr>
        <p:txBody>
          <a:bodyPr wrap="square" rtlCol="0">
            <a:spAutoFit/>
          </a:bodyPr>
          <a:lstStyle/>
          <a:p>
            <a:pPr algn="ctr"/>
            <a:r>
              <a:rPr lang="en-GB">
                <a:latin typeface="Arial" panose="020B0604020202020204" pitchFamily="34" charset="0"/>
              </a:rPr>
              <a:t>Crest</a:t>
            </a:r>
          </a:p>
        </p:txBody>
      </p:sp>
      <p:cxnSp>
        <p:nvCxnSpPr>
          <p:cNvPr id="26" name="Straight Arrow Connector 25">
            <a:extLst>
              <a:ext uri="{FF2B5EF4-FFF2-40B4-BE49-F238E27FC236}">
                <a16:creationId xmlns:a16="http://schemas.microsoft.com/office/drawing/2014/main" id="{5D59F9F6-B348-43A2-A38D-FE07A649BDE2}"/>
              </a:ext>
              <a:ext uri="{C183D7F6-B498-43B3-948B-1728B52AA6E4}">
                <adec:decorative xmlns:adec="http://schemas.microsoft.com/office/drawing/2017/decorative" val="1"/>
              </a:ext>
            </a:extLst>
          </p:cNvPr>
          <p:cNvCxnSpPr>
            <a:cxnSpLocks/>
            <a:stCxn id="25" idx="3"/>
          </p:cNvCxnSpPr>
          <p:nvPr/>
        </p:nvCxnSpPr>
        <p:spPr>
          <a:xfrm flipV="1">
            <a:off x="1508504" y="1970784"/>
            <a:ext cx="2530197" cy="591248"/>
          </a:xfrm>
          <a:prstGeom prst="straightConnector1">
            <a:avLst/>
          </a:prstGeom>
          <a:ln w="38100">
            <a:solidFill>
              <a:srgbClr val="A61F29"/>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4FB0AD7-3A59-4A78-A1F8-BB6E310E35E3}"/>
              </a:ext>
              <a:ext uri="{C183D7F6-B498-43B3-948B-1728B52AA6E4}">
                <adec:decorative xmlns:adec="http://schemas.microsoft.com/office/drawing/2017/decorative" val="1"/>
              </a:ext>
            </a:extLst>
          </p:cNvPr>
          <p:cNvCxnSpPr>
            <a:cxnSpLocks/>
            <a:stCxn id="2" idx="3"/>
          </p:cNvCxnSpPr>
          <p:nvPr/>
        </p:nvCxnSpPr>
        <p:spPr>
          <a:xfrm flipV="1">
            <a:off x="1530132" y="3744009"/>
            <a:ext cx="4031424" cy="1326753"/>
          </a:xfrm>
          <a:prstGeom prst="straightConnector1">
            <a:avLst/>
          </a:prstGeom>
          <a:ln w="38100">
            <a:solidFill>
              <a:srgbClr val="A61F29"/>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A6CEC08-4D52-44F9-AE43-D5400F81A23F}"/>
              </a:ext>
              <a:ext uri="{C183D7F6-B498-43B3-948B-1728B52AA6E4}">
                <adec:decorative xmlns:adec="http://schemas.microsoft.com/office/drawing/2017/decorative" val="1"/>
              </a:ext>
            </a:extLst>
          </p:cNvPr>
          <p:cNvSpPr txBox="1"/>
          <p:nvPr/>
        </p:nvSpPr>
        <p:spPr>
          <a:xfrm>
            <a:off x="146913" y="4886096"/>
            <a:ext cx="1383219" cy="369332"/>
          </a:xfrm>
          <a:custGeom>
            <a:avLst/>
            <a:gdLst>
              <a:gd name="csX0" fmla="*/ 0 w 1383219"/>
              <a:gd name="csY0" fmla="*/ 0 h 369332"/>
              <a:gd name="csX1" fmla="*/ 705442 w 1383219"/>
              <a:gd name="csY1" fmla="*/ 0 h 369332"/>
              <a:gd name="csX2" fmla="*/ 1383219 w 1383219"/>
              <a:gd name="csY2" fmla="*/ 0 h 369332"/>
              <a:gd name="csX3" fmla="*/ 1383219 w 1383219"/>
              <a:gd name="csY3" fmla="*/ 369332 h 369332"/>
              <a:gd name="csX4" fmla="*/ 705442 w 1383219"/>
              <a:gd name="csY4" fmla="*/ 369332 h 369332"/>
              <a:gd name="csX5" fmla="*/ 0 w 1383219"/>
              <a:gd name="csY5" fmla="*/ 369332 h 369332"/>
              <a:gd name="csX6" fmla="*/ 0 w 1383219"/>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83219" h="369332" extrusionOk="0">
                <a:moveTo>
                  <a:pt x="0" y="0"/>
                </a:moveTo>
                <a:cubicBezTo>
                  <a:pt x="341134" y="29327"/>
                  <a:pt x="532244" y="22291"/>
                  <a:pt x="705442" y="0"/>
                </a:cubicBezTo>
                <a:cubicBezTo>
                  <a:pt x="878640" y="-22291"/>
                  <a:pt x="1187822" y="-17855"/>
                  <a:pt x="1383219" y="0"/>
                </a:cubicBezTo>
                <a:cubicBezTo>
                  <a:pt x="1382840" y="99895"/>
                  <a:pt x="1371744" y="256374"/>
                  <a:pt x="1383219" y="369332"/>
                </a:cubicBezTo>
                <a:cubicBezTo>
                  <a:pt x="1198867" y="402900"/>
                  <a:pt x="1021055" y="384078"/>
                  <a:pt x="705442" y="369332"/>
                </a:cubicBezTo>
                <a:cubicBezTo>
                  <a:pt x="389829" y="354586"/>
                  <a:pt x="339112" y="375287"/>
                  <a:pt x="0" y="369332"/>
                </a:cubicBezTo>
                <a:cubicBezTo>
                  <a:pt x="-8837" y="228272"/>
                  <a:pt x="7786" y="164056"/>
                  <a:pt x="0" y="0"/>
                </a:cubicBezTo>
                <a:close/>
              </a:path>
            </a:pathLst>
          </a:custGeom>
          <a:noFill/>
          <a:ln w="38100">
            <a:solidFill>
              <a:srgbClr val="A61F29"/>
            </a:solidFill>
            <a:extLst>
              <a:ext uri="{C807C97D-BFC1-408E-A445-0C87EB9F89A2}">
                <ask:lineSketchStyleProps xmlns:ask="http://schemas.microsoft.com/office/drawing/2018/sketchyshapes" sd="838133795">
                  <a:prstGeom prst="rect">
                    <a:avLst/>
                  </a:prstGeom>
                  <ask:type>
                    <ask:lineSketchFreehand/>
                  </ask:type>
                </ask:lineSketchStyleProps>
              </a:ext>
            </a:extLst>
          </a:ln>
        </p:spPr>
        <p:txBody>
          <a:bodyPr wrap="square" lIns="91440" tIns="45720" rIns="91440" bIns="45720" rtlCol="0" anchor="ctr">
            <a:spAutoFit/>
          </a:bodyPr>
          <a:lstStyle/>
          <a:p>
            <a:pPr algn="ctr"/>
            <a:r>
              <a:rPr lang="en-GB">
                <a:latin typeface="Arial" panose="020B0604020202020204" pitchFamily="34" charset="0"/>
              </a:rPr>
              <a:t>Supporters</a:t>
            </a:r>
          </a:p>
        </p:txBody>
      </p:sp>
      <p:cxnSp>
        <p:nvCxnSpPr>
          <p:cNvPr id="15" name="Straight Arrow Connector 14">
            <a:extLst>
              <a:ext uri="{FF2B5EF4-FFF2-40B4-BE49-F238E27FC236}">
                <a16:creationId xmlns:a16="http://schemas.microsoft.com/office/drawing/2014/main" id="{D8BB1C15-8E5A-4E61-B0E9-BC58162B1533}"/>
              </a:ext>
              <a:ext uri="{C183D7F6-B498-43B3-948B-1728B52AA6E4}">
                <adec:decorative xmlns:adec="http://schemas.microsoft.com/office/drawing/2017/decorative" val="1"/>
              </a:ext>
            </a:extLst>
          </p:cNvPr>
          <p:cNvCxnSpPr>
            <a:cxnSpLocks/>
            <a:stCxn id="2" idx="3"/>
          </p:cNvCxnSpPr>
          <p:nvPr/>
        </p:nvCxnSpPr>
        <p:spPr>
          <a:xfrm flipV="1">
            <a:off x="1530132" y="3919532"/>
            <a:ext cx="1030188" cy="1151230"/>
          </a:xfrm>
          <a:prstGeom prst="straightConnector1">
            <a:avLst/>
          </a:prstGeom>
          <a:ln w="38100">
            <a:solidFill>
              <a:srgbClr val="A61F29"/>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1B3F041-15AD-4491-BF15-7F2CEB329E7A}"/>
              </a:ext>
              <a:ext uri="{C183D7F6-B498-43B3-948B-1728B52AA6E4}">
                <adec:decorative xmlns:adec="http://schemas.microsoft.com/office/drawing/2017/decorative" val="1"/>
              </a:ext>
            </a:extLst>
          </p:cNvPr>
          <p:cNvSpPr txBox="1"/>
          <p:nvPr/>
        </p:nvSpPr>
        <p:spPr>
          <a:xfrm>
            <a:off x="148082" y="3302246"/>
            <a:ext cx="1346327" cy="369332"/>
          </a:xfrm>
          <a:custGeom>
            <a:avLst/>
            <a:gdLst>
              <a:gd name="csX0" fmla="*/ 0 w 1346327"/>
              <a:gd name="csY0" fmla="*/ 0 h 369332"/>
              <a:gd name="csX1" fmla="*/ 686627 w 1346327"/>
              <a:gd name="csY1" fmla="*/ 0 h 369332"/>
              <a:gd name="csX2" fmla="*/ 1346327 w 1346327"/>
              <a:gd name="csY2" fmla="*/ 0 h 369332"/>
              <a:gd name="csX3" fmla="*/ 1346327 w 1346327"/>
              <a:gd name="csY3" fmla="*/ 369332 h 369332"/>
              <a:gd name="csX4" fmla="*/ 686627 w 1346327"/>
              <a:gd name="csY4" fmla="*/ 369332 h 369332"/>
              <a:gd name="csX5" fmla="*/ 0 w 1346327"/>
              <a:gd name="csY5" fmla="*/ 369332 h 369332"/>
              <a:gd name="csX6" fmla="*/ 0 w 1346327"/>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46327" h="369332" extrusionOk="0">
                <a:moveTo>
                  <a:pt x="0" y="0"/>
                </a:moveTo>
                <a:cubicBezTo>
                  <a:pt x="223220" y="-10006"/>
                  <a:pt x="396924" y="25081"/>
                  <a:pt x="686627" y="0"/>
                </a:cubicBezTo>
                <a:cubicBezTo>
                  <a:pt x="976330" y="-25081"/>
                  <a:pt x="1137997" y="180"/>
                  <a:pt x="1346327" y="0"/>
                </a:cubicBezTo>
                <a:cubicBezTo>
                  <a:pt x="1345948" y="99895"/>
                  <a:pt x="1334852" y="256374"/>
                  <a:pt x="1346327" y="369332"/>
                </a:cubicBezTo>
                <a:cubicBezTo>
                  <a:pt x="1171807" y="370890"/>
                  <a:pt x="844657" y="380947"/>
                  <a:pt x="686627" y="369332"/>
                </a:cubicBezTo>
                <a:cubicBezTo>
                  <a:pt x="528597" y="357717"/>
                  <a:pt x="227301" y="391483"/>
                  <a:pt x="0" y="369332"/>
                </a:cubicBezTo>
                <a:cubicBezTo>
                  <a:pt x="-8837" y="228272"/>
                  <a:pt x="7786" y="164056"/>
                  <a:pt x="0" y="0"/>
                </a:cubicBezTo>
                <a:close/>
              </a:path>
            </a:pathLst>
          </a:custGeom>
          <a:noFill/>
          <a:ln w="38100">
            <a:solidFill>
              <a:srgbClr val="A61F29"/>
            </a:solidFill>
            <a:extLst>
              <a:ext uri="{C807C97D-BFC1-408E-A445-0C87EB9F89A2}">
                <ask:lineSketchStyleProps xmlns:ask="http://schemas.microsoft.com/office/drawing/2018/sketchyshapes" sd="838133795">
                  <a:prstGeom prst="rect">
                    <a:avLst/>
                  </a:prstGeom>
                  <ask:type>
                    <ask:lineSketchFreehand/>
                  </ask:type>
                </ask:lineSketchStyleProps>
              </a:ext>
            </a:extLst>
          </a:ln>
        </p:spPr>
        <p:txBody>
          <a:bodyPr wrap="square" rtlCol="0">
            <a:spAutoFit/>
          </a:bodyPr>
          <a:lstStyle/>
          <a:p>
            <a:pPr algn="ctr"/>
            <a:r>
              <a:rPr lang="en-GB">
                <a:latin typeface="Arial" panose="020B0604020202020204" pitchFamily="34" charset="0"/>
              </a:rPr>
              <a:t>Helmet</a:t>
            </a:r>
          </a:p>
        </p:txBody>
      </p:sp>
      <p:cxnSp>
        <p:nvCxnSpPr>
          <p:cNvPr id="33" name="Straight Arrow Connector 32">
            <a:extLst>
              <a:ext uri="{FF2B5EF4-FFF2-40B4-BE49-F238E27FC236}">
                <a16:creationId xmlns:a16="http://schemas.microsoft.com/office/drawing/2014/main" id="{75926D3B-953D-4F38-B534-290E73074334}"/>
              </a:ext>
              <a:ext uri="{C183D7F6-B498-43B3-948B-1728B52AA6E4}">
                <adec:decorative xmlns:adec="http://schemas.microsoft.com/office/drawing/2017/decorative" val="1"/>
              </a:ext>
            </a:extLst>
          </p:cNvPr>
          <p:cNvCxnSpPr>
            <a:cxnSpLocks/>
            <a:stCxn id="32" idx="3"/>
          </p:cNvCxnSpPr>
          <p:nvPr/>
        </p:nvCxnSpPr>
        <p:spPr>
          <a:xfrm flipV="1">
            <a:off x="1494409" y="2474976"/>
            <a:ext cx="2511552" cy="1011936"/>
          </a:xfrm>
          <a:prstGeom prst="straightConnector1">
            <a:avLst/>
          </a:prstGeom>
          <a:ln w="38100">
            <a:solidFill>
              <a:srgbClr val="A61F29"/>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DC2F46F3-B4B2-40A9-BCD4-73A78EE98EC2}"/>
              </a:ext>
              <a:ext uri="{C183D7F6-B498-43B3-948B-1728B52AA6E4}">
                <adec:decorative xmlns:adec="http://schemas.microsoft.com/office/drawing/2017/decorative" val="1"/>
              </a:ext>
            </a:extLst>
          </p:cNvPr>
          <p:cNvSpPr txBox="1"/>
          <p:nvPr/>
        </p:nvSpPr>
        <p:spPr>
          <a:xfrm>
            <a:off x="6885691" y="2891216"/>
            <a:ext cx="1753695" cy="646329"/>
          </a:xfrm>
          <a:custGeom>
            <a:avLst/>
            <a:gdLst>
              <a:gd name="csX0" fmla="*/ 0 w 1753695"/>
              <a:gd name="csY0" fmla="*/ 0 h 646329"/>
              <a:gd name="csX1" fmla="*/ 602102 w 1753695"/>
              <a:gd name="csY1" fmla="*/ 0 h 646329"/>
              <a:gd name="csX2" fmla="*/ 1204204 w 1753695"/>
              <a:gd name="csY2" fmla="*/ 0 h 646329"/>
              <a:gd name="csX3" fmla="*/ 1753695 w 1753695"/>
              <a:gd name="csY3" fmla="*/ 0 h 646329"/>
              <a:gd name="csX4" fmla="*/ 1753695 w 1753695"/>
              <a:gd name="csY4" fmla="*/ 646329 h 646329"/>
              <a:gd name="csX5" fmla="*/ 1151593 w 1753695"/>
              <a:gd name="csY5" fmla="*/ 646329 h 646329"/>
              <a:gd name="csX6" fmla="*/ 531954 w 1753695"/>
              <a:gd name="csY6" fmla="*/ 646329 h 646329"/>
              <a:gd name="csX7" fmla="*/ 0 w 1753695"/>
              <a:gd name="csY7" fmla="*/ 646329 h 646329"/>
              <a:gd name="csX8" fmla="*/ 0 w 1753695"/>
              <a:gd name="csY8" fmla="*/ 0 h 646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53695" h="646329" extrusionOk="0">
                <a:moveTo>
                  <a:pt x="0" y="0"/>
                </a:moveTo>
                <a:cubicBezTo>
                  <a:pt x="237308" y="28696"/>
                  <a:pt x="361156" y="-23795"/>
                  <a:pt x="602102" y="0"/>
                </a:cubicBezTo>
                <a:cubicBezTo>
                  <a:pt x="843048" y="23795"/>
                  <a:pt x="932138" y="-16753"/>
                  <a:pt x="1204204" y="0"/>
                </a:cubicBezTo>
                <a:cubicBezTo>
                  <a:pt x="1476270" y="16753"/>
                  <a:pt x="1546390" y="20622"/>
                  <a:pt x="1753695" y="0"/>
                </a:cubicBezTo>
                <a:cubicBezTo>
                  <a:pt x="1746950" y="176144"/>
                  <a:pt x="1772140" y="495875"/>
                  <a:pt x="1753695" y="646329"/>
                </a:cubicBezTo>
                <a:cubicBezTo>
                  <a:pt x="1467117" y="663820"/>
                  <a:pt x="1304252" y="657369"/>
                  <a:pt x="1151593" y="646329"/>
                </a:cubicBezTo>
                <a:cubicBezTo>
                  <a:pt x="998934" y="635289"/>
                  <a:pt x="689134" y="620962"/>
                  <a:pt x="531954" y="646329"/>
                </a:cubicBezTo>
                <a:cubicBezTo>
                  <a:pt x="374774" y="671696"/>
                  <a:pt x="264049" y="627379"/>
                  <a:pt x="0" y="646329"/>
                </a:cubicBezTo>
                <a:cubicBezTo>
                  <a:pt x="-26054" y="354035"/>
                  <a:pt x="2002" y="188623"/>
                  <a:pt x="0" y="0"/>
                </a:cubicBezTo>
                <a:close/>
              </a:path>
            </a:pathLst>
          </a:custGeom>
          <a:noFill/>
          <a:ln w="38100">
            <a:solidFill>
              <a:srgbClr val="A61F29"/>
            </a:solidFill>
            <a:extLst>
              <a:ext uri="{C807C97D-BFC1-408E-A445-0C87EB9F89A2}">
                <ask:lineSketchStyleProps xmlns:ask="http://schemas.microsoft.com/office/drawing/2018/sketchyshapes" sd="838133795">
                  <a:prstGeom prst="rect">
                    <a:avLst/>
                  </a:prstGeom>
                  <ask:type>
                    <ask:lineSketchFreehand/>
                  </ask:type>
                </ask:lineSketchStyleProps>
              </a:ext>
            </a:extLst>
          </a:ln>
        </p:spPr>
        <p:txBody>
          <a:bodyPr wrap="square" rtlCol="0">
            <a:spAutoFit/>
          </a:bodyPr>
          <a:lstStyle/>
          <a:p>
            <a:pPr algn="ctr"/>
            <a:r>
              <a:rPr lang="en-GB" b="1">
                <a:latin typeface="Arial" panose="020B0604020202020204" pitchFamily="34" charset="0"/>
              </a:rPr>
              <a:t>This section is the Shield</a:t>
            </a:r>
          </a:p>
        </p:txBody>
      </p:sp>
      <p:cxnSp>
        <p:nvCxnSpPr>
          <p:cNvPr id="40" name="Straight Arrow Connector 39">
            <a:extLst>
              <a:ext uri="{FF2B5EF4-FFF2-40B4-BE49-F238E27FC236}">
                <a16:creationId xmlns:a16="http://schemas.microsoft.com/office/drawing/2014/main" id="{C9846F43-A7FA-41FF-845C-A4C1B9E1E5DB}"/>
              </a:ext>
              <a:ext uri="{C183D7F6-B498-43B3-948B-1728B52AA6E4}">
                <adec:decorative xmlns:adec="http://schemas.microsoft.com/office/drawing/2017/decorative" val="1"/>
              </a:ext>
            </a:extLst>
          </p:cNvPr>
          <p:cNvCxnSpPr>
            <a:cxnSpLocks/>
            <a:stCxn id="39" idx="1"/>
          </p:cNvCxnSpPr>
          <p:nvPr/>
        </p:nvCxnSpPr>
        <p:spPr>
          <a:xfrm flipH="1">
            <a:off x="4571999" y="3214380"/>
            <a:ext cx="2313692" cy="272532"/>
          </a:xfrm>
          <a:prstGeom prst="straightConnector1">
            <a:avLst/>
          </a:prstGeom>
          <a:ln w="38100">
            <a:solidFill>
              <a:srgbClr val="A61F29"/>
            </a:solidFill>
            <a:tailEnd type="triangle"/>
          </a:ln>
        </p:spPr>
        <p:style>
          <a:lnRef idx="1">
            <a:schemeClr val="accent1"/>
          </a:lnRef>
          <a:fillRef idx="0">
            <a:schemeClr val="accent1"/>
          </a:fillRef>
          <a:effectRef idx="0">
            <a:schemeClr val="accent1"/>
          </a:effectRef>
          <a:fontRef idx="minor">
            <a:schemeClr val="tx1"/>
          </a:fontRef>
        </p:style>
      </p:cxnSp>
      <p:pic>
        <p:nvPicPr>
          <p:cNvPr id="46" name="Picture 45" descr="A close-up of the shield framed by the unicorn and the lion. It has been quartered, with two quarters showing the lion rampant of Scotland. One quarter represents Ireland, with a harp-like instrument on a blue background, and a quarter representing France and England.">
            <a:extLst>
              <a:ext uri="{FF2B5EF4-FFF2-40B4-BE49-F238E27FC236}">
                <a16:creationId xmlns:a16="http://schemas.microsoft.com/office/drawing/2014/main" id="{EB1FDD54-1F86-47EA-A625-6E71D1974F7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rot="5400000">
            <a:off x="6972424" y="3711490"/>
            <a:ext cx="1573646" cy="1464113"/>
          </a:xfrm>
          <a:custGeom>
            <a:avLst/>
            <a:gdLst>
              <a:gd name="csX0" fmla="*/ 0 w 1573646"/>
              <a:gd name="csY0" fmla="*/ 0 h 1464113"/>
              <a:gd name="csX1" fmla="*/ 508812 w 1573646"/>
              <a:gd name="csY1" fmla="*/ 0 h 1464113"/>
              <a:gd name="csX2" fmla="*/ 1033361 w 1573646"/>
              <a:gd name="csY2" fmla="*/ 0 h 1464113"/>
              <a:gd name="csX3" fmla="*/ 1573646 w 1573646"/>
              <a:gd name="csY3" fmla="*/ 0 h 1464113"/>
              <a:gd name="csX4" fmla="*/ 1573646 w 1573646"/>
              <a:gd name="csY4" fmla="*/ 502679 h 1464113"/>
              <a:gd name="csX5" fmla="*/ 1573646 w 1573646"/>
              <a:gd name="csY5" fmla="*/ 946793 h 1464113"/>
              <a:gd name="csX6" fmla="*/ 1573646 w 1573646"/>
              <a:gd name="csY6" fmla="*/ 1464113 h 1464113"/>
              <a:gd name="csX7" fmla="*/ 1017624 w 1573646"/>
              <a:gd name="csY7" fmla="*/ 1464113 h 1464113"/>
              <a:gd name="csX8" fmla="*/ 461603 w 1573646"/>
              <a:gd name="csY8" fmla="*/ 1464113 h 1464113"/>
              <a:gd name="csX9" fmla="*/ 0 w 1573646"/>
              <a:gd name="csY9" fmla="*/ 1464113 h 1464113"/>
              <a:gd name="csX10" fmla="*/ 0 w 1573646"/>
              <a:gd name="csY10" fmla="*/ 990716 h 1464113"/>
              <a:gd name="csX11" fmla="*/ 0 w 1573646"/>
              <a:gd name="csY11" fmla="*/ 502679 h 1464113"/>
              <a:gd name="csX12" fmla="*/ 0 w 1573646"/>
              <a:gd name="csY12" fmla="*/ 0 h 1464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573646" h="1464113" fill="none" extrusionOk="0">
                <a:moveTo>
                  <a:pt x="0" y="0"/>
                </a:moveTo>
                <a:cubicBezTo>
                  <a:pt x="150427" y="4669"/>
                  <a:pt x="294336" y="16847"/>
                  <a:pt x="508812" y="0"/>
                </a:cubicBezTo>
                <a:cubicBezTo>
                  <a:pt x="723288" y="-16847"/>
                  <a:pt x="885779" y="-5102"/>
                  <a:pt x="1033361" y="0"/>
                </a:cubicBezTo>
                <a:cubicBezTo>
                  <a:pt x="1180943" y="5102"/>
                  <a:pt x="1419712" y="-16553"/>
                  <a:pt x="1573646" y="0"/>
                </a:cubicBezTo>
                <a:cubicBezTo>
                  <a:pt x="1582583" y="110749"/>
                  <a:pt x="1551194" y="382728"/>
                  <a:pt x="1573646" y="502679"/>
                </a:cubicBezTo>
                <a:cubicBezTo>
                  <a:pt x="1596098" y="622630"/>
                  <a:pt x="1594652" y="807846"/>
                  <a:pt x="1573646" y="946793"/>
                </a:cubicBezTo>
                <a:cubicBezTo>
                  <a:pt x="1552640" y="1085740"/>
                  <a:pt x="1554337" y="1252627"/>
                  <a:pt x="1573646" y="1464113"/>
                </a:cubicBezTo>
                <a:cubicBezTo>
                  <a:pt x="1298066" y="1472378"/>
                  <a:pt x="1192820" y="1443961"/>
                  <a:pt x="1017624" y="1464113"/>
                </a:cubicBezTo>
                <a:cubicBezTo>
                  <a:pt x="842428" y="1484265"/>
                  <a:pt x="593669" y="1444691"/>
                  <a:pt x="461603" y="1464113"/>
                </a:cubicBezTo>
                <a:cubicBezTo>
                  <a:pt x="329537" y="1483535"/>
                  <a:pt x="171430" y="1470913"/>
                  <a:pt x="0" y="1464113"/>
                </a:cubicBezTo>
                <a:cubicBezTo>
                  <a:pt x="4874" y="1266431"/>
                  <a:pt x="20048" y="1127980"/>
                  <a:pt x="0" y="990716"/>
                </a:cubicBezTo>
                <a:cubicBezTo>
                  <a:pt x="-20048" y="853452"/>
                  <a:pt x="4367" y="713424"/>
                  <a:pt x="0" y="502679"/>
                </a:cubicBezTo>
                <a:cubicBezTo>
                  <a:pt x="-4367" y="291934"/>
                  <a:pt x="-13918" y="226629"/>
                  <a:pt x="0" y="0"/>
                </a:cubicBezTo>
                <a:close/>
              </a:path>
              <a:path w="1573646" h="1464113" stroke="0" extrusionOk="0">
                <a:moveTo>
                  <a:pt x="0" y="0"/>
                </a:moveTo>
                <a:cubicBezTo>
                  <a:pt x="133447" y="-18332"/>
                  <a:pt x="262369" y="11731"/>
                  <a:pt x="508812" y="0"/>
                </a:cubicBezTo>
                <a:cubicBezTo>
                  <a:pt x="755255" y="-11731"/>
                  <a:pt x="887477" y="1350"/>
                  <a:pt x="986151" y="0"/>
                </a:cubicBezTo>
                <a:cubicBezTo>
                  <a:pt x="1084825" y="-1350"/>
                  <a:pt x="1444641" y="-26310"/>
                  <a:pt x="1573646" y="0"/>
                </a:cubicBezTo>
                <a:cubicBezTo>
                  <a:pt x="1558935" y="96490"/>
                  <a:pt x="1573823" y="349231"/>
                  <a:pt x="1573646" y="473397"/>
                </a:cubicBezTo>
                <a:cubicBezTo>
                  <a:pt x="1573469" y="597563"/>
                  <a:pt x="1591331" y="707322"/>
                  <a:pt x="1573646" y="932152"/>
                </a:cubicBezTo>
                <a:cubicBezTo>
                  <a:pt x="1555961" y="1156983"/>
                  <a:pt x="1591371" y="1231764"/>
                  <a:pt x="1573646" y="1464113"/>
                </a:cubicBezTo>
                <a:cubicBezTo>
                  <a:pt x="1400246" y="1462838"/>
                  <a:pt x="1171446" y="1441772"/>
                  <a:pt x="1049097" y="1464113"/>
                </a:cubicBezTo>
                <a:cubicBezTo>
                  <a:pt x="926748" y="1486454"/>
                  <a:pt x="646899" y="1463440"/>
                  <a:pt x="493076" y="1464113"/>
                </a:cubicBezTo>
                <a:cubicBezTo>
                  <a:pt x="339253" y="1464786"/>
                  <a:pt x="171950" y="1486683"/>
                  <a:pt x="0" y="1464113"/>
                </a:cubicBezTo>
                <a:cubicBezTo>
                  <a:pt x="21434" y="1290220"/>
                  <a:pt x="21466" y="1096387"/>
                  <a:pt x="0" y="976075"/>
                </a:cubicBezTo>
                <a:cubicBezTo>
                  <a:pt x="-21466" y="855763"/>
                  <a:pt x="1082" y="641956"/>
                  <a:pt x="0" y="502679"/>
                </a:cubicBezTo>
                <a:cubicBezTo>
                  <a:pt x="-1082" y="363402"/>
                  <a:pt x="-23823" y="131787"/>
                  <a:pt x="0" y="0"/>
                </a:cubicBezTo>
                <a:close/>
              </a:path>
            </a:pathLst>
          </a:custGeom>
          <a:ln w="34925">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spTree>
    <p:extLst>
      <p:ext uri="{BB962C8B-B14F-4D97-AF65-F5344CB8AC3E}">
        <p14:creationId xmlns:p14="http://schemas.microsoft.com/office/powerpoint/2010/main" val="4105373286"/>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5" grpId="0" animBg="1"/>
      <p:bldP spid="2" grpId="0" animBg="1"/>
      <p:bldP spid="32" grpId="0" animBg="1"/>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8" name="Arrow: Chevron 1">
            <a:extLst>
              <a:ext uri="{FF2B5EF4-FFF2-40B4-BE49-F238E27FC236}">
                <a16:creationId xmlns:a16="http://schemas.microsoft.com/office/drawing/2014/main" id="{F2F4E6D5-4C74-4E93-BA14-6CE37CB46754}"/>
              </a:ext>
              <a:ext uri="{C183D7F6-B498-43B3-948B-1728B52AA6E4}">
                <adec:decorative xmlns:adec="http://schemas.microsoft.com/office/drawing/2017/decorative" val="1"/>
              </a:ext>
            </a:extLst>
          </p:cNvPr>
          <p:cNvSpPr>
            <a:spLocks noGrp="1"/>
          </p:cNvSpPr>
          <p:nvPr>
            <p:ph type="title" idx="4294967295"/>
          </p:nvPr>
        </p:nvSpPr>
        <p:spPr>
          <a:xfrm rot="21345585">
            <a:off x="-938380" y="384067"/>
            <a:ext cx="9054726" cy="823449"/>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A61F29"/>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Spotting shields in Edinburgh Castle</a:t>
            </a:r>
          </a:p>
        </p:txBody>
      </p:sp>
      <p:sp>
        <p:nvSpPr>
          <p:cNvPr id="3" name="TextBox 2">
            <a:extLst>
              <a:ext uri="{FF2B5EF4-FFF2-40B4-BE49-F238E27FC236}">
                <a16:creationId xmlns:a16="http://schemas.microsoft.com/office/drawing/2014/main" id="{5A20AED4-A870-49D2-96DA-9A1BEB8BFF49}"/>
              </a:ext>
            </a:extLst>
          </p:cNvPr>
          <p:cNvSpPr txBox="1"/>
          <p:nvPr/>
        </p:nvSpPr>
        <p:spPr>
          <a:xfrm>
            <a:off x="2344464" y="1767348"/>
            <a:ext cx="6799536" cy="1846659"/>
          </a:xfrm>
          <a:prstGeom prst="rect">
            <a:avLst/>
          </a:prstGeom>
          <a:noFill/>
        </p:spPr>
        <p:txBody>
          <a:bodyPr wrap="square" lIns="91440" tIns="45720" rIns="91440" bIns="45720" rtlCol="0" anchor="t">
            <a:spAutoFit/>
          </a:bodyPr>
          <a:lstStyle/>
          <a:p>
            <a:r>
              <a:rPr lang="en-GB" sz="2400">
                <a:latin typeface="Arial" panose="020B0604020202020204" pitchFamily="34" charset="0"/>
              </a:rPr>
              <a:t>Shields can be found all over Edinburgh Castle!</a:t>
            </a:r>
          </a:p>
          <a:p>
            <a:r>
              <a:rPr lang="en-GB">
                <a:latin typeface="Arial" panose="020B0604020202020204" pitchFamily="34" charset="0"/>
                <a:cs typeface="Arial" panose="020B0604020202020204" pitchFamily="34" charset="0"/>
              </a:rPr>
              <a:t>    </a:t>
            </a:r>
            <a:r>
              <a:rPr lang="en-GB" sz="1200">
                <a:latin typeface="Arial" panose="020B0604020202020204" pitchFamily="34" charset="0"/>
                <a:cs typeface="Arial" panose="020B0604020202020204" pitchFamily="34" charset="0"/>
              </a:rPr>
              <a:t>  </a:t>
            </a:r>
            <a:endParaRPr lang="en-GB" sz="1200">
              <a:latin typeface="Arial" panose="020B0604020202020204" pitchFamily="34" charset="0"/>
            </a:endParaRPr>
          </a:p>
          <a:p>
            <a:pPr marL="342900" indent="-342900">
              <a:buFont typeface="Arial"/>
              <a:buChar char="•"/>
            </a:pPr>
            <a:r>
              <a:rPr lang="en-GB" sz="2400">
                <a:latin typeface="Arial" panose="020B0604020202020204" pitchFamily="34" charset="0"/>
              </a:rPr>
              <a:t>Stained glass windows in the Great Hall</a:t>
            </a:r>
            <a:endParaRPr lang="en-GB" sz="1400">
              <a:latin typeface="Arial" panose="020B0604020202020204" pitchFamily="34" charset="0"/>
              <a:ea typeface="Calibri" panose="020F0502020204030204"/>
              <a:cs typeface="Arial" panose="020B0604020202020204" pitchFamily="34" charset="0"/>
            </a:endParaRPr>
          </a:p>
          <a:p>
            <a:pPr marL="342900" indent="-342900">
              <a:buFont typeface="Arial" panose="020B0604020202020204" pitchFamily="34" charset="0"/>
              <a:buChar char="•"/>
            </a:pPr>
            <a:r>
              <a:rPr lang="en-GB" sz="2400">
                <a:latin typeface="Arial" panose="020B0604020202020204" pitchFamily="34" charset="0"/>
              </a:rPr>
              <a:t>Painted on walls in the Royal Apartments</a:t>
            </a:r>
            <a:endParaRPr lang="en-GB" sz="2400">
              <a:latin typeface="Arial" panose="020B0604020202020204" pitchFamily="34" charset="0"/>
              <a:ea typeface="Calibri"/>
              <a:cs typeface="Arial" panose="020B0604020202020204" pitchFamily="34" charset="0"/>
            </a:endParaRPr>
          </a:p>
          <a:p>
            <a:pPr marL="342900" indent="-342900">
              <a:buFont typeface="Arial" panose="020B0604020202020204" pitchFamily="34" charset="0"/>
              <a:buChar char="•"/>
            </a:pPr>
            <a:r>
              <a:rPr lang="en-GB" sz="2400">
                <a:latin typeface="Arial" panose="020B0604020202020204" pitchFamily="34" charset="0"/>
              </a:rPr>
              <a:t>Carved in stone on the National War Memorial</a:t>
            </a:r>
            <a:endParaRPr lang="en-GB" sz="2400">
              <a:latin typeface="Arial" panose="020B0604020202020204" pitchFamily="34" charset="0"/>
              <a:ea typeface="Calibri"/>
              <a:cs typeface="Arial" panose="020B0604020202020204" pitchFamily="34" charset="0"/>
            </a:endParaRPr>
          </a:p>
        </p:txBody>
      </p:sp>
      <p:pic>
        <p:nvPicPr>
          <p:cNvPr id="2" name="Picture 1" descr="A red lion with a blue tongue rears up in the centre of a golden coloured shield. There is a crown above the shield. ">
            <a:extLst>
              <a:ext uri="{FF2B5EF4-FFF2-40B4-BE49-F238E27FC236}">
                <a16:creationId xmlns:a16="http://schemas.microsoft.com/office/drawing/2014/main" id="{CF0A6CD4-F87A-4C6D-96CA-E3E0CE261F7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33915" y="1714337"/>
            <a:ext cx="1724555" cy="2245597"/>
          </a:xfrm>
          <a:custGeom>
            <a:avLst/>
            <a:gdLst>
              <a:gd name="csX0" fmla="*/ 0 w 1724555"/>
              <a:gd name="csY0" fmla="*/ 0 h 2245597"/>
              <a:gd name="csX1" fmla="*/ 523115 w 1724555"/>
              <a:gd name="csY1" fmla="*/ 0 h 2245597"/>
              <a:gd name="csX2" fmla="*/ 1080721 w 1724555"/>
              <a:gd name="csY2" fmla="*/ 0 h 2245597"/>
              <a:gd name="csX3" fmla="*/ 1724555 w 1724555"/>
              <a:gd name="csY3" fmla="*/ 0 h 2245597"/>
              <a:gd name="csX4" fmla="*/ 1724555 w 1724555"/>
              <a:gd name="csY4" fmla="*/ 494031 h 2245597"/>
              <a:gd name="csX5" fmla="*/ 1724555 w 1724555"/>
              <a:gd name="csY5" fmla="*/ 1055431 h 2245597"/>
              <a:gd name="csX6" fmla="*/ 1724555 w 1724555"/>
              <a:gd name="csY6" fmla="*/ 1571918 h 2245597"/>
              <a:gd name="csX7" fmla="*/ 1724555 w 1724555"/>
              <a:gd name="csY7" fmla="*/ 2245597 h 2245597"/>
              <a:gd name="csX8" fmla="*/ 1166949 w 1724555"/>
              <a:gd name="csY8" fmla="*/ 2245597 h 2245597"/>
              <a:gd name="csX9" fmla="*/ 643834 w 1724555"/>
              <a:gd name="csY9" fmla="*/ 2245597 h 2245597"/>
              <a:gd name="csX10" fmla="*/ 0 w 1724555"/>
              <a:gd name="csY10" fmla="*/ 2245597 h 2245597"/>
              <a:gd name="csX11" fmla="*/ 0 w 1724555"/>
              <a:gd name="csY11" fmla="*/ 1639286 h 2245597"/>
              <a:gd name="csX12" fmla="*/ 0 w 1724555"/>
              <a:gd name="csY12" fmla="*/ 1122799 h 2245597"/>
              <a:gd name="csX13" fmla="*/ 0 w 1724555"/>
              <a:gd name="csY13" fmla="*/ 561399 h 2245597"/>
              <a:gd name="csX14" fmla="*/ 0 w 1724555"/>
              <a:gd name="csY14" fmla="*/ 0 h 22455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724555" h="2245597" fill="none" extrusionOk="0">
                <a:moveTo>
                  <a:pt x="0" y="0"/>
                </a:moveTo>
                <a:cubicBezTo>
                  <a:pt x="129977" y="-4594"/>
                  <a:pt x="316794" y="20597"/>
                  <a:pt x="523115" y="0"/>
                </a:cubicBezTo>
                <a:cubicBezTo>
                  <a:pt x="729436" y="-20597"/>
                  <a:pt x="882194" y="15337"/>
                  <a:pt x="1080721" y="0"/>
                </a:cubicBezTo>
                <a:cubicBezTo>
                  <a:pt x="1279248" y="-15337"/>
                  <a:pt x="1512947" y="-7047"/>
                  <a:pt x="1724555" y="0"/>
                </a:cubicBezTo>
                <a:cubicBezTo>
                  <a:pt x="1743008" y="223027"/>
                  <a:pt x="1728789" y="322230"/>
                  <a:pt x="1724555" y="494031"/>
                </a:cubicBezTo>
                <a:cubicBezTo>
                  <a:pt x="1720321" y="665832"/>
                  <a:pt x="1720223" y="931414"/>
                  <a:pt x="1724555" y="1055431"/>
                </a:cubicBezTo>
                <a:cubicBezTo>
                  <a:pt x="1728887" y="1179448"/>
                  <a:pt x="1726541" y="1359600"/>
                  <a:pt x="1724555" y="1571918"/>
                </a:cubicBezTo>
                <a:cubicBezTo>
                  <a:pt x="1722569" y="1784236"/>
                  <a:pt x="1698874" y="1994245"/>
                  <a:pt x="1724555" y="2245597"/>
                </a:cubicBezTo>
                <a:cubicBezTo>
                  <a:pt x="1526724" y="2233368"/>
                  <a:pt x="1353483" y="2230168"/>
                  <a:pt x="1166949" y="2245597"/>
                </a:cubicBezTo>
                <a:cubicBezTo>
                  <a:pt x="980415" y="2261026"/>
                  <a:pt x="810929" y="2235257"/>
                  <a:pt x="643834" y="2245597"/>
                </a:cubicBezTo>
                <a:cubicBezTo>
                  <a:pt x="476739" y="2255937"/>
                  <a:pt x="198491" y="2241799"/>
                  <a:pt x="0" y="2245597"/>
                </a:cubicBezTo>
                <a:cubicBezTo>
                  <a:pt x="-3918" y="1947738"/>
                  <a:pt x="30097" y="1831668"/>
                  <a:pt x="0" y="1639286"/>
                </a:cubicBezTo>
                <a:cubicBezTo>
                  <a:pt x="-30097" y="1446904"/>
                  <a:pt x="6226" y="1305407"/>
                  <a:pt x="0" y="1122799"/>
                </a:cubicBezTo>
                <a:cubicBezTo>
                  <a:pt x="-6226" y="940191"/>
                  <a:pt x="21056" y="686084"/>
                  <a:pt x="0" y="561399"/>
                </a:cubicBezTo>
                <a:cubicBezTo>
                  <a:pt x="-21056" y="436714"/>
                  <a:pt x="-23716" y="276756"/>
                  <a:pt x="0" y="0"/>
                </a:cubicBezTo>
                <a:close/>
              </a:path>
              <a:path w="1724555" h="2245597" stroke="0" extrusionOk="0">
                <a:moveTo>
                  <a:pt x="0" y="0"/>
                </a:moveTo>
                <a:cubicBezTo>
                  <a:pt x="129048" y="-27152"/>
                  <a:pt x="331199" y="-17831"/>
                  <a:pt x="592097" y="0"/>
                </a:cubicBezTo>
                <a:cubicBezTo>
                  <a:pt x="852995" y="17831"/>
                  <a:pt x="962188" y="5672"/>
                  <a:pt x="1184194" y="0"/>
                </a:cubicBezTo>
                <a:cubicBezTo>
                  <a:pt x="1406200" y="-5672"/>
                  <a:pt x="1523161" y="-22066"/>
                  <a:pt x="1724555" y="0"/>
                </a:cubicBezTo>
                <a:cubicBezTo>
                  <a:pt x="1720688" y="110225"/>
                  <a:pt x="1746968" y="298945"/>
                  <a:pt x="1724555" y="538943"/>
                </a:cubicBezTo>
                <a:cubicBezTo>
                  <a:pt x="1702142" y="778941"/>
                  <a:pt x="1743590" y="799664"/>
                  <a:pt x="1724555" y="1032975"/>
                </a:cubicBezTo>
                <a:cubicBezTo>
                  <a:pt x="1705520" y="1266286"/>
                  <a:pt x="1710221" y="1296659"/>
                  <a:pt x="1724555" y="1527006"/>
                </a:cubicBezTo>
                <a:cubicBezTo>
                  <a:pt x="1738889" y="1757353"/>
                  <a:pt x="1757349" y="2089734"/>
                  <a:pt x="1724555" y="2245597"/>
                </a:cubicBezTo>
                <a:cubicBezTo>
                  <a:pt x="1590309" y="2244891"/>
                  <a:pt x="1341893" y="2228289"/>
                  <a:pt x="1201440" y="2245597"/>
                </a:cubicBezTo>
                <a:cubicBezTo>
                  <a:pt x="1060987" y="2262905"/>
                  <a:pt x="813864" y="2260815"/>
                  <a:pt x="643834" y="2245597"/>
                </a:cubicBezTo>
                <a:cubicBezTo>
                  <a:pt x="473804" y="2230379"/>
                  <a:pt x="287658" y="2233037"/>
                  <a:pt x="0" y="2245597"/>
                </a:cubicBezTo>
                <a:cubicBezTo>
                  <a:pt x="-6240" y="1964401"/>
                  <a:pt x="-24112" y="1821149"/>
                  <a:pt x="0" y="1661742"/>
                </a:cubicBezTo>
                <a:cubicBezTo>
                  <a:pt x="24112" y="1502336"/>
                  <a:pt x="-9763" y="1390425"/>
                  <a:pt x="0" y="1145254"/>
                </a:cubicBezTo>
                <a:cubicBezTo>
                  <a:pt x="9763" y="900083"/>
                  <a:pt x="-1903" y="780404"/>
                  <a:pt x="0" y="561399"/>
                </a:cubicBezTo>
                <a:cubicBezTo>
                  <a:pt x="1903" y="342395"/>
                  <a:pt x="-13162" y="278320"/>
                  <a:pt x="0" y="0"/>
                </a:cubicBezTo>
                <a:close/>
              </a:path>
            </a:pathLst>
          </a:custGeom>
          <a:ln w="38100">
            <a:solidFill>
              <a:srgbClr val="C00000"/>
            </a:solidFill>
            <a:extLst>
              <a:ext uri="{C807C97D-BFC1-408E-A445-0C87EB9F89A2}">
                <ask:lineSketchStyleProps xmlns:ask="http://schemas.microsoft.com/office/drawing/2018/sketchyshapes" sd="946938203">
                  <a:prstGeom prst="rect">
                    <a:avLst/>
                  </a:prstGeom>
                  <ask:type>
                    <ask:lineSketchFreehand/>
                  </ask:type>
                </ask:lineSketchStyleProps>
              </a:ext>
            </a:extLst>
          </a:ln>
        </p:spPr>
      </p:pic>
      <p:pic>
        <p:nvPicPr>
          <p:cNvPr id="15" name="Picture 14" descr="Two connected shields on a stained glass window. Both are topped with a crown. Both have the Scottish lion rampant in red and yellow as half of the shield, with the three lions passant guardant of England in the top right hand quarter. The bottom right quarter differs in both.">
            <a:extLst>
              <a:ext uri="{FF2B5EF4-FFF2-40B4-BE49-F238E27FC236}">
                <a16:creationId xmlns:a16="http://schemas.microsoft.com/office/drawing/2014/main" id="{CDBABBF0-A5A2-47F9-8D50-0A7D15832657}"/>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33057" y="4236730"/>
            <a:ext cx="2755558" cy="2042355"/>
          </a:xfrm>
          <a:custGeom>
            <a:avLst/>
            <a:gdLst>
              <a:gd name="csX0" fmla="*/ 0 w 2755558"/>
              <a:gd name="csY0" fmla="*/ 0 h 2042355"/>
              <a:gd name="csX1" fmla="*/ 744001 w 2755558"/>
              <a:gd name="csY1" fmla="*/ 0 h 2042355"/>
              <a:gd name="csX2" fmla="*/ 1432890 w 2755558"/>
              <a:gd name="csY2" fmla="*/ 0 h 2042355"/>
              <a:gd name="csX3" fmla="*/ 2755558 w 2755558"/>
              <a:gd name="csY3" fmla="*/ 0 h 2042355"/>
              <a:gd name="csX4" fmla="*/ 2755558 w 2755558"/>
              <a:gd name="csY4" fmla="*/ 619514 h 2042355"/>
              <a:gd name="csX5" fmla="*/ 2755558 w 2755558"/>
              <a:gd name="csY5" fmla="*/ 1279876 h 2042355"/>
              <a:gd name="csX6" fmla="*/ 2755558 w 2755558"/>
              <a:gd name="csY6" fmla="*/ 2042355 h 2042355"/>
              <a:gd name="csX7" fmla="*/ 2039113 w 2755558"/>
              <a:gd name="csY7" fmla="*/ 2042355 h 2042355"/>
              <a:gd name="csX8" fmla="*/ 1350223 w 2755558"/>
              <a:gd name="csY8" fmla="*/ 2042355 h 2042355"/>
              <a:gd name="csX9" fmla="*/ 744001 w 2755558"/>
              <a:gd name="csY9" fmla="*/ 2042355 h 2042355"/>
              <a:gd name="csX10" fmla="*/ 0 w 2755558"/>
              <a:gd name="csY10" fmla="*/ 2042355 h 2042355"/>
              <a:gd name="csX11" fmla="*/ 0 w 2755558"/>
              <a:gd name="csY11" fmla="*/ 1361570 h 2042355"/>
              <a:gd name="csX12" fmla="*/ 0 w 2755558"/>
              <a:gd name="csY12" fmla="*/ 721632 h 2042355"/>
              <a:gd name="csX13" fmla="*/ 0 w 2755558"/>
              <a:gd name="csY13" fmla="*/ 0 h 2042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755558" h="2042355" fill="none" extrusionOk="0">
                <a:moveTo>
                  <a:pt x="0" y="0"/>
                </a:moveTo>
                <a:cubicBezTo>
                  <a:pt x="311361" y="30006"/>
                  <a:pt x="565074" y="31269"/>
                  <a:pt x="744001" y="0"/>
                </a:cubicBezTo>
                <a:cubicBezTo>
                  <a:pt x="922928" y="-31269"/>
                  <a:pt x="1115187" y="-17030"/>
                  <a:pt x="1432890" y="0"/>
                </a:cubicBezTo>
                <a:cubicBezTo>
                  <a:pt x="1750593" y="17030"/>
                  <a:pt x="2319141" y="6160"/>
                  <a:pt x="2755558" y="0"/>
                </a:cubicBezTo>
                <a:cubicBezTo>
                  <a:pt x="2740289" y="124124"/>
                  <a:pt x="2736984" y="382344"/>
                  <a:pt x="2755558" y="619514"/>
                </a:cubicBezTo>
                <a:cubicBezTo>
                  <a:pt x="2774132" y="856684"/>
                  <a:pt x="2762626" y="1045777"/>
                  <a:pt x="2755558" y="1279876"/>
                </a:cubicBezTo>
                <a:cubicBezTo>
                  <a:pt x="2748490" y="1513975"/>
                  <a:pt x="2741688" y="1672267"/>
                  <a:pt x="2755558" y="2042355"/>
                </a:cubicBezTo>
                <a:cubicBezTo>
                  <a:pt x="2558364" y="2038377"/>
                  <a:pt x="2286569" y="2067300"/>
                  <a:pt x="2039113" y="2042355"/>
                </a:cubicBezTo>
                <a:cubicBezTo>
                  <a:pt x="1791658" y="2017410"/>
                  <a:pt x="1593171" y="2051188"/>
                  <a:pt x="1350223" y="2042355"/>
                </a:cubicBezTo>
                <a:cubicBezTo>
                  <a:pt x="1107275" y="2033523"/>
                  <a:pt x="938508" y="2026427"/>
                  <a:pt x="744001" y="2042355"/>
                </a:cubicBezTo>
                <a:cubicBezTo>
                  <a:pt x="549494" y="2058283"/>
                  <a:pt x="189380" y="2076651"/>
                  <a:pt x="0" y="2042355"/>
                </a:cubicBezTo>
                <a:cubicBezTo>
                  <a:pt x="10597" y="1728445"/>
                  <a:pt x="-521" y="1634320"/>
                  <a:pt x="0" y="1361570"/>
                </a:cubicBezTo>
                <a:cubicBezTo>
                  <a:pt x="521" y="1088821"/>
                  <a:pt x="26625" y="984198"/>
                  <a:pt x="0" y="721632"/>
                </a:cubicBezTo>
                <a:cubicBezTo>
                  <a:pt x="-26625" y="459066"/>
                  <a:pt x="18820" y="199694"/>
                  <a:pt x="0" y="0"/>
                </a:cubicBezTo>
                <a:close/>
              </a:path>
              <a:path w="2755558" h="2042355" stroke="0" extrusionOk="0">
                <a:moveTo>
                  <a:pt x="0" y="0"/>
                </a:moveTo>
                <a:cubicBezTo>
                  <a:pt x="240562" y="-23937"/>
                  <a:pt x="377465" y="-14658"/>
                  <a:pt x="716445" y="0"/>
                </a:cubicBezTo>
                <a:cubicBezTo>
                  <a:pt x="1055425" y="14658"/>
                  <a:pt x="1058193" y="9731"/>
                  <a:pt x="1350223" y="0"/>
                </a:cubicBezTo>
                <a:cubicBezTo>
                  <a:pt x="1642253" y="-9731"/>
                  <a:pt x="1847319" y="-8910"/>
                  <a:pt x="1984002" y="0"/>
                </a:cubicBezTo>
                <a:cubicBezTo>
                  <a:pt x="2120685" y="8910"/>
                  <a:pt x="2552086" y="16222"/>
                  <a:pt x="2755558" y="0"/>
                </a:cubicBezTo>
                <a:cubicBezTo>
                  <a:pt x="2735414" y="241936"/>
                  <a:pt x="2727597" y="358667"/>
                  <a:pt x="2755558" y="680785"/>
                </a:cubicBezTo>
                <a:cubicBezTo>
                  <a:pt x="2783519" y="1002904"/>
                  <a:pt x="2740313" y="1088941"/>
                  <a:pt x="2755558" y="1402417"/>
                </a:cubicBezTo>
                <a:cubicBezTo>
                  <a:pt x="2770803" y="1715893"/>
                  <a:pt x="2756937" y="1768858"/>
                  <a:pt x="2755558" y="2042355"/>
                </a:cubicBezTo>
                <a:cubicBezTo>
                  <a:pt x="2445182" y="2045889"/>
                  <a:pt x="2214258" y="2054477"/>
                  <a:pt x="2039113" y="2042355"/>
                </a:cubicBezTo>
                <a:cubicBezTo>
                  <a:pt x="1863968" y="2030233"/>
                  <a:pt x="1599703" y="2042242"/>
                  <a:pt x="1322668" y="2042355"/>
                </a:cubicBezTo>
                <a:cubicBezTo>
                  <a:pt x="1045634" y="2042468"/>
                  <a:pt x="944393" y="2053497"/>
                  <a:pt x="688890" y="2042355"/>
                </a:cubicBezTo>
                <a:cubicBezTo>
                  <a:pt x="433387" y="2031213"/>
                  <a:pt x="214003" y="2052276"/>
                  <a:pt x="0" y="2042355"/>
                </a:cubicBezTo>
                <a:cubicBezTo>
                  <a:pt x="18507" y="1708456"/>
                  <a:pt x="7779" y="1509565"/>
                  <a:pt x="0" y="1341146"/>
                </a:cubicBezTo>
                <a:cubicBezTo>
                  <a:pt x="-7779" y="1172727"/>
                  <a:pt x="34624" y="856513"/>
                  <a:pt x="0" y="619514"/>
                </a:cubicBezTo>
                <a:cubicBezTo>
                  <a:pt x="-34624" y="382515"/>
                  <a:pt x="-18154" y="294269"/>
                  <a:pt x="0" y="0"/>
                </a:cubicBezTo>
                <a:close/>
              </a:path>
            </a:pathLst>
          </a:custGeom>
          <a:ln w="38100">
            <a:solidFill>
              <a:srgbClr val="C00000"/>
            </a:solidFill>
            <a:extLst>
              <a:ext uri="{C807C97D-BFC1-408E-A445-0C87EB9F89A2}">
                <ask:lineSketchStyleProps xmlns:ask="http://schemas.microsoft.com/office/drawing/2018/sketchyshapes" sd="1973926106">
                  <a:prstGeom prst="rect">
                    <a:avLst/>
                  </a:prstGeom>
                  <ask:type>
                    <ask:lineSketchFreehand/>
                  </ask:type>
                </ask:lineSketchStyleProps>
              </a:ext>
            </a:extLst>
          </a:ln>
        </p:spPr>
      </p:pic>
      <p:pic>
        <p:nvPicPr>
          <p:cNvPr id="4" name="Picture 3" descr="A stone statue of a horse at rest. There is a carved shield containing a Scottish saltire positioned near the horse's head.">
            <a:extLst>
              <a:ext uri="{FF2B5EF4-FFF2-40B4-BE49-F238E27FC236}">
                <a16:creationId xmlns:a16="http://schemas.microsoft.com/office/drawing/2014/main" id="{FA12B0FB-A0AE-CD35-07CF-54DE1C995F4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rot="5400000">
            <a:off x="4057436" y="3926404"/>
            <a:ext cx="2295992" cy="2908440"/>
          </a:xfrm>
          <a:custGeom>
            <a:avLst/>
            <a:gdLst>
              <a:gd name="csX0" fmla="*/ 0 w 2295992"/>
              <a:gd name="csY0" fmla="*/ 0 h 2908440"/>
              <a:gd name="csX1" fmla="*/ 619918 w 2295992"/>
              <a:gd name="csY1" fmla="*/ 0 h 2908440"/>
              <a:gd name="csX2" fmla="*/ 1193916 w 2295992"/>
              <a:gd name="csY2" fmla="*/ 0 h 2908440"/>
              <a:gd name="csX3" fmla="*/ 1790874 w 2295992"/>
              <a:gd name="csY3" fmla="*/ 0 h 2908440"/>
              <a:gd name="csX4" fmla="*/ 2295992 w 2295992"/>
              <a:gd name="csY4" fmla="*/ 0 h 2908440"/>
              <a:gd name="csX5" fmla="*/ 2295992 w 2295992"/>
              <a:gd name="csY5" fmla="*/ 610772 h 2908440"/>
              <a:gd name="csX6" fmla="*/ 2295992 w 2295992"/>
              <a:gd name="csY6" fmla="*/ 1250629 h 2908440"/>
              <a:gd name="csX7" fmla="*/ 2295992 w 2295992"/>
              <a:gd name="csY7" fmla="*/ 1745064 h 2908440"/>
              <a:gd name="csX8" fmla="*/ 2295992 w 2295992"/>
              <a:gd name="csY8" fmla="*/ 2268583 h 2908440"/>
              <a:gd name="csX9" fmla="*/ 2295992 w 2295992"/>
              <a:gd name="csY9" fmla="*/ 2908440 h 2908440"/>
              <a:gd name="csX10" fmla="*/ 1744954 w 2295992"/>
              <a:gd name="csY10" fmla="*/ 2908440 h 2908440"/>
              <a:gd name="csX11" fmla="*/ 1193916 w 2295992"/>
              <a:gd name="csY11" fmla="*/ 2908440 h 2908440"/>
              <a:gd name="csX12" fmla="*/ 619918 w 2295992"/>
              <a:gd name="csY12" fmla="*/ 2908440 h 2908440"/>
              <a:gd name="csX13" fmla="*/ 0 w 2295992"/>
              <a:gd name="csY13" fmla="*/ 2908440 h 2908440"/>
              <a:gd name="csX14" fmla="*/ 0 w 2295992"/>
              <a:gd name="csY14" fmla="*/ 2268583 h 2908440"/>
              <a:gd name="csX15" fmla="*/ 0 w 2295992"/>
              <a:gd name="csY15" fmla="*/ 1745064 h 2908440"/>
              <a:gd name="csX16" fmla="*/ 0 w 2295992"/>
              <a:gd name="csY16" fmla="*/ 1105207 h 2908440"/>
              <a:gd name="csX17" fmla="*/ 0 w 2295992"/>
              <a:gd name="csY17" fmla="*/ 552604 h 2908440"/>
              <a:gd name="csX18" fmla="*/ 0 w 2295992"/>
              <a:gd name="csY18" fmla="*/ 0 h 2908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295992" h="2908440" fill="none" extrusionOk="0">
                <a:moveTo>
                  <a:pt x="0" y="0"/>
                </a:moveTo>
                <a:cubicBezTo>
                  <a:pt x="247731" y="21771"/>
                  <a:pt x="310792" y="7405"/>
                  <a:pt x="619918" y="0"/>
                </a:cubicBezTo>
                <a:cubicBezTo>
                  <a:pt x="929044" y="-7405"/>
                  <a:pt x="908742" y="24783"/>
                  <a:pt x="1193916" y="0"/>
                </a:cubicBezTo>
                <a:cubicBezTo>
                  <a:pt x="1479090" y="-24783"/>
                  <a:pt x="1668771" y="20066"/>
                  <a:pt x="1790874" y="0"/>
                </a:cubicBezTo>
                <a:cubicBezTo>
                  <a:pt x="1912977" y="-20066"/>
                  <a:pt x="2072110" y="-20349"/>
                  <a:pt x="2295992" y="0"/>
                </a:cubicBezTo>
                <a:cubicBezTo>
                  <a:pt x="2285263" y="187137"/>
                  <a:pt x="2298856" y="438699"/>
                  <a:pt x="2295992" y="610772"/>
                </a:cubicBezTo>
                <a:cubicBezTo>
                  <a:pt x="2293128" y="782845"/>
                  <a:pt x="2310673" y="1017931"/>
                  <a:pt x="2295992" y="1250629"/>
                </a:cubicBezTo>
                <a:cubicBezTo>
                  <a:pt x="2281311" y="1483327"/>
                  <a:pt x="2297346" y="1631685"/>
                  <a:pt x="2295992" y="1745064"/>
                </a:cubicBezTo>
                <a:cubicBezTo>
                  <a:pt x="2294638" y="1858443"/>
                  <a:pt x="2269863" y="2048052"/>
                  <a:pt x="2295992" y="2268583"/>
                </a:cubicBezTo>
                <a:cubicBezTo>
                  <a:pt x="2322121" y="2489114"/>
                  <a:pt x="2307102" y="2766526"/>
                  <a:pt x="2295992" y="2908440"/>
                </a:cubicBezTo>
                <a:cubicBezTo>
                  <a:pt x="2110751" y="2910802"/>
                  <a:pt x="1903075" y="2918697"/>
                  <a:pt x="1744954" y="2908440"/>
                </a:cubicBezTo>
                <a:cubicBezTo>
                  <a:pt x="1586833" y="2898183"/>
                  <a:pt x="1345741" y="2920384"/>
                  <a:pt x="1193916" y="2908440"/>
                </a:cubicBezTo>
                <a:cubicBezTo>
                  <a:pt x="1042091" y="2896496"/>
                  <a:pt x="837627" y="2930395"/>
                  <a:pt x="619918" y="2908440"/>
                </a:cubicBezTo>
                <a:cubicBezTo>
                  <a:pt x="402209" y="2886485"/>
                  <a:pt x="251811" y="2893875"/>
                  <a:pt x="0" y="2908440"/>
                </a:cubicBezTo>
                <a:cubicBezTo>
                  <a:pt x="477" y="2635982"/>
                  <a:pt x="26189" y="2529524"/>
                  <a:pt x="0" y="2268583"/>
                </a:cubicBezTo>
                <a:cubicBezTo>
                  <a:pt x="-26189" y="2007642"/>
                  <a:pt x="-25976" y="1943871"/>
                  <a:pt x="0" y="1745064"/>
                </a:cubicBezTo>
                <a:cubicBezTo>
                  <a:pt x="25976" y="1546257"/>
                  <a:pt x="-21338" y="1373023"/>
                  <a:pt x="0" y="1105207"/>
                </a:cubicBezTo>
                <a:cubicBezTo>
                  <a:pt x="21338" y="837391"/>
                  <a:pt x="-11821" y="786529"/>
                  <a:pt x="0" y="552604"/>
                </a:cubicBezTo>
                <a:cubicBezTo>
                  <a:pt x="11821" y="318679"/>
                  <a:pt x="17403" y="262231"/>
                  <a:pt x="0" y="0"/>
                </a:cubicBezTo>
                <a:close/>
              </a:path>
              <a:path w="2295992" h="2908440" stroke="0" extrusionOk="0">
                <a:moveTo>
                  <a:pt x="0" y="0"/>
                </a:moveTo>
                <a:cubicBezTo>
                  <a:pt x="118329" y="10035"/>
                  <a:pt x="380438" y="19493"/>
                  <a:pt x="528078" y="0"/>
                </a:cubicBezTo>
                <a:cubicBezTo>
                  <a:pt x="675718" y="-19493"/>
                  <a:pt x="912813" y="8764"/>
                  <a:pt x="1125036" y="0"/>
                </a:cubicBezTo>
                <a:cubicBezTo>
                  <a:pt x="1337259" y="-8764"/>
                  <a:pt x="1545961" y="-12826"/>
                  <a:pt x="1676074" y="0"/>
                </a:cubicBezTo>
                <a:cubicBezTo>
                  <a:pt x="1806187" y="12826"/>
                  <a:pt x="2135637" y="23890"/>
                  <a:pt x="2295992" y="0"/>
                </a:cubicBezTo>
                <a:cubicBezTo>
                  <a:pt x="2278439" y="100805"/>
                  <a:pt x="2294993" y="275074"/>
                  <a:pt x="2295992" y="494435"/>
                </a:cubicBezTo>
                <a:cubicBezTo>
                  <a:pt x="2296991" y="713797"/>
                  <a:pt x="2264342" y="889312"/>
                  <a:pt x="2295992" y="1134292"/>
                </a:cubicBezTo>
                <a:cubicBezTo>
                  <a:pt x="2327642" y="1379272"/>
                  <a:pt x="2278753" y="1470167"/>
                  <a:pt x="2295992" y="1657811"/>
                </a:cubicBezTo>
                <a:cubicBezTo>
                  <a:pt x="2313231" y="1845455"/>
                  <a:pt x="2315278" y="1926663"/>
                  <a:pt x="2295992" y="2181330"/>
                </a:cubicBezTo>
                <a:cubicBezTo>
                  <a:pt x="2276706" y="2435997"/>
                  <a:pt x="2308088" y="2587755"/>
                  <a:pt x="2295992" y="2908440"/>
                </a:cubicBezTo>
                <a:cubicBezTo>
                  <a:pt x="2028202" y="2917996"/>
                  <a:pt x="1963231" y="2923306"/>
                  <a:pt x="1676074" y="2908440"/>
                </a:cubicBezTo>
                <a:cubicBezTo>
                  <a:pt x="1388917" y="2893574"/>
                  <a:pt x="1302118" y="2931865"/>
                  <a:pt x="1147996" y="2908440"/>
                </a:cubicBezTo>
                <a:cubicBezTo>
                  <a:pt x="993874" y="2885015"/>
                  <a:pt x="845655" y="2928126"/>
                  <a:pt x="573998" y="2908440"/>
                </a:cubicBezTo>
                <a:cubicBezTo>
                  <a:pt x="302341" y="2888754"/>
                  <a:pt x="150040" y="2903419"/>
                  <a:pt x="0" y="2908440"/>
                </a:cubicBezTo>
                <a:cubicBezTo>
                  <a:pt x="15514" y="2739450"/>
                  <a:pt x="17452" y="2483754"/>
                  <a:pt x="0" y="2268583"/>
                </a:cubicBezTo>
                <a:cubicBezTo>
                  <a:pt x="-17452" y="2053412"/>
                  <a:pt x="22039" y="1807127"/>
                  <a:pt x="0" y="1657811"/>
                </a:cubicBezTo>
                <a:cubicBezTo>
                  <a:pt x="-22039" y="1508495"/>
                  <a:pt x="25624" y="1395781"/>
                  <a:pt x="0" y="1134292"/>
                </a:cubicBezTo>
                <a:cubicBezTo>
                  <a:pt x="-25624" y="872803"/>
                  <a:pt x="12179" y="239809"/>
                  <a:pt x="0" y="0"/>
                </a:cubicBezTo>
                <a:close/>
              </a:path>
            </a:pathLst>
          </a:custGeom>
          <a:ln w="38100">
            <a:solidFill>
              <a:srgbClr val="C00000"/>
            </a:solidFill>
            <a:extLst>
              <a:ext uri="{C807C97D-BFC1-408E-A445-0C87EB9F89A2}">
                <ask:lineSketchStyleProps xmlns:ask="http://schemas.microsoft.com/office/drawing/2018/sketchyshapes" sd="1191292880">
                  <a:prstGeom prst="rect">
                    <a:avLst/>
                  </a:prstGeom>
                  <ask:type>
                    <ask:lineSketchFreehand/>
                  </ask:type>
                </ask:lineSketchStyleProps>
              </a:ext>
            </a:extLst>
          </a:ln>
        </p:spPr>
      </p:pic>
      <p:pic>
        <p:nvPicPr>
          <p:cNvPr id="18" name="Picture 17" descr="A diamond shaped shield representing Mary of Guise. It is golden and red with a crown above it.">
            <a:extLst>
              <a:ext uri="{FF2B5EF4-FFF2-40B4-BE49-F238E27FC236}">
                <a16:creationId xmlns:a16="http://schemas.microsoft.com/office/drawing/2014/main" id="{2E0F916F-9882-4A12-97E8-A0ADD69B86CA}"/>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7328256" y="3960407"/>
            <a:ext cx="1257717" cy="1996034"/>
          </a:xfrm>
          <a:custGeom>
            <a:avLst/>
            <a:gdLst>
              <a:gd name="csX0" fmla="*/ 0 w 1257717"/>
              <a:gd name="csY0" fmla="*/ 0 h 1996034"/>
              <a:gd name="csX1" fmla="*/ 616281 w 1257717"/>
              <a:gd name="csY1" fmla="*/ 0 h 1996034"/>
              <a:gd name="csX2" fmla="*/ 1257717 w 1257717"/>
              <a:gd name="csY2" fmla="*/ 0 h 1996034"/>
              <a:gd name="csX3" fmla="*/ 1257717 w 1257717"/>
              <a:gd name="csY3" fmla="*/ 685305 h 1996034"/>
              <a:gd name="csX4" fmla="*/ 1257717 w 1257717"/>
              <a:gd name="csY4" fmla="*/ 1350650 h 1996034"/>
              <a:gd name="csX5" fmla="*/ 1257717 w 1257717"/>
              <a:gd name="csY5" fmla="*/ 1996034 h 1996034"/>
              <a:gd name="csX6" fmla="*/ 603704 w 1257717"/>
              <a:gd name="csY6" fmla="*/ 1996034 h 1996034"/>
              <a:gd name="csX7" fmla="*/ 0 w 1257717"/>
              <a:gd name="csY7" fmla="*/ 1996034 h 1996034"/>
              <a:gd name="csX8" fmla="*/ 0 w 1257717"/>
              <a:gd name="csY8" fmla="*/ 1310729 h 1996034"/>
              <a:gd name="csX9" fmla="*/ 0 w 1257717"/>
              <a:gd name="csY9" fmla="*/ 705265 h 1996034"/>
              <a:gd name="csX10" fmla="*/ 0 w 1257717"/>
              <a:gd name="csY10" fmla="*/ 0 h 19960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7717" h="1996034" fill="none" extrusionOk="0">
                <a:moveTo>
                  <a:pt x="0" y="0"/>
                </a:moveTo>
                <a:cubicBezTo>
                  <a:pt x="154846" y="28823"/>
                  <a:pt x="461284" y="-226"/>
                  <a:pt x="616281" y="0"/>
                </a:cubicBezTo>
                <a:cubicBezTo>
                  <a:pt x="771278" y="226"/>
                  <a:pt x="1010879" y="21830"/>
                  <a:pt x="1257717" y="0"/>
                </a:cubicBezTo>
                <a:cubicBezTo>
                  <a:pt x="1241160" y="263960"/>
                  <a:pt x="1263180" y="430395"/>
                  <a:pt x="1257717" y="685305"/>
                </a:cubicBezTo>
                <a:cubicBezTo>
                  <a:pt x="1252254" y="940215"/>
                  <a:pt x="1250383" y="1028611"/>
                  <a:pt x="1257717" y="1350650"/>
                </a:cubicBezTo>
                <a:cubicBezTo>
                  <a:pt x="1265051" y="1672689"/>
                  <a:pt x="1267185" y="1775318"/>
                  <a:pt x="1257717" y="1996034"/>
                </a:cubicBezTo>
                <a:cubicBezTo>
                  <a:pt x="1062890" y="1989667"/>
                  <a:pt x="783439" y="1990474"/>
                  <a:pt x="603704" y="1996034"/>
                </a:cubicBezTo>
                <a:cubicBezTo>
                  <a:pt x="423969" y="2001594"/>
                  <a:pt x="300344" y="1992532"/>
                  <a:pt x="0" y="1996034"/>
                </a:cubicBezTo>
                <a:cubicBezTo>
                  <a:pt x="30053" y="1800548"/>
                  <a:pt x="19932" y="1585990"/>
                  <a:pt x="0" y="1310729"/>
                </a:cubicBezTo>
                <a:cubicBezTo>
                  <a:pt x="-19932" y="1035469"/>
                  <a:pt x="-2228" y="996416"/>
                  <a:pt x="0" y="705265"/>
                </a:cubicBezTo>
                <a:cubicBezTo>
                  <a:pt x="2228" y="414114"/>
                  <a:pt x="-21011" y="258006"/>
                  <a:pt x="0" y="0"/>
                </a:cubicBezTo>
                <a:close/>
              </a:path>
              <a:path w="1257717" h="1996034" stroke="0" extrusionOk="0">
                <a:moveTo>
                  <a:pt x="0" y="0"/>
                </a:moveTo>
                <a:cubicBezTo>
                  <a:pt x="227371" y="-5346"/>
                  <a:pt x="358526" y="-7289"/>
                  <a:pt x="641436" y="0"/>
                </a:cubicBezTo>
                <a:cubicBezTo>
                  <a:pt x="924346" y="7289"/>
                  <a:pt x="1019268" y="18986"/>
                  <a:pt x="1257717" y="0"/>
                </a:cubicBezTo>
                <a:cubicBezTo>
                  <a:pt x="1232722" y="263917"/>
                  <a:pt x="1253578" y="322764"/>
                  <a:pt x="1257717" y="605464"/>
                </a:cubicBezTo>
                <a:cubicBezTo>
                  <a:pt x="1261856" y="888164"/>
                  <a:pt x="1251952" y="1058765"/>
                  <a:pt x="1257717" y="1230888"/>
                </a:cubicBezTo>
                <a:cubicBezTo>
                  <a:pt x="1263482" y="1403011"/>
                  <a:pt x="1242242" y="1684623"/>
                  <a:pt x="1257717" y="1996034"/>
                </a:cubicBezTo>
                <a:cubicBezTo>
                  <a:pt x="1009216" y="1977201"/>
                  <a:pt x="871757" y="1978412"/>
                  <a:pt x="628859" y="1996034"/>
                </a:cubicBezTo>
                <a:cubicBezTo>
                  <a:pt x="385961" y="2013656"/>
                  <a:pt x="215206" y="1986755"/>
                  <a:pt x="0" y="1996034"/>
                </a:cubicBezTo>
                <a:cubicBezTo>
                  <a:pt x="-12900" y="1858407"/>
                  <a:pt x="8456" y="1612145"/>
                  <a:pt x="0" y="1390570"/>
                </a:cubicBezTo>
                <a:cubicBezTo>
                  <a:pt x="-8456" y="1168995"/>
                  <a:pt x="-295" y="972535"/>
                  <a:pt x="0" y="725226"/>
                </a:cubicBezTo>
                <a:cubicBezTo>
                  <a:pt x="295" y="477917"/>
                  <a:pt x="31018" y="338000"/>
                  <a:pt x="0" y="0"/>
                </a:cubicBezTo>
                <a:close/>
              </a:path>
            </a:pathLst>
          </a:custGeom>
          <a:ln w="38100">
            <a:solidFill>
              <a:srgbClr val="C00000"/>
            </a:solidFill>
            <a:extLst>
              <a:ext uri="{C807C97D-BFC1-408E-A445-0C87EB9F89A2}">
                <ask:lineSketchStyleProps xmlns:ask="http://schemas.microsoft.com/office/drawing/2018/sketchyshapes" sd="2233042639">
                  <a:prstGeom prst="rect">
                    <a:avLst/>
                  </a:prstGeom>
                  <ask:type>
                    <ask:lineSketchFreehand/>
                  </ask:type>
                </ask:lineSketchStyleProps>
              </a:ext>
            </a:extLst>
          </a:ln>
        </p:spPr>
      </p:pic>
    </p:spTree>
    <p:extLst>
      <p:ext uri="{BB962C8B-B14F-4D97-AF65-F5344CB8AC3E}">
        <p14:creationId xmlns:p14="http://schemas.microsoft.com/office/powerpoint/2010/main" val="2516274541"/>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13" name="Arrow: Chevron 1">
            <a:extLst>
              <a:ext uri="{FF2B5EF4-FFF2-40B4-BE49-F238E27FC236}">
                <a16:creationId xmlns:a16="http://schemas.microsoft.com/office/drawing/2014/main" id="{8D03E4BA-2F9F-47C9-989B-4C23F9914C6C}"/>
              </a:ext>
              <a:ext uri="{C183D7F6-B498-43B3-948B-1728B52AA6E4}">
                <adec:decorative xmlns:adec="http://schemas.microsoft.com/office/drawing/2017/decorative" val="1"/>
              </a:ext>
            </a:extLst>
          </p:cNvPr>
          <p:cNvSpPr>
            <a:spLocks noGrp="1"/>
          </p:cNvSpPr>
          <p:nvPr>
            <p:ph type="title" idx="4294967295"/>
          </p:nvPr>
        </p:nvSpPr>
        <p:spPr>
          <a:xfrm rot="21377222">
            <a:off x="-555343" y="516241"/>
            <a:ext cx="8444171" cy="885449"/>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69295D"/>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How to read a shield</a:t>
            </a:r>
          </a:p>
        </p:txBody>
      </p:sp>
      <p:sp>
        <p:nvSpPr>
          <p:cNvPr id="10" name="TextBox 9">
            <a:extLst>
              <a:ext uri="{FF2B5EF4-FFF2-40B4-BE49-F238E27FC236}">
                <a16:creationId xmlns:a16="http://schemas.microsoft.com/office/drawing/2014/main" id="{87A8AA76-526A-4A6F-A220-5D109923925D}"/>
              </a:ext>
            </a:extLst>
          </p:cNvPr>
          <p:cNvSpPr txBox="1"/>
          <p:nvPr/>
        </p:nvSpPr>
        <p:spPr>
          <a:xfrm>
            <a:off x="3666742" y="1965778"/>
            <a:ext cx="5169347" cy="4261488"/>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2200" b="1" dirty="0">
                <a:latin typeface="Arial" panose="020B0604020202020204" pitchFamily="34" charset="0"/>
              </a:rPr>
              <a:t>Heralds</a:t>
            </a:r>
            <a:r>
              <a:rPr lang="en-GB" sz="2200" dirty="0">
                <a:latin typeface="Arial" panose="020B0604020202020204" pitchFamily="34" charset="0"/>
              </a:rPr>
              <a:t> were people in charge of keeping a record of everyone’s coats of arms, including their shields. </a:t>
            </a:r>
          </a:p>
          <a:p>
            <a:endParaRPr lang="en-GB" sz="2200" dirty="0">
              <a:latin typeface="Arial" panose="020B0604020202020204" pitchFamily="34" charset="0"/>
            </a:endParaRPr>
          </a:p>
          <a:p>
            <a:pPr marL="342900" indent="-342900">
              <a:buFont typeface="Arial" panose="020B0604020202020204" pitchFamily="34" charset="0"/>
              <a:buChar char="•"/>
            </a:pPr>
            <a:r>
              <a:rPr lang="en-GB" sz="2200" dirty="0">
                <a:latin typeface="Arial" panose="020B0604020202020204" pitchFamily="34" charset="0"/>
              </a:rPr>
              <a:t>The Herald’s special way of describing a shield is called a </a:t>
            </a:r>
            <a:r>
              <a:rPr lang="en-GB" sz="2200" b="1" dirty="0">
                <a:latin typeface="Arial" panose="020B0604020202020204" pitchFamily="34" charset="0"/>
              </a:rPr>
              <a:t>Blazon.</a:t>
            </a:r>
            <a:endParaRPr lang="en-GB" sz="2200" b="1" dirty="0">
              <a:latin typeface="Arial" panose="020B0604020202020204" pitchFamily="34" charset="0"/>
              <a:ea typeface="Calibri"/>
              <a:cs typeface="Arial" panose="020B0604020202020204" pitchFamily="34" charset="0"/>
            </a:endParaRPr>
          </a:p>
          <a:p>
            <a:endParaRPr lang="en-GB" sz="2200" b="1" dirty="0">
              <a:latin typeface="Arial" panose="020B0604020202020204" pitchFamily="34" charset="0"/>
            </a:endParaRPr>
          </a:p>
          <a:p>
            <a:pPr marL="342900" indent="-342900">
              <a:buFont typeface="Arial" panose="020B0604020202020204" pitchFamily="34" charset="0"/>
              <a:buChar char="•"/>
            </a:pPr>
            <a:r>
              <a:rPr lang="en-GB" sz="2200" dirty="0">
                <a:latin typeface="Arial" panose="020B0604020202020204" pitchFamily="34" charset="0"/>
              </a:rPr>
              <a:t>Many of the words used in a </a:t>
            </a:r>
            <a:r>
              <a:rPr lang="en-GB" sz="2200" b="1" dirty="0">
                <a:latin typeface="Arial" panose="020B0604020202020204" pitchFamily="34" charset="0"/>
              </a:rPr>
              <a:t>Blazon</a:t>
            </a:r>
            <a:r>
              <a:rPr lang="en-GB" sz="2200" dirty="0">
                <a:latin typeface="Arial" panose="020B0604020202020204" pitchFamily="34" charset="0"/>
              </a:rPr>
              <a:t> come from an old language called Norman French. </a:t>
            </a:r>
            <a:endParaRPr lang="en-GB" sz="2200" dirty="0">
              <a:latin typeface="Arial" panose="020B0604020202020204" pitchFamily="34" charset="0"/>
              <a:ea typeface="Calibri"/>
              <a:cs typeface="Arial" panose="020B0604020202020204" pitchFamily="34" charset="0"/>
            </a:endParaRPr>
          </a:p>
          <a:p>
            <a:pPr marL="342900" indent="-342900">
              <a:lnSpc>
                <a:spcPct val="150000"/>
              </a:lnSpc>
              <a:buFont typeface="Arial" panose="020B0604020202020204" pitchFamily="34" charset="0"/>
              <a:buChar char="•"/>
            </a:pPr>
            <a:endParaRPr lang="en-GB" sz="2200" b="1" dirty="0">
              <a:latin typeface="Arial" panose="020B0604020202020204" pitchFamily="34" charset="0"/>
            </a:endParaRPr>
          </a:p>
        </p:txBody>
      </p:sp>
      <p:pic>
        <p:nvPicPr>
          <p:cNvPr id="2" name="Picture 1">
            <a:extLst>
              <a:ext uri="{FF2B5EF4-FFF2-40B4-BE49-F238E27FC236}">
                <a16:creationId xmlns:a16="http://schemas.microsoft.com/office/drawing/2014/main" id="{99EF25A4-8762-D961-0D2B-EB1CA2D3D0B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06370" y="1965778"/>
            <a:ext cx="2874361" cy="3737945"/>
          </a:xfrm>
          <a:custGeom>
            <a:avLst/>
            <a:gdLst>
              <a:gd name="csX0" fmla="*/ 0 w 2874361"/>
              <a:gd name="csY0" fmla="*/ 0 h 3737945"/>
              <a:gd name="csX1" fmla="*/ 488641 w 2874361"/>
              <a:gd name="csY1" fmla="*/ 0 h 3737945"/>
              <a:gd name="csX2" fmla="*/ 977283 w 2874361"/>
              <a:gd name="csY2" fmla="*/ 0 h 3737945"/>
              <a:gd name="csX3" fmla="*/ 1609642 w 2874361"/>
              <a:gd name="csY3" fmla="*/ 0 h 3737945"/>
              <a:gd name="csX4" fmla="*/ 2127027 w 2874361"/>
              <a:gd name="csY4" fmla="*/ 0 h 3737945"/>
              <a:gd name="csX5" fmla="*/ 2874361 w 2874361"/>
              <a:gd name="csY5" fmla="*/ 0 h 3737945"/>
              <a:gd name="csX6" fmla="*/ 2874361 w 2874361"/>
              <a:gd name="csY6" fmla="*/ 622991 h 3737945"/>
              <a:gd name="csX7" fmla="*/ 2874361 w 2874361"/>
              <a:gd name="csY7" fmla="*/ 1283361 h 3737945"/>
              <a:gd name="csX8" fmla="*/ 2874361 w 2874361"/>
              <a:gd name="csY8" fmla="*/ 1831593 h 3737945"/>
              <a:gd name="csX9" fmla="*/ 2874361 w 2874361"/>
              <a:gd name="csY9" fmla="*/ 2342446 h 3737945"/>
              <a:gd name="csX10" fmla="*/ 2874361 w 2874361"/>
              <a:gd name="csY10" fmla="*/ 2890677 h 3737945"/>
              <a:gd name="csX11" fmla="*/ 2874361 w 2874361"/>
              <a:gd name="csY11" fmla="*/ 3737945 h 3737945"/>
              <a:gd name="csX12" fmla="*/ 2299489 w 2874361"/>
              <a:gd name="csY12" fmla="*/ 3737945 h 3737945"/>
              <a:gd name="csX13" fmla="*/ 1810847 w 2874361"/>
              <a:gd name="csY13" fmla="*/ 3737945 h 3737945"/>
              <a:gd name="csX14" fmla="*/ 1293462 w 2874361"/>
              <a:gd name="csY14" fmla="*/ 3737945 h 3737945"/>
              <a:gd name="csX15" fmla="*/ 776077 w 2874361"/>
              <a:gd name="csY15" fmla="*/ 3737945 h 3737945"/>
              <a:gd name="csX16" fmla="*/ 0 w 2874361"/>
              <a:gd name="csY16" fmla="*/ 3737945 h 3737945"/>
              <a:gd name="csX17" fmla="*/ 0 w 2874361"/>
              <a:gd name="csY17" fmla="*/ 3152334 h 3737945"/>
              <a:gd name="csX18" fmla="*/ 0 w 2874361"/>
              <a:gd name="csY18" fmla="*/ 2454584 h 3737945"/>
              <a:gd name="csX19" fmla="*/ 0 w 2874361"/>
              <a:gd name="csY19" fmla="*/ 1868973 h 3737945"/>
              <a:gd name="csX20" fmla="*/ 0 w 2874361"/>
              <a:gd name="csY20" fmla="*/ 1171223 h 3737945"/>
              <a:gd name="csX21" fmla="*/ 0 w 2874361"/>
              <a:gd name="csY21" fmla="*/ 622991 h 3737945"/>
              <a:gd name="csX22" fmla="*/ 0 w 2874361"/>
              <a:gd name="csY22" fmla="*/ 0 h 3737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874361" h="3737945" fill="none" extrusionOk="0">
                <a:moveTo>
                  <a:pt x="0" y="0"/>
                </a:moveTo>
                <a:cubicBezTo>
                  <a:pt x="127815" y="-21171"/>
                  <a:pt x="368628" y="10457"/>
                  <a:pt x="488641" y="0"/>
                </a:cubicBezTo>
                <a:cubicBezTo>
                  <a:pt x="608654" y="-10457"/>
                  <a:pt x="861242" y="-395"/>
                  <a:pt x="977283" y="0"/>
                </a:cubicBezTo>
                <a:cubicBezTo>
                  <a:pt x="1093324" y="395"/>
                  <a:pt x="1344229" y="24600"/>
                  <a:pt x="1609642" y="0"/>
                </a:cubicBezTo>
                <a:cubicBezTo>
                  <a:pt x="1875055" y="-24600"/>
                  <a:pt x="1888271" y="22223"/>
                  <a:pt x="2127027" y="0"/>
                </a:cubicBezTo>
                <a:cubicBezTo>
                  <a:pt x="2365783" y="-22223"/>
                  <a:pt x="2672101" y="-9445"/>
                  <a:pt x="2874361" y="0"/>
                </a:cubicBezTo>
                <a:cubicBezTo>
                  <a:pt x="2873936" y="156377"/>
                  <a:pt x="2856029" y="314749"/>
                  <a:pt x="2874361" y="622991"/>
                </a:cubicBezTo>
                <a:cubicBezTo>
                  <a:pt x="2892693" y="931233"/>
                  <a:pt x="2879288" y="1023882"/>
                  <a:pt x="2874361" y="1283361"/>
                </a:cubicBezTo>
                <a:cubicBezTo>
                  <a:pt x="2869435" y="1542840"/>
                  <a:pt x="2875847" y="1564037"/>
                  <a:pt x="2874361" y="1831593"/>
                </a:cubicBezTo>
                <a:cubicBezTo>
                  <a:pt x="2872875" y="2099149"/>
                  <a:pt x="2874640" y="2165814"/>
                  <a:pt x="2874361" y="2342446"/>
                </a:cubicBezTo>
                <a:cubicBezTo>
                  <a:pt x="2874082" y="2519078"/>
                  <a:pt x="2861313" y="2721932"/>
                  <a:pt x="2874361" y="2890677"/>
                </a:cubicBezTo>
                <a:cubicBezTo>
                  <a:pt x="2887409" y="3059422"/>
                  <a:pt x="2848643" y="3462882"/>
                  <a:pt x="2874361" y="3737945"/>
                </a:cubicBezTo>
                <a:cubicBezTo>
                  <a:pt x="2731991" y="3709392"/>
                  <a:pt x="2491094" y="3735478"/>
                  <a:pt x="2299489" y="3737945"/>
                </a:cubicBezTo>
                <a:cubicBezTo>
                  <a:pt x="2107884" y="3740412"/>
                  <a:pt x="1958401" y="3721929"/>
                  <a:pt x="1810847" y="3737945"/>
                </a:cubicBezTo>
                <a:cubicBezTo>
                  <a:pt x="1663293" y="3753961"/>
                  <a:pt x="1432416" y="3733844"/>
                  <a:pt x="1293462" y="3737945"/>
                </a:cubicBezTo>
                <a:cubicBezTo>
                  <a:pt x="1154509" y="3742046"/>
                  <a:pt x="900294" y="3763334"/>
                  <a:pt x="776077" y="3737945"/>
                </a:cubicBezTo>
                <a:cubicBezTo>
                  <a:pt x="651860" y="3712556"/>
                  <a:pt x="325503" y="3703160"/>
                  <a:pt x="0" y="3737945"/>
                </a:cubicBezTo>
                <a:cubicBezTo>
                  <a:pt x="-27474" y="3601605"/>
                  <a:pt x="28031" y="3440682"/>
                  <a:pt x="0" y="3152334"/>
                </a:cubicBezTo>
                <a:cubicBezTo>
                  <a:pt x="-28031" y="2863986"/>
                  <a:pt x="-2733" y="2752923"/>
                  <a:pt x="0" y="2454584"/>
                </a:cubicBezTo>
                <a:cubicBezTo>
                  <a:pt x="2733" y="2156245"/>
                  <a:pt x="-9285" y="2048838"/>
                  <a:pt x="0" y="1868973"/>
                </a:cubicBezTo>
                <a:cubicBezTo>
                  <a:pt x="9285" y="1689108"/>
                  <a:pt x="18155" y="1317798"/>
                  <a:pt x="0" y="1171223"/>
                </a:cubicBezTo>
                <a:cubicBezTo>
                  <a:pt x="-18155" y="1024648"/>
                  <a:pt x="20304" y="788306"/>
                  <a:pt x="0" y="622991"/>
                </a:cubicBezTo>
                <a:cubicBezTo>
                  <a:pt x="-20304" y="457676"/>
                  <a:pt x="-12233" y="204817"/>
                  <a:pt x="0" y="0"/>
                </a:cubicBezTo>
                <a:close/>
              </a:path>
              <a:path w="2874361" h="3737945" stroke="0" extrusionOk="0">
                <a:moveTo>
                  <a:pt x="0" y="0"/>
                </a:moveTo>
                <a:cubicBezTo>
                  <a:pt x="160647" y="-2571"/>
                  <a:pt x="378106" y="8851"/>
                  <a:pt x="488641" y="0"/>
                </a:cubicBezTo>
                <a:cubicBezTo>
                  <a:pt x="599176" y="-8851"/>
                  <a:pt x="853551" y="28513"/>
                  <a:pt x="1121001" y="0"/>
                </a:cubicBezTo>
                <a:cubicBezTo>
                  <a:pt x="1388451" y="-28513"/>
                  <a:pt x="1517010" y="-7508"/>
                  <a:pt x="1667129" y="0"/>
                </a:cubicBezTo>
                <a:cubicBezTo>
                  <a:pt x="1817248" y="7508"/>
                  <a:pt x="1990190" y="5757"/>
                  <a:pt x="2242002" y="0"/>
                </a:cubicBezTo>
                <a:cubicBezTo>
                  <a:pt x="2493814" y="-5757"/>
                  <a:pt x="2700243" y="-2857"/>
                  <a:pt x="2874361" y="0"/>
                </a:cubicBezTo>
                <a:cubicBezTo>
                  <a:pt x="2870914" y="207941"/>
                  <a:pt x="2888424" y="274290"/>
                  <a:pt x="2874361" y="548232"/>
                </a:cubicBezTo>
                <a:cubicBezTo>
                  <a:pt x="2860298" y="822174"/>
                  <a:pt x="2887805" y="835702"/>
                  <a:pt x="2874361" y="1059084"/>
                </a:cubicBezTo>
                <a:cubicBezTo>
                  <a:pt x="2860917" y="1282466"/>
                  <a:pt x="2855363" y="1450005"/>
                  <a:pt x="2874361" y="1719455"/>
                </a:cubicBezTo>
                <a:cubicBezTo>
                  <a:pt x="2893359" y="1988905"/>
                  <a:pt x="2865335" y="2176576"/>
                  <a:pt x="2874361" y="2305066"/>
                </a:cubicBezTo>
                <a:cubicBezTo>
                  <a:pt x="2883387" y="2433556"/>
                  <a:pt x="2891916" y="2680723"/>
                  <a:pt x="2874361" y="2890677"/>
                </a:cubicBezTo>
                <a:cubicBezTo>
                  <a:pt x="2856806" y="3100631"/>
                  <a:pt x="2855996" y="3407293"/>
                  <a:pt x="2874361" y="3737945"/>
                </a:cubicBezTo>
                <a:cubicBezTo>
                  <a:pt x="2598824" y="3726075"/>
                  <a:pt x="2457491" y="3724478"/>
                  <a:pt x="2299489" y="3737945"/>
                </a:cubicBezTo>
                <a:cubicBezTo>
                  <a:pt x="2141487" y="3751412"/>
                  <a:pt x="1978560" y="3760917"/>
                  <a:pt x="1724617" y="3737945"/>
                </a:cubicBezTo>
                <a:cubicBezTo>
                  <a:pt x="1470674" y="3714973"/>
                  <a:pt x="1353930" y="3737838"/>
                  <a:pt x="1121001" y="3737945"/>
                </a:cubicBezTo>
                <a:cubicBezTo>
                  <a:pt x="888072" y="3738052"/>
                  <a:pt x="776073" y="3731669"/>
                  <a:pt x="603616" y="3737945"/>
                </a:cubicBezTo>
                <a:cubicBezTo>
                  <a:pt x="431160" y="3744221"/>
                  <a:pt x="156752" y="3740014"/>
                  <a:pt x="0" y="3737945"/>
                </a:cubicBezTo>
                <a:cubicBezTo>
                  <a:pt x="24497" y="3546140"/>
                  <a:pt x="3871" y="3386134"/>
                  <a:pt x="0" y="3152334"/>
                </a:cubicBezTo>
                <a:cubicBezTo>
                  <a:pt x="-3871" y="2918534"/>
                  <a:pt x="-24199" y="2656799"/>
                  <a:pt x="0" y="2529343"/>
                </a:cubicBezTo>
                <a:cubicBezTo>
                  <a:pt x="24199" y="2401887"/>
                  <a:pt x="5202" y="2124002"/>
                  <a:pt x="0" y="1943731"/>
                </a:cubicBezTo>
                <a:cubicBezTo>
                  <a:pt x="-5202" y="1763460"/>
                  <a:pt x="10597" y="1531628"/>
                  <a:pt x="0" y="1283361"/>
                </a:cubicBezTo>
                <a:cubicBezTo>
                  <a:pt x="-10597" y="1035094"/>
                  <a:pt x="-7945" y="903277"/>
                  <a:pt x="0" y="585611"/>
                </a:cubicBezTo>
                <a:cubicBezTo>
                  <a:pt x="7945" y="267945"/>
                  <a:pt x="-14100" y="133698"/>
                  <a:pt x="0" y="0"/>
                </a:cubicBezTo>
                <a:close/>
              </a:path>
            </a:pathLst>
          </a:custGeom>
          <a:ln w="38100">
            <a:solidFill>
              <a:srgbClr val="69295D"/>
            </a:solidFill>
            <a:extLst>
              <a:ext uri="{C807C97D-BFC1-408E-A445-0C87EB9F89A2}">
                <ask:lineSketchStyleProps xmlns:ask="http://schemas.microsoft.com/office/drawing/2018/sketchyshapes" sd="565529742">
                  <a:prstGeom prst="rect">
                    <a:avLst/>
                  </a:prstGeom>
                  <ask:type>
                    <ask:lineSketchFreehand/>
                  </ask:type>
                </ask:lineSketchStyleProps>
              </a:ext>
            </a:extLst>
          </a:ln>
        </p:spPr>
      </p:pic>
      <p:sp>
        <p:nvSpPr>
          <p:cNvPr id="3" name="TextBox 2">
            <a:extLst>
              <a:ext uri="{FF2B5EF4-FFF2-40B4-BE49-F238E27FC236}">
                <a16:creationId xmlns:a16="http://schemas.microsoft.com/office/drawing/2014/main" id="{29F371AD-29FA-E781-64B8-41A9002B670E}"/>
              </a:ext>
            </a:extLst>
          </p:cNvPr>
          <p:cNvSpPr txBox="1"/>
          <p:nvPr/>
        </p:nvSpPr>
        <p:spPr>
          <a:xfrm>
            <a:off x="606370" y="6242180"/>
            <a:ext cx="8058461" cy="369332"/>
          </a:xfrm>
          <a:custGeom>
            <a:avLst/>
            <a:gdLst>
              <a:gd name="csX0" fmla="*/ 0 w 8058461"/>
              <a:gd name="csY0" fmla="*/ 0 h 369332"/>
              <a:gd name="csX1" fmla="*/ 429785 w 8058461"/>
              <a:gd name="csY1" fmla="*/ 0 h 369332"/>
              <a:gd name="csX2" fmla="*/ 1181908 w 8058461"/>
              <a:gd name="csY2" fmla="*/ 0 h 369332"/>
              <a:gd name="csX3" fmla="*/ 1611692 w 8058461"/>
              <a:gd name="csY3" fmla="*/ 0 h 369332"/>
              <a:gd name="csX4" fmla="*/ 2202646 w 8058461"/>
              <a:gd name="csY4" fmla="*/ 0 h 369332"/>
              <a:gd name="csX5" fmla="*/ 3035354 w 8058461"/>
              <a:gd name="csY5" fmla="*/ 0 h 369332"/>
              <a:gd name="csX6" fmla="*/ 3706892 w 8058461"/>
              <a:gd name="csY6" fmla="*/ 0 h 369332"/>
              <a:gd name="csX7" fmla="*/ 4459015 w 8058461"/>
              <a:gd name="csY7" fmla="*/ 0 h 369332"/>
              <a:gd name="csX8" fmla="*/ 5049969 w 8058461"/>
              <a:gd name="csY8" fmla="*/ 0 h 369332"/>
              <a:gd name="csX9" fmla="*/ 5721507 w 8058461"/>
              <a:gd name="csY9" fmla="*/ 0 h 369332"/>
              <a:gd name="csX10" fmla="*/ 6554215 w 8058461"/>
              <a:gd name="csY10" fmla="*/ 0 h 369332"/>
              <a:gd name="csX11" fmla="*/ 7064584 w 8058461"/>
              <a:gd name="csY11" fmla="*/ 0 h 369332"/>
              <a:gd name="csX12" fmla="*/ 8058461 w 8058461"/>
              <a:gd name="csY12" fmla="*/ 0 h 369332"/>
              <a:gd name="csX13" fmla="*/ 8058461 w 8058461"/>
              <a:gd name="csY13" fmla="*/ 369332 h 369332"/>
              <a:gd name="csX14" fmla="*/ 7467507 w 8058461"/>
              <a:gd name="csY14" fmla="*/ 369332 h 369332"/>
              <a:gd name="csX15" fmla="*/ 7037723 w 8058461"/>
              <a:gd name="csY15" fmla="*/ 369332 h 369332"/>
              <a:gd name="csX16" fmla="*/ 6366184 w 8058461"/>
              <a:gd name="csY16" fmla="*/ 369332 h 369332"/>
              <a:gd name="csX17" fmla="*/ 5855815 w 8058461"/>
              <a:gd name="csY17" fmla="*/ 369332 h 369332"/>
              <a:gd name="csX18" fmla="*/ 5184277 w 8058461"/>
              <a:gd name="csY18" fmla="*/ 369332 h 369332"/>
              <a:gd name="csX19" fmla="*/ 4512738 w 8058461"/>
              <a:gd name="csY19" fmla="*/ 369332 h 369332"/>
              <a:gd name="csX20" fmla="*/ 3841200 w 8058461"/>
              <a:gd name="csY20" fmla="*/ 369332 h 369332"/>
              <a:gd name="csX21" fmla="*/ 3169661 w 8058461"/>
              <a:gd name="csY21" fmla="*/ 369332 h 369332"/>
              <a:gd name="csX22" fmla="*/ 2578708 w 8058461"/>
              <a:gd name="csY22" fmla="*/ 369332 h 369332"/>
              <a:gd name="csX23" fmla="*/ 1826584 w 8058461"/>
              <a:gd name="csY23" fmla="*/ 369332 h 369332"/>
              <a:gd name="csX24" fmla="*/ 1155046 w 8058461"/>
              <a:gd name="csY24" fmla="*/ 369332 h 369332"/>
              <a:gd name="csX25" fmla="*/ 0 w 8058461"/>
              <a:gd name="csY25" fmla="*/ 369332 h 369332"/>
              <a:gd name="csX26" fmla="*/ 0 w 8058461"/>
              <a:gd name="csY26"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058461" h="369332" fill="none" extrusionOk="0">
                <a:moveTo>
                  <a:pt x="0" y="0"/>
                </a:moveTo>
                <a:cubicBezTo>
                  <a:pt x="212746" y="-7196"/>
                  <a:pt x="240303" y="11886"/>
                  <a:pt x="429785" y="0"/>
                </a:cubicBezTo>
                <a:cubicBezTo>
                  <a:pt x="619267" y="-11886"/>
                  <a:pt x="816417" y="28858"/>
                  <a:pt x="1181908" y="0"/>
                </a:cubicBezTo>
                <a:cubicBezTo>
                  <a:pt x="1547399" y="-28858"/>
                  <a:pt x="1461523" y="-691"/>
                  <a:pt x="1611692" y="0"/>
                </a:cubicBezTo>
                <a:cubicBezTo>
                  <a:pt x="1761861" y="691"/>
                  <a:pt x="2071673" y="-15804"/>
                  <a:pt x="2202646" y="0"/>
                </a:cubicBezTo>
                <a:cubicBezTo>
                  <a:pt x="2333619" y="15804"/>
                  <a:pt x="2810260" y="21521"/>
                  <a:pt x="3035354" y="0"/>
                </a:cubicBezTo>
                <a:cubicBezTo>
                  <a:pt x="3260448" y="-21521"/>
                  <a:pt x="3510946" y="-31303"/>
                  <a:pt x="3706892" y="0"/>
                </a:cubicBezTo>
                <a:cubicBezTo>
                  <a:pt x="3902838" y="31303"/>
                  <a:pt x="4188235" y="-30163"/>
                  <a:pt x="4459015" y="0"/>
                </a:cubicBezTo>
                <a:cubicBezTo>
                  <a:pt x="4729795" y="30163"/>
                  <a:pt x="4810620" y="-28710"/>
                  <a:pt x="5049969" y="0"/>
                </a:cubicBezTo>
                <a:cubicBezTo>
                  <a:pt x="5289318" y="28710"/>
                  <a:pt x="5409814" y="-27041"/>
                  <a:pt x="5721507" y="0"/>
                </a:cubicBezTo>
                <a:cubicBezTo>
                  <a:pt x="6033200" y="27041"/>
                  <a:pt x="6260661" y="20487"/>
                  <a:pt x="6554215" y="0"/>
                </a:cubicBezTo>
                <a:cubicBezTo>
                  <a:pt x="6847769" y="-20487"/>
                  <a:pt x="6831181" y="19857"/>
                  <a:pt x="7064584" y="0"/>
                </a:cubicBezTo>
                <a:cubicBezTo>
                  <a:pt x="7297987" y="-19857"/>
                  <a:pt x="7621281" y="-20336"/>
                  <a:pt x="8058461" y="0"/>
                </a:cubicBezTo>
                <a:cubicBezTo>
                  <a:pt x="8069615" y="139499"/>
                  <a:pt x="8054546" y="270034"/>
                  <a:pt x="8058461" y="369332"/>
                </a:cubicBezTo>
                <a:cubicBezTo>
                  <a:pt x="7891945" y="349265"/>
                  <a:pt x="7724379" y="398039"/>
                  <a:pt x="7467507" y="369332"/>
                </a:cubicBezTo>
                <a:cubicBezTo>
                  <a:pt x="7210635" y="340625"/>
                  <a:pt x="7228156" y="357401"/>
                  <a:pt x="7037723" y="369332"/>
                </a:cubicBezTo>
                <a:cubicBezTo>
                  <a:pt x="6847290" y="381263"/>
                  <a:pt x="6643050" y="344201"/>
                  <a:pt x="6366184" y="369332"/>
                </a:cubicBezTo>
                <a:cubicBezTo>
                  <a:pt x="6089318" y="394463"/>
                  <a:pt x="6080331" y="369629"/>
                  <a:pt x="5855815" y="369332"/>
                </a:cubicBezTo>
                <a:cubicBezTo>
                  <a:pt x="5631299" y="369035"/>
                  <a:pt x="5365075" y="385328"/>
                  <a:pt x="5184277" y="369332"/>
                </a:cubicBezTo>
                <a:cubicBezTo>
                  <a:pt x="5003479" y="353336"/>
                  <a:pt x="4686772" y="364395"/>
                  <a:pt x="4512738" y="369332"/>
                </a:cubicBezTo>
                <a:cubicBezTo>
                  <a:pt x="4338704" y="374269"/>
                  <a:pt x="4020687" y="359258"/>
                  <a:pt x="3841200" y="369332"/>
                </a:cubicBezTo>
                <a:cubicBezTo>
                  <a:pt x="3661713" y="379406"/>
                  <a:pt x="3414806" y="345628"/>
                  <a:pt x="3169661" y="369332"/>
                </a:cubicBezTo>
                <a:cubicBezTo>
                  <a:pt x="2924516" y="393036"/>
                  <a:pt x="2845935" y="397895"/>
                  <a:pt x="2578708" y="369332"/>
                </a:cubicBezTo>
                <a:cubicBezTo>
                  <a:pt x="2311481" y="340769"/>
                  <a:pt x="1981569" y="395863"/>
                  <a:pt x="1826584" y="369332"/>
                </a:cubicBezTo>
                <a:cubicBezTo>
                  <a:pt x="1671599" y="342801"/>
                  <a:pt x="1406151" y="362362"/>
                  <a:pt x="1155046" y="369332"/>
                </a:cubicBezTo>
                <a:cubicBezTo>
                  <a:pt x="903941" y="376302"/>
                  <a:pt x="533254" y="401662"/>
                  <a:pt x="0" y="369332"/>
                </a:cubicBezTo>
                <a:cubicBezTo>
                  <a:pt x="-9321" y="236673"/>
                  <a:pt x="-6527" y="163225"/>
                  <a:pt x="0" y="0"/>
                </a:cubicBezTo>
                <a:close/>
              </a:path>
              <a:path w="8058461" h="369332" stroke="0" extrusionOk="0">
                <a:moveTo>
                  <a:pt x="0" y="0"/>
                </a:moveTo>
                <a:cubicBezTo>
                  <a:pt x="119522" y="-22746"/>
                  <a:pt x="363927" y="-13252"/>
                  <a:pt x="590954" y="0"/>
                </a:cubicBezTo>
                <a:cubicBezTo>
                  <a:pt x="817981" y="13252"/>
                  <a:pt x="828224" y="16065"/>
                  <a:pt x="1020738" y="0"/>
                </a:cubicBezTo>
                <a:cubicBezTo>
                  <a:pt x="1213252" y="-16065"/>
                  <a:pt x="1545790" y="-31730"/>
                  <a:pt x="1853446" y="0"/>
                </a:cubicBezTo>
                <a:cubicBezTo>
                  <a:pt x="2161102" y="31730"/>
                  <a:pt x="2160178" y="23093"/>
                  <a:pt x="2444400" y="0"/>
                </a:cubicBezTo>
                <a:cubicBezTo>
                  <a:pt x="2728622" y="-23093"/>
                  <a:pt x="2765838" y="-4863"/>
                  <a:pt x="3035354" y="0"/>
                </a:cubicBezTo>
                <a:cubicBezTo>
                  <a:pt x="3304870" y="4863"/>
                  <a:pt x="3518781" y="-34444"/>
                  <a:pt x="3868061" y="0"/>
                </a:cubicBezTo>
                <a:cubicBezTo>
                  <a:pt x="4217341" y="34444"/>
                  <a:pt x="4219272" y="-19720"/>
                  <a:pt x="4378430" y="0"/>
                </a:cubicBezTo>
                <a:cubicBezTo>
                  <a:pt x="4537588" y="19720"/>
                  <a:pt x="5037330" y="14548"/>
                  <a:pt x="5211138" y="0"/>
                </a:cubicBezTo>
                <a:cubicBezTo>
                  <a:pt x="5384946" y="-14548"/>
                  <a:pt x="5655673" y="-21822"/>
                  <a:pt x="6043846" y="0"/>
                </a:cubicBezTo>
                <a:cubicBezTo>
                  <a:pt x="6432019" y="21822"/>
                  <a:pt x="6452734" y="13559"/>
                  <a:pt x="6715384" y="0"/>
                </a:cubicBezTo>
                <a:cubicBezTo>
                  <a:pt x="6978034" y="-13559"/>
                  <a:pt x="7516512" y="-21978"/>
                  <a:pt x="8058461" y="0"/>
                </a:cubicBezTo>
                <a:cubicBezTo>
                  <a:pt x="8070472" y="82749"/>
                  <a:pt x="8058282" y="217141"/>
                  <a:pt x="8058461" y="369332"/>
                </a:cubicBezTo>
                <a:cubicBezTo>
                  <a:pt x="7879398" y="382830"/>
                  <a:pt x="7766028" y="383532"/>
                  <a:pt x="7628676" y="369332"/>
                </a:cubicBezTo>
                <a:cubicBezTo>
                  <a:pt x="7491324" y="355132"/>
                  <a:pt x="7007311" y="357460"/>
                  <a:pt x="6795969" y="369332"/>
                </a:cubicBezTo>
                <a:cubicBezTo>
                  <a:pt x="6584627" y="381204"/>
                  <a:pt x="6517789" y="394354"/>
                  <a:pt x="6285600" y="369332"/>
                </a:cubicBezTo>
                <a:cubicBezTo>
                  <a:pt x="6053411" y="344310"/>
                  <a:pt x="5848723" y="341460"/>
                  <a:pt x="5614061" y="369332"/>
                </a:cubicBezTo>
                <a:cubicBezTo>
                  <a:pt x="5379399" y="397204"/>
                  <a:pt x="5049681" y="330572"/>
                  <a:pt x="4781354" y="369332"/>
                </a:cubicBezTo>
                <a:cubicBezTo>
                  <a:pt x="4513027" y="408092"/>
                  <a:pt x="4380453" y="341137"/>
                  <a:pt x="4109815" y="369332"/>
                </a:cubicBezTo>
                <a:cubicBezTo>
                  <a:pt x="3839177" y="397527"/>
                  <a:pt x="3810744" y="373197"/>
                  <a:pt x="3680031" y="369332"/>
                </a:cubicBezTo>
                <a:cubicBezTo>
                  <a:pt x="3549318" y="365467"/>
                  <a:pt x="3403997" y="348305"/>
                  <a:pt x="3169661" y="369332"/>
                </a:cubicBezTo>
                <a:cubicBezTo>
                  <a:pt x="2935325" y="390360"/>
                  <a:pt x="2712073" y="392753"/>
                  <a:pt x="2336954" y="369332"/>
                </a:cubicBezTo>
                <a:cubicBezTo>
                  <a:pt x="1961835" y="345911"/>
                  <a:pt x="1932209" y="365667"/>
                  <a:pt x="1665415" y="369332"/>
                </a:cubicBezTo>
                <a:cubicBezTo>
                  <a:pt x="1398621" y="372997"/>
                  <a:pt x="1257520" y="392471"/>
                  <a:pt x="1155046" y="369332"/>
                </a:cubicBezTo>
                <a:cubicBezTo>
                  <a:pt x="1052572" y="346193"/>
                  <a:pt x="366543" y="375028"/>
                  <a:pt x="0" y="369332"/>
                </a:cubicBezTo>
                <a:cubicBezTo>
                  <a:pt x="-14421" y="195134"/>
                  <a:pt x="2419" y="81008"/>
                  <a:pt x="0" y="0"/>
                </a:cubicBezTo>
                <a:close/>
              </a:path>
            </a:pathLst>
          </a:custGeom>
          <a:solidFill>
            <a:srgbClr val="69295D"/>
          </a:solidFill>
          <a:ln w="53975">
            <a:solidFill>
              <a:srgbClr val="69295D"/>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pPr algn="ctr"/>
            <a:r>
              <a:rPr lang="en-GB">
                <a:solidFill>
                  <a:schemeClr val="bg1"/>
                </a:solidFill>
              </a:rPr>
              <a:t>Let’s explore the special terms used in a Blazon</a:t>
            </a:r>
          </a:p>
        </p:txBody>
      </p:sp>
    </p:spTree>
    <p:extLst>
      <p:ext uri="{BB962C8B-B14F-4D97-AF65-F5344CB8AC3E}">
        <p14:creationId xmlns:p14="http://schemas.microsoft.com/office/powerpoint/2010/main" val="852109932"/>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2" name="Arrow: Chevron 1">
            <a:extLst>
              <a:ext uri="{FF2B5EF4-FFF2-40B4-BE49-F238E27FC236}">
                <a16:creationId xmlns:a16="http://schemas.microsoft.com/office/drawing/2014/main" id="{E007EEA6-8427-4ED9-8626-B9759A0351B2}"/>
              </a:ext>
              <a:ext uri="{C183D7F6-B498-43B3-948B-1728B52AA6E4}">
                <adec:decorative xmlns:adec="http://schemas.microsoft.com/office/drawing/2017/decorative" val="1"/>
              </a:ext>
            </a:extLst>
          </p:cNvPr>
          <p:cNvSpPr>
            <a:spLocks noGrp="1"/>
          </p:cNvSpPr>
          <p:nvPr>
            <p:ph type="title" idx="4294967295"/>
          </p:nvPr>
        </p:nvSpPr>
        <p:spPr>
          <a:xfrm rot="21378746">
            <a:off x="-365605" y="460109"/>
            <a:ext cx="8505460" cy="892867"/>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69295D"/>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Marshalling</a:t>
            </a:r>
          </a:p>
        </p:txBody>
      </p:sp>
      <p:sp>
        <p:nvSpPr>
          <p:cNvPr id="4" name="TextBox 3">
            <a:extLst>
              <a:ext uri="{FF2B5EF4-FFF2-40B4-BE49-F238E27FC236}">
                <a16:creationId xmlns:a16="http://schemas.microsoft.com/office/drawing/2014/main" id="{0682C474-0FCF-4211-9578-F1F6D98FD988}"/>
              </a:ext>
            </a:extLst>
          </p:cNvPr>
          <p:cNvSpPr txBox="1"/>
          <p:nvPr/>
        </p:nvSpPr>
        <p:spPr>
          <a:xfrm>
            <a:off x="295404" y="1642120"/>
            <a:ext cx="8665717" cy="1200329"/>
          </a:xfrm>
          <a:prstGeom prst="rect">
            <a:avLst/>
          </a:prstGeom>
          <a:noFill/>
        </p:spPr>
        <p:txBody>
          <a:bodyPr wrap="square" rtlCol="0">
            <a:spAutoFit/>
          </a:bodyPr>
          <a:lstStyle/>
          <a:p>
            <a:r>
              <a:rPr lang="en-GB">
                <a:latin typeface="Arial" panose="020B0604020202020204" pitchFamily="34" charset="0"/>
              </a:rPr>
              <a:t>Each person had their own unique shield (though some people with the same surname would have similar shields). </a:t>
            </a:r>
          </a:p>
          <a:p>
            <a:endParaRPr lang="en-GB">
              <a:latin typeface="Arial" panose="020B0604020202020204" pitchFamily="34" charset="0"/>
            </a:endParaRPr>
          </a:p>
          <a:p>
            <a:r>
              <a:rPr lang="en-GB">
                <a:latin typeface="Arial" panose="020B0604020202020204" pitchFamily="34" charset="0"/>
              </a:rPr>
              <a:t>Sometimes families would join their shields together. This was called </a:t>
            </a:r>
            <a:r>
              <a:rPr lang="en-GB" b="1">
                <a:latin typeface="Arial" panose="020B0604020202020204" pitchFamily="34" charset="0"/>
              </a:rPr>
              <a:t>Marshalling</a:t>
            </a:r>
            <a:r>
              <a:rPr lang="en-GB">
                <a:latin typeface="Arial" panose="020B0604020202020204" pitchFamily="34" charset="0"/>
              </a:rPr>
              <a:t>. </a:t>
            </a:r>
          </a:p>
        </p:txBody>
      </p:sp>
      <p:sp>
        <p:nvSpPr>
          <p:cNvPr id="6" name="TextBox 5">
            <a:extLst>
              <a:ext uri="{FF2B5EF4-FFF2-40B4-BE49-F238E27FC236}">
                <a16:creationId xmlns:a16="http://schemas.microsoft.com/office/drawing/2014/main" id="{C9C2B15D-9D3E-5005-0377-3FAAE3653AE5}"/>
              </a:ext>
            </a:extLst>
          </p:cNvPr>
          <p:cNvSpPr txBox="1"/>
          <p:nvPr/>
        </p:nvSpPr>
        <p:spPr>
          <a:xfrm>
            <a:off x="603987" y="4109817"/>
            <a:ext cx="956921" cy="369332"/>
          </a:xfrm>
          <a:prstGeom prst="rect">
            <a:avLst/>
          </a:prstGeom>
          <a:noFill/>
        </p:spPr>
        <p:txBody>
          <a:bodyPr wrap="square" rtlCol="0">
            <a:spAutoFit/>
          </a:bodyPr>
          <a:lstStyle/>
          <a:p>
            <a:r>
              <a:rPr lang="en-GB" dirty="0"/>
              <a:t>Purple</a:t>
            </a:r>
          </a:p>
        </p:txBody>
      </p:sp>
      <p:sp>
        <p:nvSpPr>
          <p:cNvPr id="12" name="TextBox 11">
            <a:extLst>
              <a:ext uri="{FF2B5EF4-FFF2-40B4-BE49-F238E27FC236}">
                <a16:creationId xmlns:a16="http://schemas.microsoft.com/office/drawing/2014/main" id="{D85385B4-61A2-4CB2-9B70-D00AFCDD6333}"/>
              </a:ext>
            </a:extLst>
          </p:cNvPr>
          <p:cNvSpPr txBox="1"/>
          <p:nvPr/>
        </p:nvSpPr>
        <p:spPr>
          <a:xfrm>
            <a:off x="1560908" y="3425648"/>
            <a:ext cx="367559" cy="369332"/>
          </a:xfrm>
          <a:prstGeom prst="rect">
            <a:avLst/>
          </a:prstGeom>
          <a:noFill/>
        </p:spPr>
        <p:txBody>
          <a:bodyPr wrap="square" rtlCol="0">
            <a:spAutoFit/>
          </a:bodyPr>
          <a:lstStyle/>
          <a:p>
            <a:r>
              <a:rPr lang="en-GB" dirty="0">
                <a:latin typeface="Arial" panose="020B0604020202020204" pitchFamily="34" charset="0"/>
              </a:rPr>
              <a:t>+</a:t>
            </a:r>
          </a:p>
        </p:txBody>
      </p:sp>
      <p:sp>
        <p:nvSpPr>
          <p:cNvPr id="7" name="TextBox 6">
            <a:extLst>
              <a:ext uri="{FF2B5EF4-FFF2-40B4-BE49-F238E27FC236}">
                <a16:creationId xmlns:a16="http://schemas.microsoft.com/office/drawing/2014/main" id="{F28D3328-B012-BE80-9A4D-8D898F92A6CF}"/>
              </a:ext>
            </a:extLst>
          </p:cNvPr>
          <p:cNvSpPr txBox="1"/>
          <p:nvPr/>
        </p:nvSpPr>
        <p:spPr>
          <a:xfrm>
            <a:off x="2107017" y="4117228"/>
            <a:ext cx="760498" cy="369332"/>
          </a:xfrm>
          <a:prstGeom prst="rect">
            <a:avLst/>
          </a:prstGeom>
          <a:noFill/>
        </p:spPr>
        <p:txBody>
          <a:bodyPr wrap="square" rtlCol="0">
            <a:spAutoFit/>
          </a:bodyPr>
          <a:lstStyle/>
          <a:p>
            <a:r>
              <a:rPr lang="en-GB" dirty="0"/>
              <a:t>Blue</a:t>
            </a:r>
          </a:p>
        </p:txBody>
      </p:sp>
      <p:sp>
        <p:nvSpPr>
          <p:cNvPr id="13" name="TextBox 12">
            <a:extLst>
              <a:ext uri="{FF2B5EF4-FFF2-40B4-BE49-F238E27FC236}">
                <a16:creationId xmlns:a16="http://schemas.microsoft.com/office/drawing/2014/main" id="{1B1950EA-1119-413B-B8FF-77A0CF6A9A84}"/>
              </a:ext>
            </a:extLst>
          </p:cNvPr>
          <p:cNvSpPr txBox="1"/>
          <p:nvPr/>
        </p:nvSpPr>
        <p:spPr>
          <a:xfrm>
            <a:off x="3059794" y="3425648"/>
            <a:ext cx="367559" cy="369332"/>
          </a:xfrm>
          <a:prstGeom prst="rect">
            <a:avLst/>
          </a:prstGeom>
          <a:noFill/>
        </p:spPr>
        <p:txBody>
          <a:bodyPr wrap="square" rtlCol="0">
            <a:spAutoFit/>
          </a:bodyPr>
          <a:lstStyle/>
          <a:p>
            <a:r>
              <a:rPr lang="en-GB" dirty="0">
                <a:latin typeface="Arial" panose="020B0604020202020204" pitchFamily="34" charset="0"/>
              </a:rPr>
              <a:t>=</a:t>
            </a:r>
          </a:p>
        </p:txBody>
      </p:sp>
      <p:sp>
        <p:nvSpPr>
          <p:cNvPr id="11" name="TextBox 10">
            <a:extLst>
              <a:ext uri="{FF2B5EF4-FFF2-40B4-BE49-F238E27FC236}">
                <a16:creationId xmlns:a16="http://schemas.microsoft.com/office/drawing/2014/main" id="{A81D3B96-8D9E-4298-9F4B-2183B516658C}"/>
              </a:ext>
            </a:extLst>
          </p:cNvPr>
          <p:cNvSpPr txBox="1"/>
          <p:nvPr/>
        </p:nvSpPr>
        <p:spPr>
          <a:xfrm>
            <a:off x="4572000" y="3286231"/>
            <a:ext cx="3587763" cy="1200329"/>
          </a:xfrm>
          <a:prstGeom prst="rect">
            <a:avLst/>
          </a:prstGeom>
          <a:noFill/>
        </p:spPr>
        <p:txBody>
          <a:bodyPr wrap="square" rtlCol="0">
            <a:spAutoFit/>
          </a:bodyPr>
          <a:lstStyle/>
          <a:p>
            <a:r>
              <a:rPr lang="en-GB" dirty="0">
                <a:latin typeface="Arial" panose="020B0604020202020204" pitchFamily="34" charset="0"/>
              </a:rPr>
              <a:t>Purple and Blue marry and</a:t>
            </a:r>
          </a:p>
          <a:p>
            <a:r>
              <a:rPr lang="en-GB" dirty="0">
                <a:latin typeface="Arial" panose="020B0604020202020204" pitchFamily="34" charset="0"/>
              </a:rPr>
              <a:t>Become the Purple-Blues. </a:t>
            </a:r>
          </a:p>
          <a:p>
            <a:r>
              <a:rPr lang="en-GB" dirty="0">
                <a:latin typeface="Arial" panose="020B0604020202020204" pitchFamily="34" charset="0"/>
              </a:rPr>
              <a:t>Their shields are </a:t>
            </a:r>
            <a:r>
              <a:rPr lang="en-GB" b="1" dirty="0">
                <a:latin typeface="Arial" panose="020B0604020202020204" pitchFamily="34" charset="0"/>
              </a:rPr>
              <a:t>impaled</a:t>
            </a:r>
            <a:r>
              <a:rPr lang="en-GB" dirty="0">
                <a:latin typeface="Arial" panose="020B0604020202020204" pitchFamily="34" charset="0"/>
              </a:rPr>
              <a:t> (joined together). </a:t>
            </a:r>
          </a:p>
        </p:txBody>
      </p:sp>
      <p:grpSp>
        <p:nvGrpSpPr>
          <p:cNvPr id="16" name="Group 15" descr="A shield divided into two halves lengthways. One half is purple and the other is blue. This is an impaled shield.">
            <a:extLst>
              <a:ext uri="{FF2B5EF4-FFF2-40B4-BE49-F238E27FC236}">
                <a16:creationId xmlns:a16="http://schemas.microsoft.com/office/drawing/2014/main" id="{238CA88F-B726-596D-2809-0AB9845A35CE}"/>
              </a:ext>
            </a:extLst>
          </p:cNvPr>
          <p:cNvGrpSpPr/>
          <p:nvPr/>
        </p:nvGrpSpPr>
        <p:grpSpPr>
          <a:xfrm>
            <a:off x="3532670" y="3321606"/>
            <a:ext cx="760498" cy="788211"/>
            <a:chOff x="3532670" y="3321606"/>
            <a:chExt cx="760498" cy="788211"/>
          </a:xfrm>
        </p:grpSpPr>
        <p:sp>
          <p:nvSpPr>
            <p:cNvPr id="3" name="Flowchart: Off-page Connector 4" descr="A shield divided into two halves lengthways. One half is purple and the other is blue. This is an impaled shield.">
              <a:extLst>
                <a:ext uri="{FF2B5EF4-FFF2-40B4-BE49-F238E27FC236}">
                  <a16:creationId xmlns:a16="http://schemas.microsoft.com/office/drawing/2014/main" id="{6620A97B-7A2B-06E6-3DC2-3A8FACA42F17}"/>
                </a:ext>
                <a:ext uri="{C183D7F6-B498-43B3-948B-1728B52AA6E4}">
                  <adec:decorative xmlns:adec="http://schemas.microsoft.com/office/drawing/2017/decorative" val="0"/>
                </a:ext>
              </a:extLst>
            </p:cNvPr>
            <p:cNvSpPr/>
            <p:nvPr/>
          </p:nvSpPr>
          <p:spPr>
            <a:xfrm>
              <a:off x="3532670" y="3321606"/>
              <a:ext cx="760498" cy="788211"/>
            </a:xfrm>
            <a:custGeom>
              <a:avLst/>
              <a:gdLst>
                <a:gd name="csX0" fmla="*/ 0 w 760498"/>
                <a:gd name="csY0" fmla="*/ 0 h 788211"/>
                <a:gd name="csX1" fmla="*/ 380249 w 760498"/>
                <a:gd name="csY1" fmla="*/ 0 h 788211"/>
                <a:gd name="csX2" fmla="*/ 760498 w 760498"/>
                <a:gd name="csY2" fmla="*/ 0 h 788211"/>
                <a:gd name="csX3" fmla="*/ 696235 w 760498"/>
                <a:gd name="csY3" fmla="*/ 574994 h 788211"/>
                <a:gd name="csX4" fmla="*/ 377435 w 760498"/>
                <a:gd name="csY4" fmla="*/ 788211 h 788211"/>
                <a:gd name="csX5" fmla="*/ 61448 w 760498"/>
                <a:gd name="csY5" fmla="*/ 583733 h 788211"/>
                <a:gd name="csX6" fmla="*/ 0 w 760498"/>
                <a:gd name="csY6" fmla="*/ 0 h 7882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0498" h="788211" fill="none" extrusionOk="0">
                  <a:moveTo>
                    <a:pt x="0" y="0"/>
                  </a:moveTo>
                  <a:cubicBezTo>
                    <a:pt x="170560" y="-6706"/>
                    <a:pt x="203680" y="-1481"/>
                    <a:pt x="380249" y="0"/>
                  </a:cubicBezTo>
                  <a:cubicBezTo>
                    <a:pt x="556818" y="1481"/>
                    <a:pt x="605182" y="-17303"/>
                    <a:pt x="760498" y="0"/>
                  </a:cubicBezTo>
                  <a:cubicBezTo>
                    <a:pt x="719479" y="201177"/>
                    <a:pt x="782090" y="433478"/>
                    <a:pt x="696235" y="574994"/>
                  </a:cubicBezTo>
                  <a:cubicBezTo>
                    <a:pt x="595520" y="694915"/>
                    <a:pt x="499144" y="743364"/>
                    <a:pt x="377435" y="788211"/>
                  </a:cubicBezTo>
                  <a:cubicBezTo>
                    <a:pt x="248782" y="746626"/>
                    <a:pt x="143986" y="700419"/>
                    <a:pt x="61448" y="583733"/>
                  </a:cubicBezTo>
                  <a:cubicBezTo>
                    <a:pt x="-6808" y="446640"/>
                    <a:pt x="51074" y="150755"/>
                    <a:pt x="0" y="0"/>
                  </a:cubicBezTo>
                  <a:close/>
                </a:path>
                <a:path w="760498" h="788211" stroke="0" extrusionOk="0">
                  <a:moveTo>
                    <a:pt x="0" y="0"/>
                  </a:moveTo>
                  <a:cubicBezTo>
                    <a:pt x="134013" y="18108"/>
                    <a:pt x="191499" y="-13178"/>
                    <a:pt x="380249" y="0"/>
                  </a:cubicBezTo>
                  <a:cubicBezTo>
                    <a:pt x="568999" y="13178"/>
                    <a:pt x="635953" y="-14145"/>
                    <a:pt x="760498" y="0"/>
                  </a:cubicBezTo>
                  <a:cubicBezTo>
                    <a:pt x="752199" y="177727"/>
                    <a:pt x="770929" y="423161"/>
                    <a:pt x="696235" y="574994"/>
                  </a:cubicBezTo>
                  <a:cubicBezTo>
                    <a:pt x="567738" y="693384"/>
                    <a:pt x="487185" y="727727"/>
                    <a:pt x="377435" y="788211"/>
                  </a:cubicBezTo>
                  <a:cubicBezTo>
                    <a:pt x="290676" y="731246"/>
                    <a:pt x="125529" y="670592"/>
                    <a:pt x="61448" y="583733"/>
                  </a:cubicBezTo>
                  <a:cubicBezTo>
                    <a:pt x="-45813" y="392091"/>
                    <a:pt x="14811" y="206335"/>
                    <a:pt x="0" y="0"/>
                  </a:cubicBezTo>
                  <a:close/>
                </a:path>
              </a:pathLst>
            </a:custGeom>
            <a:solidFill>
              <a:srgbClr val="7187BD"/>
            </a:solidFill>
            <a:ln w="19050">
              <a:noFill/>
              <a:extLst>
                <a:ext uri="{C807C97D-BFC1-408E-A445-0C87EB9F89A2}">
                  <ask:lineSketchStyleProps xmlns:ask="http://schemas.microsoft.com/office/drawing/2018/sketchyshapes" sd="4189830490">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9861"/>
                        <a:gd name="connsiteX1" fmla="*/ 10000 w 10000"/>
                        <a:gd name="connsiteY1" fmla="*/ 0 h 9861"/>
                        <a:gd name="connsiteX2" fmla="*/ 9155 w 10000"/>
                        <a:gd name="connsiteY2" fmla="*/ 7656 h 9861"/>
                        <a:gd name="connsiteX3" fmla="*/ 5000 w 10000"/>
                        <a:gd name="connsiteY3" fmla="*/ 9861 h 9861"/>
                        <a:gd name="connsiteX4" fmla="*/ 808 w 10000"/>
                        <a:gd name="connsiteY4" fmla="*/ 7772 h 9861"/>
                        <a:gd name="connsiteX5" fmla="*/ 0 w 10000"/>
                        <a:gd name="connsiteY5" fmla="*/ 0 h 9861"/>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643">
                          <a:moveTo>
                            <a:pt x="0" y="0"/>
                          </a:moveTo>
                          <a:lnTo>
                            <a:pt x="10000" y="0"/>
                          </a:lnTo>
                          <a:cubicBezTo>
                            <a:pt x="9731" y="2550"/>
                            <a:pt x="10205" y="5703"/>
                            <a:pt x="9155" y="7764"/>
                          </a:cubicBezTo>
                          <a:cubicBezTo>
                            <a:pt x="7758" y="9208"/>
                            <a:pt x="6434" y="9847"/>
                            <a:pt x="4963" y="10643"/>
                          </a:cubicBezTo>
                          <a:cubicBezTo>
                            <a:pt x="3633" y="9915"/>
                            <a:pt x="1903" y="9216"/>
                            <a:pt x="808" y="7882"/>
                          </a:cubicBezTo>
                          <a:cubicBezTo>
                            <a:pt x="-172" y="5610"/>
                            <a:pt x="337" y="255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2"/>
                </a:solidFill>
                <a:latin typeface="Arial" panose="020B0604020202020204" pitchFamily="34" charset="0"/>
              </a:endParaRPr>
            </a:p>
          </p:txBody>
        </p:sp>
        <p:pic>
          <p:nvPicPr>
            <p:cNvPr id="76" name="Picture 75" descr="A shield divided into two halves lengthways. One half is purple and the other is blue. This is an impaled shield.">
              <a:extLst>
                <a:ext uri="{FF2B5EF4-FFF2-40B4-BE49-F238E27FC236}">
                  <a16:creationId xmlns:a16="http://schemas.microsoft.com/office/drawing/2014/main" id="{F4960F84-960B-475D-B293-C84BFBF66624}"/>
                </a:ex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r="48460"/>
            <a:stretch/>
          </p:blipFill>
          <p:spPr>
            <a:xfrm>
              <a:off x="3543316" y="3321606"/>
              <a:ext cx="367558" cy="772094"/>
            </a:xfrm>
            <a:prstGeom prst="rect">
              <a:avLst/>
            </a:prstGeom>
          </p:spPr>
        </p:pic>
      </p:grpSp>
      <p:sp>
        <p:nvSpPr>
          <p:cNvPr id="19" name="TextBox 18">
            <a:extLst>
              <a:ext uri="{FF2B5EF4-FFF2-40B4-BE49-F238E27FC236}">
                <a16:creationId xmlns:a16="http://schemas.microsoft.com/office/drawing/2014/main" id="{091EDC00-8D7C-43A2-98C1-7A26F05B9FFA}"/>
              </a:ext>
            </a:extLst>
          </p:cNvPr>
          <p:cNvSpPr txBox="1"/>
          <p:nvPr/>
        </p:nvSpPr>
        <p:spPr>
          <a:xfrm>
            <a:off x="4572000" y="4724006"/>
            <a:ext cx="4096763" cy="646331"/>
          </a:xfrm>
          <a:prstGeom prst="rect">
            <a:avLst/>
          </a:prstGeom>
          <a:noFill/>
        </p:spPr>
        <p:txBody>
          <a:bodyPr wrap="square" lIns="91440" tIns="45720" rIns="91440" bIns="45720" rtlCol="0" anchor="t">
            <a:spAutoFit/>
          </a:bodyPr>
          <a:lstStyle/>
          <a:p>
            <a:r>
              <a:rPr lang="en-GB" dirty="0">
                <a:latin typeface="Arial" panose="020B0604020202020204" pitchFamily="34" charset="0"/>
              </a:rPr>
              <a:t>If the Purple-Blues have a child, the child’s shield could be </a:t>
            </a:r>
            <a:r>
              <a:rPr lang="en-GB" b="1" dirty="0">
                <a:latin typeface="Arial" panose="020B0604020202020204" pitchFamily="34" charset="0"/>
              </a:rPr>
              <a:t>quartered</a:t>
            </a:r>
            <a:r>
              <a:rPr lang="en-GB" dirty="0">
                <a:latin typeface="Arial" panose="020B0604020202020204" pitchFamily="34" charset="0"/>
              </a:rPr>
              <a:t>. </a:t>
            </a:r>
          </a:p>
        </p:txBody>
      </p:sp>
      <p:pic>
        <p:nvPicPr>
          <p:cNvPr id="81" name="Picture 80" descr="A shield with purple and blue quarters">
            <a:extLst>
              <a:ext uri="{FF2B5EF4-FFF2-40B4-BE49-F238E27FC236}">
                <a16:creationId xmlns:a16="http://schemas.microsoft.com/office/drawing/2014/main" id="{136D70A1-EBA6-4102-A449-45BAB3B40FCC}"/>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5874" y="4683043"/>
            <a:ext cx="677850" cy="782647"/>
          </a:xfrm>
          <a:prstGeom prst="rect">
            <a:avLst/>
          </a:prstGeom>
        </p:spPr>
      </p:pic>
      <p:sp>
        <p:nvSpPr>
          <p:cNvPr id="5" name="Flowchart: Off-page Connector 4">
            <a:extLst>
              <a:ext uri="{FF2B5EF4-FFF2-40B4-BE49-F238E27FC236}">
                <a16:creationId xmlns:a16="http://schemas.microsoft.com/office/drawing/2014/main" id="{7D90F6A2-049B-78E4-A0C9-B51CF640B89A}"/>
              </a:ext>
              <a:ext uri="{C183D7F6-B498-43B3-948B-1728B52AA6E4}">
                <adec:decorative xmlns:adec="http://schemas.microsoft.com/office/drawing/2017/decorative" val="1"/>
              </a:ext>
            </a:extLst>
          </p:cNvPr>
          <p:cNvSpPr/>
          <p:nvPr/>
        </p:nvSpPr>
        <p:spPr>
          <a:xfrm>
            <a:off x="658151" y="4686754"/>
            <a:ext cx="760498" cy="782646"/>
          </a:xfrm>
          <a:custGeom>
            <a:avLst/>
            <a:gdLst>
              <a:gd name="csX0" fmla="*/ 0 w 760498"/>
              <a:gd name="csY0" fmla="*/ 0 h 782646"/>
              <a:gd name="csX1" fmla="*/ 380249 w 760498"/>
              <a:gd name="csY1" fmla="*/ 0 h 782646"/>
              <a:gd name="csX2" fmla="*/ 760498 w 760498"/>
              <a:gd name="csY2" fmla="*/ 0 h 782646"/>
              <a:gd name="csX3" fmla="*/ 696235 w 760498"/>
              <a:gd name="csY3" fmla="*/ 570935 h 782646"/>
              <a:gd name="csX4" fmla="*/ 377435 w 760498"/>
              <a:gd name="csY4" fmla="*/ 782646 h 782646"/>
              <a:gd name="csX5" fmla="*/ 61448 w 760498"/>
              <a:gd name="csY5" fmla="*/ 579612 h 782646"/>
              <a:gd name="csX6" fmla="*/ 0 w 760498"/>
              <a:gd name="csY6" fmla="*/ 0 h 78264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0498" h="782646" fill="none" extrusionOk="0">
                <a:moveTo>
                  <a:pt x="0" y="0"/>
                </a:moveTo>
                <a:cubicBezTo>
                  <a:pt x="170560" y="-6706"/>
                  <a:pt x="203680" y="-1481"/>
                  <a:pt x="380249" y="0"/>
                </a:cubicBezTo>
                <a:cubicBezTo>
                  <a:pt x="556818" y="1481"/>
                  <a:pt x="605182" y="-17303"/>
                  <a:pt x="760498" y="0"/>
                </a:cubicBezTo>
                <a:cubicBezTo>
                  <a:pt x="729508" y="193831"/>
                  <a:pt x="780976" y="428432"/>
                  <a:pt x="696235" y="570935"/>
                </a:cubicBezTo>
                <a:cubicBezTo>
                  <a:pt x="596500" y="692399"/>
                  <a:pt x="501660" y="741822"/>
                  <a:pt x="377435" y="782646"/>
                </a:cubicBezTo>
                <a:cubicBezTo>
                  <a:pt x="258487" y="737091"/>
                  <a:pt x="144479" y="683608"/>
                  <a:pt x="61448" y="579612"/>
                </a:cubicBezTo>
                <a:cubicBezTo>
                  <a:pt x="-9354" y="431055"/>
                  <a:pt x="42798" y="161813"/>
                  <a:pt x="0" y="0"/>
                </a:cubicBezTo>
                <a:close/>
              </a:path>
              <a:path w="760498" h="782646" stroke="0" extrusionOk="0">
                <a:moveTo>
                  <a:pt x="0" y="0"/>
                </a:moveTo>
                <a:cubicBezTo>
                  <a:pt x="134013" y="18108"/>
                  <a:pt x="191499" y="-13178"/>
                  <a:pt x="380249" y="0"/>
                </a:cubicBezTo>
                <a:cubicBezTo>
                  <a:pt x="568999" y="13178"/>
                  <a:pt x="635953" y="-14145"/>
                  <a:pt x="760498" y="0"/>
                </a:cubicBezTo>
                <a:cubicBezTo>
                  <a:pt x="771030" y="159167"/>
                  <a:pt x="738252" y="425260"/>
                  <a:pt x="696235" y="570935"/>
                </a:cubicBezTo>
                <a:cubicBezTo>
                  <a:pt x="581020" y="681737"/>
                  <a:pt x="475940" y="714448"/>
                  <a:pt x="377435" y="782646"/>
                </a:cubicBezTo>
                <a:cubicBezTo>
                  <a:pt x="285596" y="727138"/>
                  <a:pt x="124111" y="664891"/>
                  <a:pt x="61448" y="579612"/>
                </a:cubicBezTo>
                <a:cubicBezTo>
                  <a:pt x="-34959" y="396911"/>
                  <a:pt x="1605" y="226348"/>
                  <a:pt x="0" y="0"/>
                </a:cubicBezTo>
                <a:close/>
              </a:path>
            </a:pathLst>
          </a:custGeom>
          <a:solidFill>
            <a:srgbClr val="7187BD"/>
          </a:solidFill>
          <a:ln w="19050">
            <a:noFill/>
            <a:extLst>
              <a:ext uri="{C807C97D-BFC1-408E-A445-0C87EB9F89A2}">
                <ask:lineSketchStyleProps xmlns:ask="http://schemas.microsoft.com/office/drawing/2018/sketchyshapes" sd="4189830490">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9861"/>
                      <a:gd name="connsiteX1" fmla="*/ 10000 w 10000"/>
                      <a:gd name="connsiteY1" fmla="*/ 0 h 9861"/>
                      <a:gd name="connsiteX2" fmla="*/ 9155 w 10000"/>
                      <a:gd name="connsiteY2" fmla="*/ 7656 h 9861"/>
                      <a:gd name="connsiteX3" fmla="*/ 5000 w 10000"/>
                      <a:gd name="connsiteY3" fmla="*/ 9861 h 9861"/>
                      <a:gd name="connsiteX4" fmla="*/ 808 w 10000"/>
                      <a:gd name="connsiteY4" fmla="*/ 7772 h 9861"/>
                      <a:gd name="connsiteX5" fmla="*/ 0 w 10000"/>
                      <a:gd name="connsiteY5" fmla="*/ 0 h 9861"/>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643">
                        <a:moveTo>
                          <a:pt x="0" y="0"/>
                        </a:moveTo>
                        <a:lnTo>
                          <a:pt x="10000" y="0"/>
                        </a:lnTo>
                        <a:cubicBezTo>
                          <a:pt x="9731" y="2550"/>
                          <a:pt x="10205" y="5703"/>
                          <a:pt x="9155" y="7764"/>
                        </a:cubicBezTo>
                        <a:cubicBezTo>
                          <a:pt x="7758" y="9208"/>
                          <a:pt x="6434" y="9847"/>
                          <a:pt x="4963" y="10643"/>
                        </a:cubicBezTo>
                        <a:cubicBezTo>
                          <a:pt x="3633" y="9915"/>
                          <a:pt x="1903" y="9216"/>
                          <a:pt x="808" y="7882"/>
                        </a:cubicBezTo>
                        <a:cubicBezTo>
                          <a:pt x="-172" y="5610"/>
                          <a:pt x="337" y="255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2"/>
              </a:solidFill>
              <a:latin typeface="Arial" panose="020B0604020202020204" pitchFamily="34" charset="0"/>
            </a:endParaRPr>
          </a:p>
        </p:txBody>
      </p:sp>
      <p:sp>
        <p:nvSpPr>
          <p:cNvPr id="8" name="Flowchart: Off-page Connector 4">
            <a:extLst>
              <a:ext uri="{FF2B5EF4-FFF2-40B4-BE49-F238E27FC236}">
                <a16:creationId xmlns:a16="http://schemas.microsoft.com/office/drawing/2014/main" id="{F0623E97-5964-4572-9B22-65A697E39E5C}"/>
              </a:ext>
              <a:ext uri="{C183D7F6-B498-43B3-948B-1728B52AA6E4}">
                <adec:decorative xmlns:adec="http://schemas.microsoft.com/office/drawing/2017/decorative" val="1"/>
              </a:ext>
            </a:extLst>
          </p:cNvPr>
          <p:cNvSpPr/>
          <p:nvPr/>
        </p:nvSpPr>
        <p:spPr>
          <a:xfrm>
            <a:off x="603987" y="3314378"/>
            <a:ext cx="760498" cy="788211"/>
          </a:xfrm>
          <a:custGeom>
            <a:avLst/>
            <a:gdLst>
              <a:gd name="csX0" fmla="*/ 0 w 760498"/>
              <a:gd name="csY0" fmla="*/ 0 h 788211"/>
              <a:gd name="csX1" fmla="*/ 380249 w 760498"/>
              <a:gd name="csY1" fmla="*/ 0 h 788211"/>
              <a:gd name="csX2" fmla="*/ 760498 w 760498"/>
              <a:gd name="csY2" fmla="*/ 0 h 788211"/>
              <a:gd name="csX3" fmla="*/ 696235 w 760498"/>
              <a:gd name="csY3" fmla="*/ 574994 h 788211"/>
              <a:gd name="csX4" fmla="*/ 377435 w 760498"/>
              <a:gd name="csY4" fmla="*/ 788211 h 788211"/>
              <a:gd name="csX5" fmla="*/ 61448 w 760498"/>
              <a:gd name="csY5" fmla="*/ 583733 h 788211"/>
              <a:gd name="csX6" fmla="*/ 0 w 760498"/>
              <a:gd name="csY6" fmla="*/ 0 h 7882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0498" h="788211" fill="none" extrusionOk="0">
                <a:moveTo>
                  <a:pt x="0" y="0"/>
                </a:moveTo>
                <a:cubicBezTo>
                  <a:pt x="170560" y="-6706"/>
                  <a:pt x="203680" y="-1481"/>
                  <a:pt x="380249" y="0"/>
                </a:cubicBezTo>
                <a:cubicBezTo>
                  <a:pt x="556818" y="1481"/>
                  <a:pt x="605182" y="-17303"/>
                  <a:pt x="760498" y="0"/>
                </a:cubicBezTo>
                <a:cubicBezTo>
                  <a:pt x="719479" y="201177"/>
                  <a:pt x="782090" y="433478"/>
                  <a:pt x="696235" y="574994"/>
                </a:cubicBezTo>
                <a:cubicBezTo>
                  <a:pt x="595520" y="694915"/>
                  <a:pt x="499144" y="743364"/>
                  <a:pt x="377435" y="788211"/>
                </a:cubicBezTo>
                <a:cubicBezTo>
                  <a:pt x="248782" y="746626"/>
                  <a:pt x="143986" y="700419"/>
                  <a:pt x="61448" y="583733"/>
                </a:cubicBezTo>
                <a:cubicBezTo>
                  <a:pt x="-6808" y="446640"/>
                  <a:pt x="51074" y="150755"/>
                  <a:pt x="0" y="0"/>
                </a:cubicBezTo>
                <a:close/>
              </a:path>
              <a:path w="760498" h="788211" stroke="0" extrusionOk="0">
                <a:moveTo>
                  <a:pt x="0" y="0"/>
                </a:moveTo>
                <a:cubicBezTo>
                  <a:pt x="134013" y="18108"/>
                  <a:pt x="191499" y="-13178"/>
                  <a:pt x="380249" y="0"/>
                </a:cubicBezTo>
                <a:cubicBezTo>
                  <a:pt x="568999" y="13178"/>
                  <a:pt x="635953" y="-14145"/>
                  <a:pt x="760498" y="0"/>
                </a:cubicBezTo>
                <a:cubicBezTo>
                  <a:pt x="752199" y="177727"/>
                  <a:pt x="770929" y="423161"/>
                  <a:pt x="696235" y="574994"/>
                </a:cubicBezTo>
                <a:cubicBezTo>
                  <a:pt x="567738" y="693384"/>
                  <a:pt x="487185" y="727727"/>
                  <a:pt x="377435" y="788211"/>
                </a:cubicBezTo>
                <a:cubicBezTo>
                  <a:pt x="290676" y="731246"/>
                  <a:pt x="125529" y="670592"/>
                  <a:pt x="61448" y="583733"/>
                </a:cubicBezTo>
                <a:cubicBezTo>
                  <a:pt x="-45813" y="392091"/>
                  <a:pt x="14811" y="206335"/>
                  <a:pt x="0" y="0"/>
                </a:cubicBezTo>
                <a:close/>
              </a:path>
            </a:pathLst>
          </a:custGeom>
          <a:solidFill>
            <a:srgbClr val="69295D"/>
          </a:solidFill>
          <a:ln>
            <a:noFill/>
            <a:extLst>
              <a:ext uri="{C807C97D-BFC1-408E-A445-0C87EB9F89A2}">
                <ask:lineSketchStyleProps xmlns:ask="http://schemas.microsoft.com/office/drawing/2018/sketchyshapes" sd="4189830490">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9861"/>
                      <a:gd name="connsiteX1" fmla="*/ 10000 w 10000"/>
                      <a:gd name="connsiteY1" fmla="*/ 0 h 9861"/>
                      <a:gd name="connsiteX2" fmla="*/ 9155 w 10000"/>
                      <a:gd name="connsiteY2" fmla="*/ 7656 h 9861"/>
                      <a:gd name="connsiteX3" fmla="*/ 5000 w 10000"/>
                      <a:gd name="connsiteY3" fmla="*/ 9861 h 9861"/>
                      <a:gd name="connsiteX4" fmla="*/ 808 w 10000"/>
                      <a:gd name="connsiteY4" fmla="*/ 7772 h 9861"/>
                      <a:gd name="connsiteX5" fmla="*/ 0 w 10000"/>
                      <a:gd name="connsiteY5" fmla="*/ 0 h 9861"/>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643">
                        <a:moveTo>
                          <a:pt x="0" y="0"/>
                        </a:moveTo>
                        <a:lnTo>
                          <a:pt x="10000" y="0"/>
                        </a:lnTo>
                        <a:cubicBezTo>
                          <a:pt x="9731" y="2550"/>
                          <a:pt x="10205" y="5703"/>
                          <a:pt x="9155" y="7764"/>
                        </a:cubicBezTo>
                        <a:cubicBezTo>
                          <a:pt x="7758" y="9208"/>
                          <a:pt x="6434" y="9847"/>
                          <a:pt x="4963" y="10643"/>
                        </a:cubicBezTo>
                        <a:cubicBezTo>
                          <a:pt x="3633" y="9915"/>
                          <a:pt x="1903" y="9216"/>
                          <a:pt x="808" y="7882"/>
                        </a:cubicBezTo>
                        <a:cubicBezTo>
                          <a:pt x="-172" y="5610"/>
                          <a:pt x="337" y="255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9" name="Flowchart: Off-page Connector 4">
            <a:extLst>
              <a:ext uri="{FF2B5EF4-FFF2-40B4-BE49-F238E27FC236}">
                <a16:creationId xmlns:a16="http://schemas.microsoft.com/office/drawing/2014/main" id="{06474804-BFFA-4130-ACBB-FB4FC6F418EC}"/>
              </a:ext>
              <a:ext uri="{C183D7F6-B498-43B3-948B-1728B52AA6E4}">
                <adec:decorative xmlns:adec="http://schemas.microsoft.com/office/drawing/2017/decorative" val="1"/>
              </a:ext>
            </a:extLst>
          </p:cNvPr>
          <p:cNvSpPr/>
          <p:nvPr/>
        </p:nvSpPr>
        <p:spPr>
          <a:xfrm>
            <a:off x="2005729" y="3314378"/>
            <a:ext cx="760498" cy="788211"/>
          </a:xfrm>
          <a:custGeom>
            <a:avLst/>
            <a:gdLst>
              <a:gd name="csX0" fmla="*/ 0 w 760498"/>
              <a:gd name="csY0" fmla="*/ 0 h 788211"/>
              <a:gd name="csX1" fmla="*/ 380249 w 760498"/>
              <a:gd name="csY1" fmla="*/ 0 h 788211"/>
              <a:gd name="csX2" fmla="*/ 760498 w 760498"/>
              <a:gd name="csY2" fmla="*/ 0 h 788211"/>
              <a:gd name="csX3" fmla="*/ 696235 w 760498"/>
              <a:gd name="csY3" fmla="*/ 574994 h 788211"/>
              <a:gd name="csX4" fmla="*/ 377435 w 760498"/>
              <a:gd name="csY4" fmla="*/ 788211 h 788211"/>
              <a:gd name="csX5" fmla="*/ 61448 w 760498"/>
              <a:gd name="csY5" fmla="*/ 583733 h 788211"/>
              <a:gd name="csX6" fmla="*/ 0 w 760498"/>
              <a:gd name="csY6" fmla="*/ 0 h 7882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0498" h="788211" fill="none" extrusionOk="0">
                <a:moveTo>
                  <a:pt x="0" y="0"/>
                </a:moveTo>
                <a:cubicBezTo>
                  <a:pt x="170560" y="-6706"/>
                  <a:pt x="203680" y="-1481"/>
                  <a:pt x="380249" y="0"/>
                </a:cubicBezTo>
                <a:cubicBezTo>
                  <a:pt x="556818" y="1481"/>
                  <a:pt x="605182" y="-17303"/>
                  <a:pt x="760498" y="0"/>
                </a:cubicBezTo>
                <a:cubicBezTo>
                  <a:pt x="719479" y="201177"/>
                  <a:pt x="782090" y="433478"/>
                  <a:pt x="696235" y="574994"/>
                </a:cubicBezTo>
                <a:cubicBezTo>
                  <a:pt x="595520" y="694915"/>
                  <a:pt x="499144" y="743364"/>
                  <a:pt x="377435" y="788211"/>
                </a:cubicBezTo>
                <a:cubicBezTo>
                  <a:pt x="248782" y="746626"/>
                  <a:pt x="143986" y="700419"/>
                  <a:pt x="61448" y="583733"/>
                </a:cubicBezTo>
                <a:cubicBezTo>
                  <a:pt x="-6808" y="446640"/>
                  <a:pt x="51074" y="150755"/>
                  <a:pt x="0" y="0"/>
                </a:cubicBezTo>
                <a:close/>
              </a:path>
              <a:path w="760498" h="788211" stroke="0" extrusionOk="0">
                <a:moveTo>
                  <a:pt x="0" y="0"/>
                </a:moveTo>
                <a:cubicBezTo>
                  <a:pt x="134013" y="18108"/>
                  <a:pt x="191499" y="-13178"/>
                  <a:pt x="380249" y="0"/>
                </a:cubicBezTo>
                <a:cubicBezTo>
                  <a:pt x="568999" y="13178"/>
                  <a:pt x="635953" y="-14145"/>
                  <a:pt x="760498" y="0"/>
                </a:cubicBezTo>
                <a:cubicBezTo>
                  <a:pt x="752199" y="177727"/>
                  <a:pt x="770929" y="423161"/>
                  <a:pt x="696235" y="574994"/>
                </a:cubicBezTo>
                <a:cubicBezTo>
                  <a:pt x="567738" y="693384"/>
                  <a:pt x="487185" y="727727"/>
                  <a:pt x="377435" y="788211"/>
                </a:cubicBezTo>
                <a:cubicBezTo>
                  <a:pt x="290676" y="731246"/>
                  <a:pt x="125529" y="670592"/>
                  <a:pt x="61448" y="583733"/>
                </a:cubicBezTo>
                <a:cubicBezTo>
                  <a:pt x="-45813" y="392091"/>
                  <a:pt x="14811" y="206335"/>
                  <a:pt x="0" y="0"/>
                </a:cubicBezTo>
                <a:close/>
              </a:path>
            </a:pathLst>
          </a:custGeom>
          <a:solidFill>
            <a:srgbClr val="7187BD"/>
          </a:solidFill>
          <a:ln w="19050">
            <a:noFill/>
            <a:extLst>
              <a:ext uri="{C807C97D-BFC1-408E-A445-0C87EB9F89A2}">
                <ask:lineSketchStyleProps xmlns:ask="http://schemas.microsoft.com/office/drawing/2018/sketchyshapes" sd="4189830490">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1010 w 10000"/>
                      <a:gd name="connsiteY4" fmla="*/ 7545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92 w 10000"/>
                      <a:gd name="connsiteY2" fmla="*/ 7545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10000"/>
                      <a:gd name="connsiteX1" fmla="*/ 10000 w 10000"/>
                      <a:gd name="connsiteY1" fmla="*/ 0 h 10000"/>
                      <a:gd name="connsiteX2" fmla="*/ 9155 w 10000"/>
                      <a:gd name="connsiteY2" fmla="*/ 7656 h 10000"/>
                      <a:gd name="connsiteX3" fmla="*/ 5000 w 10000"/>
                      <a:gd name="connsiteY3" fmla="*/ 10000 h 10000"/>
                      <a:gd name="connsiteX4" fmla="*/ 808 w 10000"/>
                      <a:gd name="connsiteY4" fmla="*/ 7772 h 10000"/>
                      <a:gd name="connsiteX5" fmla="*/ 0 w 10000"/>
                      <a:gd name="connsiteY5" fmla="*/ 0 h 10000"/>
                      <a:gd name="connsiteX0" fmla="*/ 0 w 10000"/>
                      <a:gd name="connsiteY0" fmla="*/ 0 h 9861"/>
                      <a:gd name="connsiteX1" fmla="*/ 10000 w 10000"/>
                      <a:gd name="connsiteY1" fmla="*/ 0 h 9861"/>
                      <a:gd name="connsiteX2" fmla="*/ 9155 w 10000"/>
                      <a:gd name="connsiteY2" fmla="*/ 7656 h 9861"/>
                      <a:gd name="connsiteX3" fmla="*/ 5000 w 10000"/>
                      <a:gd name="connsiteY3" fmla="*/ 9861 h 9861"/>
                      <a:gd name="connsiteX4" fmla="*/ 808 w 10000"/>
                      <a:gd name="connsiteY4" fmla="*/ 7772 h 9861"/>
                      <a:gd name="connsiteX5" fmla="*/ 0 w 10000"/>
                      <a:gd name="connsiteY5" fmla="*/ 0 h 9861"/>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 name="connsiteX0" fmla="*/ 0 w 10000"/>
                      <a:gd name="connsiteY0" fmla="*/ 0 h 10643"/>
                      <a:gd name="connsiteX1" fmla="*/ 10000 w 10000"/>
                      <a:gd name="connsiteY1" fmla="*/ 0 h 10643"/>
                      <a:gd name="connsiteX2" fmla="*/ 9155 w 10000"/>
                      <a:gd name="connsiteY2" fmla="*/ 7764 h 10643"/>
                      <a:gd name="connsiteX3" fmla="*/ 4963 w 10000"/>
                      <a:gd name="connsiteY3" fmla="*/ 10643 h 10643"/>
                      <a:gd name="connsiteX4" fmla="*/ 808 w 10000"/>
                      <a:gd name="connsiteY4" fmla="*/ 7882 h 10643"/>
                      <a:gd name="connsiteX5" fmla="*/ 0 w 10000"/>
                      <a:gd name="connsiteY5" fmla="*/ 0 h 1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643">
                        <a:moveTo>
                          <a:pt x="0" y="0"/>
                        </a:moveTo>
                        <a:lnTo>
                          <a:pt x="10000" y="0"/>
                        </a:lnTo>
                        <a:cubicBezTo>
                          <a:pt x="9731" y="2550"/>
                          <a:pt x="10205" y="5703"/>
                          <a:pt x="9155" y="7764"/>
                        </a:cubicBezTo>
                        <a:cubicBezTo>
                          <a:pt x="7758" y="9208"/>
                          <a:pt x="6434" y="9847"/>
                          <a:pt x="4963" y="10643"/>
                        </a:cubicBezTo>
                        <a:cubicBezTo>
                          <a:pt x="3633" y="9915"/>
                          <a:pt x="1903" y="9216"/>
                          <a:pt x="808" y="7882"/>
                        </a:cubicBezTo>
                        <a:cubicBezTo>
                          <a:pt x="-172" y="5610"/>
                          <a:pt x="337" y="255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2"/>
              </a:solidFill>
              <a:latin typeface="Arial" panose="020B0604020202020204" pitchFamily="34" charset="0"/>
            </a:endParaRPr>
          </a:p>
        </p:txBody>
      </p:sp>
      <p:sp>
        <p:nvSpPr>
          <p:cNvPr id="73" name="Rectangle 72">
            <a:extLst>
              <a:ext uri="{FF2B5EF4-FFF2-40B4-BE49-F238E27FC236}">
                <a16:creationId xmlns:a16="http://schemas.microsoft.com/office/drawing/2014/main" id="{0E6049C1-6BD1-4DAB-9995-CDB768F810B4}"/>
              </a:ext>
              <a:ext uri="{C183D7F6-B498-43B3-948B-1728B52AA6E4}">
                <adec:decorative xmlns:adec="http://schemas.microsoft.com/office/drawing/2017/decorative" val="1"/>
              </a:ext>
            </a:extLst>
          </p:cNvPr>
          <p:cNvSpPr/>
          <p:nvPr/>
        </p:nvSpPr>
        <p:spPr>
          <a:xfrm>
            <a:off x="353963" y="3087928"/>
            <a:ext cx="8447137" cy="2519855"/>
          </a:xfrm>
          <a:custGeom>
            <a:avLst/>
            <a:gdLst>
              <a:gd name="csX0" fmla="*/ 0 w 8447137"/>
              <a:gd name="csY0" fmla="*/ 0 h 2519855"/>
              <a:gd name="csX1" fmla="*/ 480837 w 8447137"/>
              <a:gd name="csY1" fmla="*/ 0 h 2519855"/>
              <a:gd name="csX2" fmla="*/ 1046145 w 8447137"/>
              <a:gd name="csY2" fmla="*/ 0 h 2519855"/>
              <a:gd name="csX3" fmla="*/ 1695925 w 8447137"/>
              <a:gd name="csY3" fmla="*/ 0 h 2519855"/>
              <a:gd name="csX4" fmla="*/ 2092291 w 8447137"/>
              <a:gd name="csY4" fmla="*/ 0 h 2519855"/>
              <a:gd name="csX5" fmla="*/ 2911013 w 8447137"/>
              <a:gd name="csY5" fmla="*/ 0 h 2519855"/>
              <a:gd name="csX6" fmla="*/ 3476322 w 8447137"/>
              <a:gd name="csY6" fmla="*/ 0 h 2519855"/>
              <a:gd name="csX7" fmla="*/ 4041630 w 8447137"/>
              <a:gd name="csY7" fmla="*/ 0 h 2519855"/>
              <a:gd name="csX8" fmla="*/ 4860353 w 8447137"/>
              <a:gd name="csY8" fmla="*/ 0 h 2519855"/>
              <a:gd name="csX9" fmla="*/ 5341190 w 8447137"/>
              <a:gd name="csY9" fmla="*/ 0 h 2519855"/>
              <a:gd name="csX10" fmla="*/ 6075441 w 8447137"/>
              <a:gd name="csY10" fmla="*/ 0 h 2519855"/>
              <a:gd name="csX11" fmla="*/ 6640749 w 8447137"/>
              <a:gd name="csY11" fmla="*/ 0 h 2519855"/>
              <a:gd name="csX12" fmla="*/ 7037115 w 8447137"/>
              <a:gd name="csY12" fmla="*/ 0 h 2519855"/>
              <a:gd name="csX13" fmla="*/ 7686895 w 8447137"/>
              <a:gd name="csY13" fmla="*/ 0 h 2519855"/>
              <a:gd name="csX14" fmla="*/ 8447137 w 8447137"/>
              <a:gd name="csY14" fmla="*/ 0 h 2519855"/>
              <a:gd name="csX15" fmla="*/ 8447137 w 8447137"/>
              <a:gd name="csY15" fmla="*/ 604765 h 2519855"/>
              <a:gd name="csX16" fmla="*/ 8447137 w 8447137"/>
              <a:gd name="csY16" fmla="*/ 1159133 h 2519855"/>
              <a:gd name="csX17" fmla="*/ 8447137 w 8447137"/>
              <a:gd name="csY17" fmla="*/ 1738700 h 2519855"/>
              <a:gd name="csX18" fmla="*/ 8447137 w 8447137"/>
              <a:gd name="csY18" fmla="*/ 2519855 h 2519855"/>
              <a:gd name="csX19" fmla="*/ 7712886 w 8447137"/>
              <a:gd name="csY19" fmla="*/ 2519855 h 2519855"/>
              <a:gd name="csX20" fmla="*/ 7147577 w 8447137"/>
              <a:gd name="csY20" fmla="*/ 2519855 h 2519855"/>
              <a:gd name="csX21" fmla="*/ 6751212 w 8447137"/>
              <a:gd name="csY21" fmla="*/ 2519855 h 2519855"/>
              <a:gd name="csX22" fmla="*/ 6354846 w 8447137"/>
              <a:gd name="csY22" fmla="*/ 2519855 h 2519855"/>
              <a:gd name="csX23" fmla="*/ 5789538 w 8447137"/>
              <a:gd name="csY23" fmla="*/ 2519855 h 2519855"/>
              <a:gd name="csX24" fmla="*/ 5393172 w 8447137"/>
              <a:gd name="csY24" fmla="*/ 2519855 h 2519855"/>
              <a:gd name="csX25" fmla="*/ 4996806 w 8447137"/>
              <a:gd name="csY25" fmla="*/ 2519855 h 2519855"/>
              <a:gd name="csX26" fmla="*/ 4515969 w 8447137"/>
              <a:gd name="csY26" fmla="*/ 2519855 h 2519855"/>
              <a:gd name="csX27" fmla="*/ 3697247 w 8447137"/>
              <a:gd name="csY27" fmla="*/ 2519855 h 2519855"/>
              <a:gd name="csX28" fmla="*/ 2878524 w 8447137"/>
              <a:gd name="csY28" fmla="*/ 2519855 h 2519855"/>
              <a:gd name="csX29" fmla="*/ 2144273 w 8447137"/>
              <a:gd name="csY29" fmla="*/ 2519855 h 2519855"/>
              <a:gd name="csX30" fmla="*/ 1410022 w 8447137"/>
              <a:gd name="csY30" fmla="*/ 2519855 h 2519855"/>
              <a:gd name="csX31" fmla="*/ 675771 w 8447137"/>
              <a:gd name="csY31" fmla="*/ 2519855 h 2519855"/>
              <a:gd name="csX32" fmla="*/ 0 w 8447137"/>
              <a:gd name="csY32" fmla="*/ 2519855 h 2519855"/>
              <a:gd name="csX33" fmla="*/ 0 w 8447137"/>
              <a:gd name="csY33" fmla="*/ 1965487 h 2519855"/>
              <a:gd name="csX34" fmla="*/ 0 w 8447137"/>
              <a:gd name="csY34" fmla="*/ 1385920 h 2519855"/>
              <a:gd name="csX35" fmla="*/ 0 w 8447137"/>
              <a:gd name="csY35" fmla="*/ 781155 h 2519855"/>
              <a:gd name="csX36" fmla="*/ 0 w 8447137"/>
              <a:gd name="csY36" fmla="*/ 0 h 25198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8447137" h="2519855" extrusionOk="0">
                <a:moveTo>
                  <a:pt x="0" y="0"/>
                </a:moveTo>
                <a:cubicBezTo>
                  <a:pt x="207560" y="5962"/>
                  <a:pt x="330626" y="12356"/>
                  <a:pt x="480837" y="0"/>
                </a:cubicBezTo>
                <a:cubicBezTo>
                  <a:pt x="631048" y="-12356"/>
                  <a:pt x="792836" y="15060"/>
                  <a:pt x="1046145" y="0"/>
                </a:cubicBezTo>
                <a:cubicBezTo>
                  <a:pt x="1299454" y="-15060"/>
                  <a:pt x="1393150" y="-28957"/>
                  <a:pt x="1695925" y="0"/>
                </a:cubicBezTo>
                <a:cubicBezTo>
                  <a:pt x="1998700" y="28957"/>
                  <a:pt x="1902700" y="-2711"/>
                  <a:pt x="2092291" y="0"/>
                </a:cubicBezTo>
                <a:cubicBezTo>
                  <a:pt x="2281882" y="2711"/>
                  <a:pt x="2710541" y="-7633"/>
                  <a:pt x="2911013" y="0"/>
                </a:cubicBezTo>
                <a:cubicBezTo>
                  <a:pt x="3111485" y="7633"/>
                  <a:pt x="3290192" y="-9807"/>
                  <a:pt x="3476322" y="0"/>
                </a:cubicBezTo>
                <a:cubicBezTo>
                  <a:pt x="3662452" y="9807"/>
                  <a:pt x="3818063" y="15927"/>
                  <a:pt x="4041630" y="0"/>
                </a:cubicBezTo>
                <a:cubicBezTo>
                  <a:pt x="4265197" y="-15927"/>
                  <a:pt x="4618335" y="-34484"/>
                  <a:pt x="4860353" y="0"/>
                </a:cubicBezTo>
                <a:cubicBezTo>
                  <a:pt x="5102371" y="34484"/>
                  <a:pt x="5222376" y="16076"/>
                  <a:pt x="5341190" y="0"/>
                </a:cubicBezTo>
                <a:cubicBezTo>
                  <a:pt x="5460004" y="-16076"/>
                  <a:pt x="5716908" y="-36029"/>
                  <a:pt x="6075441" y="0"/>
                </a:cubicBezTo>
                <a:cubicBezTo>
                  <a:pt x="6433974" y="36029"/>
                  <a:pt x="6510997" y="-9643"/>
                  <a:pt x="6640749" y="0"/>
                </a:cubicBezTo>
                <a:cubicBezTo>
                  <a:pt x="6770501" y="9643"/>
                  <a:pt x="6877689" y="13533"/>
                  <a:pt x="7037115" y="0"/>
                </a:cubicBezTo>
                <a:cubicBezTo>
                  <a:pt x="7196541" y="-13533"/>
                  <a:pt x="7427657" y="-4387"/>
                  <a:pt x="7686895" y="0"/>
                </a:cubicBezTo>
                <a:cubicBezTo>
                  <a:pt x="7946133" y="4387"/>
                  <a:pt x="8217737" y="3585"/>
                  <a:pt x="8447137" y="0"/>
                </a:cubicBezTo>
                <a:cubicBezTo>
                  <a:pt x="8446140" y="144472"/>
                  <a:pt x="8444595" y="474050"/>
                  <a:pt x="8447137" y="604765"/>
                </a:cubicBezTo>
                <a:cubicBezTo>
                  <a:pt x="8449679" y="735480"/>
                  <a:pt x="8429933" y="987383"/>
                  <a:pt x="8447137" y="1159133"/>
                </a:cubicBezTo>
                <a:cubicBezTo>
                  <a:pt x="8464341" y="1330883"/>
                  <a:pt x="8426964" y="1619715"/>
                  <a:pt x="8447137" y="1738700"/>
                </a:cubicBezTo>
                <a:cubicBezTo>
                  <a:pt x="8467310" y="1857685"/>
                  <a:pt x="8460275" y="2310176"/>
                  <a:pt x="8447137" y="2519855"/>
                </a:cubicBezTo>
                <a:cubicBezTo>
                  <a:pt x="8142236" y="2532775"/>
                  <a:pt x="7937442" y="2495998"/>
                  <a:pt x="7712886" y="2519855"/>
                </a:cubicBezTo>
                <a:cubicBezTo>
                  <a:pt x="7488330" y="2543712"/>
                  <a:pt x="7366921" y="2499842"/>
                  <a:pt x="7147577" y="2519855"/>
                </a:cubicBezTo>
                <a:cubicBezTo>
                  <a:pt x="6928233" y="2539868"/>
                  <a:pt x="6888083" y="2505518"/>
                  <a:pt x="6751212" y="2519855"/>
                </a:cubicBezTo>
                <a:cubicBezTo>
                  <a:pt x="6614342" y="2534192"/>
                  <a:pt x="6445682" y="2533311"/>
                  <a:pt x="6354846" y="2519855"/>
                </a:cubicBezTo>
                <a:cubicBezTo>
                  <a:pt x="6264010" y="2506399"/>
                  <a:pt x="5985276" y="2530754"/>
                  <a:pt x="5789538" y="2519855"/>
                </a:cubicBezTo>
                <a:cubicBezTo>
                  <a:pt x="5593800" y="2508956"/>
                  <a:pt x="5521263" y="2514655"/>
                  <a:pt x="5393172" y="2519855"/>
                </a:cubicBezTo>
                <a:cubicBezTo>
                  <a:pt x="5265081" y="2525055"/>
                  <a:pt x="5134581" y="2517876"/>
                  <a:pt x="4996806" y="2519855"/>
                </a:cubicBezTo>
                <a:cubicBezTo>
                  <a:pt x="4859031" y="2521834"/>
                  <a:pt x="4726688" y="2534444"/>
                  <a:pt x="4515969" y="2519855"/>
                </a:cubicBezTo>
                <a:cubicBezTo>
                  <a:pt x="4305250" y="2505266"/>
                  <a:pt x="3951903" y="2482587"/>
                  <a:pt x="3697247" y="2519855"/>
                </a:cubicBezTo>
                <a:cubicBezTo>
                  <a:pt x="3442591" y="2557123"/>
                  <a:pt x="3093782" y="2517537"/>
                  <a:pt x="2878524" y="2519855"/>
                </a:cubicBezTo>
                <a:cubicBezTo>
                  <a:pt x="2663266" y="2522173"/>
                  <a:pt x="2477587" y="2526418"/>
                  <a:pt x="2144273" y="2519855"/>
                </a:cubicBezTo>
                <a:cubicBezTo>
                  <a:pt x="1810959" y="2513292"/>
                  <a:pt x="1609928" y="2494158"/>
                  <a:pt x="1410022" y="2519855"/>
                </a:cubicBezTo>
                <a:cubicBezTo>
                  <a:pt x="1210116" y="2545552"/>
                  <a:pt x="922229" y="2504967"/>
                  <a:pt x="675771" y="2519855"/>
                </a:cubicBezTo>
                <a:cubicBezTo>
                  <a:pt x="429313" y="2534743"/>
                  <a:pt x="195391" y="2509882"/>
                  <a:pt x="0" y="2519855"/>
                </a:cubicBezTo>
                <a:cubicBezTo>
                  <a:pt x="-3890" y="2344223"/>
                  <a:pt x="6137" y="2230070"/>
                  <a:pt x="0" y="1965487"/>
                </a:cubicBezTo>
                <a:cubicBezTo>
                  <a:pt x="-6137" y="1700904"/>
                  <a:pt x="17057" y="1658736"/>
                  <a:pt x="0" y="1385920"/>
                </a:cubicBezTo>
                <a:cubicBezTo>
                  <a:pt x="-17057" y="1113104"/>
                  <a:pt x="-21762" y="927767"/>
                  <a:pt x="0" y="781155"/>
                </a:cubicBezTo>
                <a:cubicBezTo>
                  <a:pt x="21762" y="634544"/>
                  <a:pt x="9972" y="162904"/>
                  <a:pt x="0" y="0"/>
                </a:cubicBezTo>
                <a:close/>
              </a:path>
            </a:pathLst>
          </a:custGeom>
          <a:noFill/>
          <a:ln w="28575">
            <a:solidFill>
              <a:srgbClr val="69295D"/>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pic>
        <p:nvPicPr>
          <p:cNvPr id="79" name="Picture 78">
            <a:extLst>
              <a:ext uri="{FF2B5EF4-FFF2-40B4-BE49-F238E27FC236}">
                <a16:creationId xmlns:a16="http://schemas.microsoft.com/office/drawing/2014/main" id="{A12C36C7-56F0-422F-B4DA-06BF55B5787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r="48460"/>
          <a:stretch/>
        </p:blipFill>
        <p:spPr>
          <a:xfrm>
            <a:off x="659722" y="4683043"/>
            <a:ext cx="400152" cy="786357"/>
          </a:xfrm>
          <a:prstGeom prst="rect">
            <a:avLst/>
          </a:prstGeom>
        </p:spPr>
      </p:pic>
      <p:cxnSp>
        <p:nvCxnSpPr>
          <p:cNvPr id="30" name="Straight Arrow Connector 29">
            <a:extLst>
              <a:ext uri="{FF2B5EF4-FFF2-40B4-BE49-F238E27FC236}">
                <a16:creationId xmlns:a16="http://schemas.microsoft.com/office/drawing/2014/main" id="{29C4EE6B-CDC9-47AA-A5D9-777C979BCA3A}"/>
              </a:ext>
              <a:ext uri="{C183D7F6-B498-43B3-948B-1728B52AA6E4}">
                <adec:decorative xmlns:adec="http://schemas.microsoft.com/office/drawing/2017/decorative" val="1"/>
              </a:ext>
            </a:extLst>
          </p:cNvPr>
          <p:cNvCxnSpPr>
            <a:cxnSpLocks/>
          </p:cNvCxnSpPr>
          <p:nvPr/>
        </p:nvCxnSpPr>
        <p:spPr>
          <a:xfrm flipV="1">
            <a:off x="1726768" y="5006768"/>
            <a:ext cx="380249"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3" name="Picture 82">
            <a:extLst>
              <a:ext uri="{FF2B5EF4-FFF2-40B4-BE49-F238E27FC236}">
                <a16:creationId xmlns:a16="http://schemas.microsoft.com/office/drawing/2014/main" id="{C052E479-0D1E-42D2-A920-430643AC3AD8}"/>
              </a:ext>
              <a:ext uri="{C183D7F6-B498-43B3-948B-1728B52AA6E4}">
                <adec:decorative xmlns:adec="http://schemas.microsoft.com/office/drawing/2017/decorative" val="1"/>
              </a:ext>
            </a:extLst>
          </p:cNvPr>
          <p:cNvPicPr>
            <a:picLocks noChangeAspect="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l="49651" t="49763"/>
          <a:stretch/>
        </p:blipFill>
        <p:spPr>
          <a:xfrm>
            <a:off x="2653656" y="5089063"/>
            <a:ext cx="343795" cy="393178"/>
          </a:xfrm>
          <a:prstGeom prst="rect">
            <a:avLst/>
          </a:prstGeom>
        </p:spPr>
      </p:pic>
      <p:pic>
        <p:nvPicPr>
          <p:cNvPr id="82" name="Picture 81">
            <a:extLst>
              <a:ext uri="{FF2B5EF4-FFF2-40B4-BE49-F238E27FC236}">
                <a16:creationId xmlns:a16="http://schemas.microsoft.com/office/drawing/2014/main" id="{C2934162-68F9-4881-AD02-83781D6B6561}"/>
              </a:ext>
              <a:ext uri="{C183D7F6-B498-43B3-948B-1728B52AA6E4}">
                <adec:decorative xmlns:adec="http://schemas.microsoft.com/office/drawing/2017/decorative" val="1"/>
              </a:ext>
            </a:extLst>
          </p:cNvPr>
          <p:cNvPicPr>
            <a:picLocks noChangeAspect="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l="-1" r="49859" b="48758"/>
          <a:stretch/>
        </p:blipFill>
        <p:spPr>
          <a:xfrm>
            <a:off x="2336807" y="4679335"/>
            <a:ext cx="349799" cy="409728"/>
          </a:xfrm>
          <a:prstGeom prst="rect">
            <a:avLst/>
          </a:prstGeom>
          <a:solidFill>
            <a:srgbClr val="7187BD"/>
          </a:solidFill>
        </p:spPr>
      </p:pic>
      <p:sp>
        <p:nvSpPr>
          <p:cNvPr id="10" name="TextBox 9">
            <a:extLst>
              <a:ext uri="{FF2B5EF4-FFF2-40B4-BE49-F238E27FC236}">
                <a16:creationId xmlns:a16="http://schemas.microsoft.com/office/drawing/2014/main" id="{6C0682D8-4F7D-91C4-8A14-3713BC87D6D5}"/>
              </a:ext>
            </a:extLst>
          </p:cNvPr>
          <p:cNvSpPr txBox="1"/>
          <p:nvPr/>
        </p:nvSpPr>
        <p:spPr>
          <a:xfrm>
            <a:off x="353963" y="5892800"/>
            <a:ext cx="8447137" cy="369332"/>
          </a:xfrm>
          <a:prstGeom prst="rect">
            <a:avLst/>
          </a:prstGeom>
          <a:noFill/>
        </p:spPr>
        <p:txBody>
          <a:bodyPr wrap="square" rtlCol="0">
            <a:spAutoFit/>
          </a:bodyPr>
          <a:lstStyle/>
          <a:p>
            <a:pPr algn="ctr"/>
            <a:r>
              <a:rPr lang="en-GB" dirty="0">
                <a:latin typeface="Arial" panose="020B0604020202020204" pitchFamily="34" charset="0"/>
              </a:rPr>
              <a:t>This explains why you will often see shields divided into halves or quarters</a:t>
            </a:r>
            <a:endParaRPr lang="en-GB" dirty="0"/>
          </a:p>
        </p:txBody>
      </p:sp>
    </p:spTree>
    <p:extLst>
      <p:ext uri="{BB962C8B-B14F-4D97-AF65-F5344CB8AC3E}">
        <p14:creationId xmlns:p14="http://schemas.microsoft.com/office/powerpoint/2010/main" val="216212485"/>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2" name="Arrow: Chevron 1">
            <a:extLst>
              <a:ext uri="{FF2B5EF4-FFF2-40B4-BE49-F238E27FC236}">
                <a16:creationId xmlns:a16="http://schemas.microsoft.com/office/drawing/2014/main" id="{E007EEA6-8427-4ED9-8626-B9759A0351B2}"/>
              </a:ext>
              <a:ext uri="{C183D7F6-B498-43B3-948B-1728B52AA6E4}">
                <adec:decorative xmlns:adec="http://schemas.microsoft.com/office/drawing/2017/decorative" val="1"/>
              </a:ext>
            </a:extLst>
          </p:cNvPr>
          <p:cNvSpPr>
            <a:spLocks noGrp="1"/>
          </p:cNvSpPr>
          <p:nvPr>
            <p:ph type="title" idx="4294967295"/>
          </p:nvPr>
        </p:nvSpPr>
        <p:spPr>
          <a:xfrm rot="21354938">
            <a:off x="-611845" y="448530"/>
            <a:ext cx="8348299" cy="803840"/>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69295D"/>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chemeClr val="bg1"/>
                </a:solidFill>
                <a:effectLst/>
                <a:uLnTx/>
                <a:uFillTx/>
                <a:latin typeface="Arial" panose="020B0604020202020204" pitchFamily="34" charset="0"/>
                <a:ea typeface="+mn-ea"/>
                <a:cs typeface="+mn-cs"/>
              </a:rPr>
              <a:t>Marshalling your </a:t>
            </a:r>
            <a:r>
              <a:rPr lang="en-GB" sz="3600" b="1" noProof="0">
                <a:solidFill>
                  <a:schemeClr val="bg1"/>
                </a:solidFill>
                <a:latin typeface="Arial" panose="020B0604020202020204" pitchFamily="34" charset="0"/>
                <a:ea typeface="+mn-ea"/>
                <a:cs typeface="+mn-cs"/>
              </a:rPr>
              <a:t>o</a:t>
            </a:r>
            <a:r>
              <a:rPr kumimoji="0" lang="en-GB" sz="3600" b="1" i="0" u="none" strike="noStrike" kern="1200" cap="none" spc="0" normalizeH="0" baseline="0" noProof="0">
                <a:ln>
                  <a:noFill/>
                </a:ln>
                <a:solidFill>
                  <a:schemeClr val="bg1"/>
                </a:solidFill>
                <a:effectLst/>
                <a:uLnTx/>
                <a:uFillTx/>
                <a:latin typeface="Arial" panose="020B0604020202020204" pitchFamily="34" charset="0"/>
                <a:ea typeface="+mn-ea"/>
                <a:cs typeface="+mn-cs"/>
              </a:rPr>
              <a:t>wn </a:t>
            </a:r>
            <a:r>
              <a:rPr lang="en-GB" sz="3600" b="1" err="1">
                <a:solidFill>
                  <a:schemeClr val="bg1"/>
                </a:solidFill>
                <a:latin typeface="Arial" panose="020B0604020202020204" pitchFamily="34" charset="0"/>
                <a:ea typeface="+mn-ea"/>
                <a:cs typeface="+mn-cs"/>
              </a:rPr>
              <a:t>shi</a:t>
            </a:r>
            <a:r>
              <a:rPr kumimoji="0" lang="en-GB" sz="3600" b="1" i="0" u="none" strike="noStrike" kern="1200" cap="none" spc="0" normalizeH="0" baseline="0" noProof="0">
                <a:ln>
                  <a:noFill/>
                </a:ln>
                <a:solidFill>
                  <a:schemeClr val="bg1"/>
                </a:solidFill>
                <a:effectLst/>
                <a:uLnTx/>
                <a:uFillTx/>
                <a:latin typeface="Arial" panose="020B0604020202020204" pitchFamily="34" charset="0"/>
                <a:ea typeface="+mn-ea"/>
                <a:cs typeface="+mn-cs"/>
              </a:rPr>
              <a:t>eld </a:t>
            </a:r>
          </a:p>
        </p:txBody>
      </p:sp>
      <p:sp>
        <p:nvSpPr>
          <p:cNvPr id="6" name="TextBox 5">
            <a:extLst>
              <a:ext uri="{FF2B5EF4-FFF2-40B4-BE49-F238E27FC236}">
                <a16:creationId xmlns:a16="http://schemas.microsoft.com/office/drawing/2014/main" id="{D167223D-21A1-4E73-A4C2-AD730D4CC3CC}"/>
              </a:ext>
            </a:extLst>
          </p:cNvPr>
          <p:cNvSpPr txBox="1"/>
          <p:nvPr/>
        </p:nvSpPr>
        <p:spPr>
          <a:xfrm>
            <a:off x="500073" y="1685653"/>
            <a:ext cx="7912408" cy="1477328"/>
          </a:xfrm>
          <a:prstGeom prst="rect">
            <a:avLst/>
          </a:prstGeom>
          <a:noFill/>
        </p:spPr>
        <p:txBody>
          <a:bodyPr wrap="square" rtlCol="0">
            <a:spAutoFit/>
          </a:bodyPr>
          <a:lstStyle/>
          <a:p>
            <a:r>
              <a:rPr lang="en-GB" sz="2400">
                <a:latin typeface="Arial" panose="020B0604020202020204" pitchFamily="34" charset="0"/>
              </a:rPr>
              <a:t>You could choose to Marshall your shield and decorate some sections to represent your family or people close to you. </a:t>
            </a:r>
          </a:p>
          <a:p>
            <a:endParaRPr lang="en-GB">
              <a:latin typeface="Arial" panose="020B0604020202020204" pitchFamily="34" charset="0"/>
            </a:endParaRPr>
          </a:p>
        </p:txBody>
      </p:sp>
      <p:sp>
        <p:nvSpPr>
          <p:cNvPr id="9" name="TextBox 8">
            <a:extLst>
              <a:ext uri="{FF2B5EF4-FFF2-40B4-BE49-F238E27FC236}">
                <a16:creationId xmlns:a16="http://schemas.microsoft.com/office/drawing/2014/main" id="{1031444B-1EC1-4161-8370-F05BEE992E9A}"/>
              </a:ext>
            </a:extLst>
          </p:cNvPr>
          <p:cNvSpPr txBox="1"/>
          <p:nvPr/>
        </p:nvSpPr>
        <p:spPr>
          <a:xfrm>
            <a:off x="1679579" y="5838330"/>
            <a:ext cx="1544914" cy="461665"/>
          </a:xfrm>
          <a:prstGeom prst="rect">
            <a:avLst/>
          </a:prstGeom>
          <a:noFill/>
        </p:spPr>
        <p:txBody>
          <a:bodyPr wrap="square" rtlCol="0">
            <a:spAutoFit/>
          </a:bodyPr>
          <a:lstStyle/>
          <a:p>
            <a:pPr algn="ctr"/>
            <a:r>
              <a:rPr lang="en-GB" sz="2400" b="1">
                <a:latin typeface="Arial" panose="020B0604020202020204" pitchFamily="34" charset="0"/>
              </a:rPr>
              <a:t>Impaled</a:t>
            </a:r>
          </a:p>
        </p:txBody>
      </p:sp>
      <p:pic>
        <p:nvPicPr>
          <p:cNvPr id="7" name="Picture 6" descr="A stained glass shield topped with a crown. It is divided in half (or impaled) with one side red and yellow and the other blue and yellow chequered.">
            <a:extLst>
              <a:ext uri="{FF2B5EF4-FFF2-40B4-BE49-F238E27FC236}">
                <a16:creationId xmlns:a16="http://schemas.microsoft.com/office/drawing/2014/main" id="{DC71C6D8-B2E4-4722-841C-376F01669AA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390074" y="2911972"/>
            <a:ext cx="2123924" cy="2789360"/>
          </a:xfrm>
          <a:custGeom>
            <a:avLst/>
            <a:gdLst>
              <a:gd name="csX0" fmla="*/ 0 w 2123924"/>
              <a:gd name="csY0" fmla="*/ 0 h 2789360"/>
              <a:gd name="csX1" fmla="*/ 509742 w 2123924"/>
              <a:gd name="csY1" fmla="*/ 0 h 2789360"/>
              <a:gd name="csX2" fmla="*/ 1061962 w 2123924"/>
              <a:gd name="csY2" fmla="*/ 0 h 2789360"/>
              <a:gd name="csX3" fmla="*/ 1592943 w 2123924"/>
              <a:gd name="csY3" fmla="*/ 0 h 2789360"/>
              <a:gd name="csX4" fmla="*/ 2123924 w 2123924"/>
              <a:gd name="csY4" fmla="*/ 0 h 2789360"/>
              <a:gd name="csX5" fmla="*/ 2123924 w 2123924"/>
              <a:gd name="csY5" fmla="*/ 613659 h 2789360"/>
              <a:gd name="csX6" fmla="*/ 2123924 w 2123924"/>
              <a:gd name="csY6" fmla="*/ 1310999 h 2789360"/>
              <a:gd name="csX7" fmla="*/ 2123924 w 2123924"/>
              <a:gd name="csY7" fmla="*/ 1952552 h 2789360"/>
              <a:gd name="csX8" fmla="*/ 2123924 w 2123924"/>
              <a:gd name="csY8" fmla="*/ 2789360 h 2789360"/>
              <a:gd name="csX9" fmla="*/ 1550465 w 2123924"/>
              <a:gd name="csY9" fmla="*/ 2789360 h 2789360"/>
              <a:gd name="csX10" fmla="*/ 1040723 w 2123924"/>
              <a:gd name="csY10" fmla="*/ 2789360 h 2789360"/>
              <a:gd name="csX11" fmla="*/ 488503 w 2123924"/>
              <a:gd name="csY11" fmla="*/ 2789360 h 2789360"/>
              <a:gd name="csX12" fmla="*/ 0 w 2123924"/>
              <a:gd name="csY12" fmla="*/ 2789360 h 2789360"/>
              <a:gd name="csX13" fmla="*/ 0 w 2123924"/>
              <a:gd name="csY13" fmla="*/ 2064126 h 2789360"/>
              <a:gd name="csX14" fmla="*/ 0 w 2123924"/>
              <a:gd name="csY14" fmla="*/ 1450467 h 2789360"/>
              <a:gd name="csX15" fmla="*/ 0 w 2123924"/>
              <a:gd name="csY15" fmla="*/ 753127 h 2789360"/>
              <a:gd name="csX16" fmla="*/ 0 w 2123924"/>
              <a:gd name="csY16" fmla="*/ 0 h 2789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123924" h="2789360" fill="none" extrusionOk="0">
                <a:moveTo>
                  <a:pt x="0" y="0"/>
                </a:moveTo>
                <a:cubicBezTo>
                  <a:pt x="223365" y="12797"/>
                  <a:pt x="286041" y="-5704"/>
                  <a:pt x="509742" y="0"/>
                </a:cubicBezTo>
                <a:cubicBezTo>
                  <a:pt x="733443" y="5704"/>
                  <a:pt x="842074" y="-11415"/>
                  <a:pt x="1061962" y="0"/>
                </a:cubicBezTo>
                <a:cubicBezTo>
                  <a:pt x="1281850" y="11415"/>
                  <a:pt x="1479244" y="-11687"/>
                  <a:pt x="1592943" y="0"/>
                </a:cubicBezTo>
                <a:cubicBezTo>
                  <a:pt x="1706642" y="11687"/>
                  <a:pt x="1901987" y="22629"/>
                  <a:pt x="2123924" y="0"/>
                </a:cubicBezTo>
                <a:cubicBezTo>
                  <a:pt x="2120109" y="129240"/>
                  <a:pt x="2098608" y="378919"/>
                  <a:pt x="2123924" y="613659"/>
                </a:cubicBezTo>
                <a:cubicBezTo>
                  <a:pt x="2149240" y="848399"/>
                  <a:pt x="2127041" y="1096157"/>
                  <a:pt x="2123924" y="1310999"/>
                </a:cubicBezTo>
                <a:cubicBezTo>
                  <a:pt x="2120807" y="1525841"/>
                  <a:pt x="2108071" y="1662467"/>
                  <a:pt x="2123924" y="1952552"/>
                </a:cubicBezTo>
                <a:cubicBezTo>
                  <a:pt x="2139777" y="2242637"/>
                  <a:pt x="2151182" y="2544860"/>
                  <a:pt x="2123924" y="2789360"/>
                </a:cubicBezTo>
                <a:cubicBezTo>
                  <a:pt x="2004393" y="2767029"/>
                  <a:pt x="1808780" y="2784051"/>
                  <a:pt x="1550465" y="2789360"/>
                </a:cubicBezTo>
                <a:cubicBezTo>
                  <a:pt x="1292150" y="2794669"/>
                  <a:pt x="1285959" y="2799617"/>
                  <a:pt x="1040723" y="2789360"/>
                </a:cubicBezTo>
                <a:cubicBezTo>
                  <a:pt x="795487" y="2779103"/>
                  <a:pt x="608763" y="2808509"/>
                  <a:pt x="488503" y="2789360"/>
                </a:cubicBezTo>
                <a:cubicBezTo>
                  <a:pt x="368243" y="2770211"/>
                  <a:pt x="123636" y="2806952"/>
                  <a:pt x="0" y="2789360"/>
                </a:cubicBezTo>
                <a:cubicBezTo>
                  <a:pt x="-13666" y="2591848"/>
                  <a:pt x="27856" y="2238734"/>
                  <a:pt x="0" y="2064126"/>
                </a:cubicBezTo>
                <a:cubicBezTo>
                  <a:pt x="-27856" y="1889518"/>
                  <a:pt x="28430" y="1721885"/>
                  <a:pt x="0" y="1450467"/>
                </a:cubicBezTo>
                <a:cubicBezTo>
                  <a:pt x="-28430" y="1179049"/>
                  <a:pt x="484" y="1096529"/>
                  <a:pt x="0" y="753127"/>
                </a:cubicBezTo>
                <a:cubicBezTo>
                  <a:pt x="-484" y="409725"/>
                  <a:pt x="5098" y="348610"/>
                  <a:pt x="0" y="0"/>
                </a:cubicBezTo>
                <a:close/>
              </a:path>
              <a:path w="2123924" h="2789360" stroke="0" extrusionOk="0">
                <a:moveTo>
                  <a:pt x="0" y="0"/>
                </a:moveTo>
                <a:cubicBezTo>
                  <a:pt x="116654" y="19297"/>
                  <a:pt x="367724" y="-3980"/>
                  <a:pt x="573459" y="0"/>
                </a:cubicBezTo>
                <a:cubicBezTo>
                  <a:pt x="779194" y="3980"/>
                  <a:pt x="876413" y="-2159"/>
                  <a:pt x="1104440" y="0"/>
                </a:cubicBezTo>
                <a:cubicBezTo>
                  <a:pt x="1332467" y="2159"/>
                  <a:pt x="1365911" y="11728"/>
                  <a:pt x="1592943" y="0"/>
                </a:cubicBezTo>
                <a:cubicBezTo>
                  <a:pt x="1819975" y="-11728"/>
                  <a:pt x="1983347" y="-517"/>
                  <a:pt x="2123924" y="0"/>
                </a:cubicBezTo>
                <a:cubicBezTo>
                  <a:pt x="2114349" y="160775"/>
                  <a:pt x="2101745" y="412183"/>
                  <a:pt x="2123924" y="641553"/>
                </a:cubicBezTo>
                <a:cubicBezTo>
                  <a:pt x="2146103" y="870923"/>
                  <a:pt x="2153174" y="981081"/>
                  <a:pt x="2123924" y="1310999"/>
                </a:cubicBezTo>
                <a:cubicBezTo>
                  <a:pt x="2094674" y="1640917"/>
                  <a:pt x="2107382" y="1807396"/>
                  <a:pt x="2123924" y="2008339"/>
                </a:cubicBezTo>
                <a:cubicBezTo>
                  <a:pt x="2140466" y="2209282"/>
                  <a:pt x="2115845" y="2560710"/>
                  <a:pt x="2123924" y="2789360"/>
                </a:cubicBezTo>
                <a:cubicBezTo>
                  <a:pt x="1886220" y="2771533"/>
                  <a:pt x="1748561" y="2787358"/>
                  <a:pt x="1592943" y="2789360"/>
                </a:cubicBezTo>
                <a:cubicBezTo>
                  <a:pt x="1437325" y="2791362"/>
                  <a:pt x="1325175" y="2795533"/>
                  <a:pt x="1125680" y="2789360"/>
                </a:cubicBezTo>
                <a:cubicBezTo>
                  <a:pt x="926185" y="2783187"/>
                  <a:pt x="705266" y="2781099"/>
                  <a:pt x="552220" y="2789360"/>
                </a:cubicBezTo>
                <a:cubicBezTo>
                  <a:pt x="399174" y="2797621"/>
                  <a:pt x="213027" y="2801295"/>
                  <a:pt x="0" y="2789360"/>
                </a:cubicBezTo>
                <a:cubicBezTo>
                  <a:pt x="-9579" y="2480679"/>
                  <a:pt x="11435" y="2318067"/>
                  <a:pt x="0" y="2147807"/>
                </a:cubicBezTo>
                <a:cubicBezTo>
                  <a:pt x="-11435" y="1977547"/>
                  <a:pt x="17958" y="1621208"/>
                  <a:pt x="0" y="1478361"/>
                </a:cubicBezTo>
                <a:cubicBezTo>
                  <a:pt x="-17958" y="1335514"/>
                  <a:pt x="-23645" y="1097577"/>
                  <a:pt x="0" y="836808"/>
                </a:cubicBezTo>
                <a:cubicBezTo>
                  <a:pt x="23645" y="576039"/>
                  <a:pt x="-25516" y="311673"/>
                  <a:pt x="0" y="0"/>
                </a:cubicBezTo>
                <a:close/>
              </a:path>
            </a:pathLst>
          </a:custGeom>
          <a:ln w="28575">
            <a:solidFill>
              <a:srgbClr val="69295D"/>
            </a:solidFill>
            <a:extLst>
              <a:ext uri="{C807C97D-BFC1-408E-A445-0C87EB9F89A2}">
                <ask:lineSketchStyleProps xmlns:ask="http://schemas.microsoft.com/office/drawing/2018/sketchyshapes" sd="916442704">
                  <a:prstGeom prst="rect">
                    <a:avLst/>
                  </a:prstGeom>
                  <ask:type>
                    <ask:lineSketchFreehand/>
                  </ask:type>
                </ask:lineSketchStyleProps>
              </a:ext>
            </a:extLst>
          </a:ln>
        </p:spPr>
      </p:pic>
      <p:sp>
        <p:nvSpPr>
          <p:cNvPr id="10" name="TextBox 9">
            <a:extLst>
              <a:ext uri="{FF2B5EF4-FFF2-40B4-BE49-F238E27FC236}">
                <a16:creationId xmlns:a16="http://schemas.microsoft.com/office/drawing/2014/main" id="{A7E77282-068B-4804-AC4C-74F518AB67F8}"/>
              </a:ext>
            </a:extLst>
          </p:cNvPr>
          <p:cNvSpPr txBox="1"/>
          <p:nvPr/>
        </p:nvSpPr>
        <p:spPr>
          <a:xfrm>
            <a:off x="5040356" y="5824500"/>
            <a:ext cx="1761660" cy="461665"/>
          </a:xfrm>
          <a:prstGeom prst="rect">
            <a:avLst/>
          </a:prstGeom>
          <a:noFill/>
        </p:spPr>
        <p:txBody>
          <a:bodyPr wrap="square" rtlCol="0">
            <a:spAutoFit/>
          </a:bodyPr>
          <a:lstStyle/>
          <a:p>
            <a:pPr algn="ctr"/>
            <a:r>
              <a:rPr lang="en-GB" sz="2400" b="1">
                <a:latin typeface="Arial" panose="020B0604020202020204" pitchFamily="34" charset="0"/>
              </a:rPr>
              <a:t>Quartered</a:t>
            </a:r>
          </a:p>
        </p:txBody>
      </p:sp>
      <p:pic>
        <p:nvPicPr>
          <p:cNvPr id="3" name="Picture 2" descr="A stained glass window with two connected crowned shields. Both contain the lion rampant of Scotland in red and yellow. Both contain the fleur de lis of France in gold on a blue background. One shows blue dolphins on a yellow background. Both shields are quartered and share many similarities.">
            <a:extLst>
              <a:ext uri="{FF2B5EF4-FFF2-40B4-BE49-F238E27FC236}">
                <a16:creationId xmlns:a16="http://schemas.microsoft.com/office/drawing/2014/main" id="{9A4BF390-5FDE-957C-92BE-94A391242E8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086972" y="3011637"/>
            <a:ext cx="3451681" cy="2590030"/>
          </a:xfrm>
          <a:custGeom>
            <a:avLst/>
            <a:gdLst>
              <a:gd name="csX0" fmla="*/ 0 w 3451681"/>
              <a:gd name="csY0" fmla="*/ 0 h 2590030"/>
              <a:gd name="csX1" fmla="*/ 690336 w 3451681"/>
              <a:gd name="csY1" fmla="*/ 0 h 2590030"/>
              <a:gd name="csX2" fmla="*/ 1415189 w 3451681"/>
              <a:gd name="csY2" fmla="*/ 0 h 2590030"/>
              <a:gd name="csX3" fmla="*/ 2105525 w 3451681"/>
              <a:gd name="csY3" fmla="*/ 0 h 2590030"/>
              <a:gd name="csX4" fmla="*/ 3451681 w 3451681"/>
              <a:gd name="csY4" fmla="*/ 0 h 2590030"/>
              <a:gd name="csX5" fmla="*/ 3451681 w 3451681"/>
              <a:gd name="csY5" fmla="*/ 569807 h 2590030"/>
              <a:gd name="csX6" fmla="*/ 3451681 w 3451681"/>
              <a:gd name="csY6" fmla="*/ 1269115 h 2590030"/>
              <a:gd name="csX7" fmla="*/ 3451681 w 3451681"/>
              <a:gd name="csY7" fmla="*/ 1864822 h 2590030"/>
              <a:gd name="csX8" fmla="*/ 3451681 w 3451681"/>
              <a:gd name="csY8" fmla="*/ 2590030 h 2590030"/>
              <a:gd name="csX9" fmla="*/ 2692311 w 3451681"/>
              <a:gd name="csY9" fmla="*/ 2590030 h 2590030"/>
              <a:gd name="csX10" fmla="*/ 1932941 w 3451681"/>
              <a:gd name="csY10" fmla="*/ 2590030 h 2590030"/>
              <a:gd name="csX11" fmla="*/ 1311639 w 3451681"/>
              <a:gd name="csY11" fmla="*/ 2590030 h 2590030"/>
              <a:gd name="csX12" fmla="*/ 621303 w 3451681"/>
              <a:gd name="csY12" fmla="*/ 2590030 h 2590030"/>
              <a:gd name="csX13" fmla="*/ 0 w 3451681"/>
              <a:gd name="csY13" fmla="*/ 2590030 h 2590030"/>
              <a:gd name="csX14" fmla="*/ 0 w 3451681"/>
              <a:gd name="csY14" fmla="*/ 2020223 h 2590030"/>
              <a:gd name="csX15" fmla="*/ 0 w 3451681"/>
              <a:gd name="csY15" fmla="*/ 1424517 h 2590030"/>
              <a:gd name="csX16" fmla="*/ 0 w 3451681"/>
              <a:gd name="csY16" fmla="*/ 802909 h 2590030"/>
              <a:gd name="csX17" fmla="*/ 0 w 3451681"/>
              <a:gd name="csY17" fmla="*/ 0 h 2590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451681" h="2590030" fill="none" extrusionOk="0">
                <a:moveTo>
                  <a:pt x="0" y="0"/>
                </a:moveTo>
                <a:cubicBezTo>
                  <a:pt x="326071" y="-11496"/>
                  <a:pt x="361434" y="32806"/>
                  <a:pt x="690336" y="0"/>
                </a:cubicBezTo>
                <a:cubicBezTo>
                  <a:pt x="1019238" y="-32806"/>
                  <a:pt x="1258295" y="-30300"/>
                  <a:pt x="1415189" y="0"/>
                </a:cubicBezTo>
                <a:cubicBezTo>
                  <a:pt x="1572083" y="30300"/>
                  <a:pt x="1921746" y="29625"/>
                  <a:pt x="2105525" y="0"/>
                </a:cubicBezTo>
                <a:cubicBezTo>
                  <a:pt x="2289304" y="-29625"/>
                  <a:pt x="3104379" y="29225"/>
                  <a:pt x="3451681" y="0"/>
                </a:cubicBezTo>
                <a:cubicBezTo>
                  <a:pt x="3431387" y="147934"/>
                  <a:pt x="3428148" y="417504"/>
                  <a:pt x="3451681" y="569807"/>
                </a:cubicBezTo>
                <a:cubicBezTo>
                  <a:pt x="3475214" y="722110"/>
                  <a:pt x="3456044" y="1114476"/>
                  <a:pt x="3451681" y="1269115"/>
                </a:cubicBezTo>
                <a:cubicBezTo>
                  <a:pt x="3447318" y="1423754"/>
                  <a:pt x="3466298" y="1608114"/>
                  <a:pt x="3451681" y="1864822"/>
                </a:cubicBezTo>
                <a:cubicBezTo>
                  <a:pt x="3437064" y="2121530"/>
                  <a:pt x="3454787" y="2443028"/>
                  <a:pt x="3451681" y="2590030"/>
                </a:cubicBezTo>
                <a:cubicBezTo>
                  <a:pt x="3259029" y="2564912"/>
                  <a:pt x="2886522" y="2621887"/>
                  <a:pt x="2692311" y="2590030"/>
                </a:cubicBezTo>
                <a:cubicBezTo>
                  <a:pt x="2498100" y="2558174"/>
                  <a:pt x="2146417" y="2614160"/>
                  <a:pt x="1932941" y="2590030"/>
                </a:cubicBezTo>
                <a:cubicBezTo>
                  <a:pt x="1719465" y="2565901"/>
                  <a:pt x="1549089" y="2563315"/>
                  <a:pt x="1311639" y="2590030"/>
                </a:cubicBezTo>
                <a:cubicBezTo>
                  <a:pt x="1074189" y="2616745"/>
                  <a:pt x="958440" y="2611084"/>
                  <a:pt x="621303" y="2590030"/>
                </a:cubicBezTo>
                <a:cubicBezTo>
                  <a:pt x="284166" y="2568976"/>
                  <a:pt x="167677" y="2579889"/>
                  <a:pt x="0" y="2590030"/>
                </a:cubicBezTo>
                <a:cubicBezTo>
                  <a:pt x="-23772" y="2387112"/>
                  <a:pt x="5278" y="2233673"/>
                  <a:pt x="0" y="2020223"/>
                </a:cubicBezTo>
                <a:cubicBezTo>
                  <a:pt x="-5278" y="1806773"/>
                  <a:pt x="4423" y="1624802"/>
                  <a:pt x="0" y="1424517"/>
                </a:cubicBezTo>
                <a:cubicBezTo>
                  <a:pt x="-4423" y="1224232"/>
                  <a:pt x="-8396" y="972094"/>
                  <a:pt x="0" y="802909"/>
                </a:cubicBezTo>
                <a:cubicBezTo>
                  <a:pt x="8396" y="633724"/>
                  <a:pt x="-12893" y="220803"/>
                  <a:pt x="0" y="0"/>
                </a:cubicBezTo>
                <a:close/>
              </a:path>
              <a:path w="3451681" h="2590030" stroke="0" extrusionOk="0">
                <a:moveTo>
                  <a:pt x="0" y="0"/>
                </a:moveTo>
                <a:cubicBezTo>
                  <a:pt x="257385" y="-22990"/>
                  <a:pt x="387677" y="27996"/>
                  <a:pt x="655819" y="0"/>
                </a:cubicBezTo>
                <a:cubicBezTo>
                  <a:pt x="923961" y="-27996"/>
                  <a:pt x="1176717" y="-9765"/>
                  <a:pt x="1346156" y="0"/>
                </a:cubicBezTo>
                <a:cubicBezTo>
                  <a:pt x="1515595" y="9765"/>
                  <a:pt x="1856883" y="25649"/>
                  <a:pt x="2071009" y="0"/>
                </a:cubicBezTo>
                <a:cubicBezTo>
                  <a:pt x="2285135" y="-25649"/>
                  <a:pt x="2500286" y="-32017"/>
                  <a:pt x="2795862" y="0"/>
                </a:cubicBezTo>
                <a:cubicBezTo>
                  <a:pt x="3091438" y="32017"/>
                  <a:pt x="3127769" y="16754"/>
                  <a:pt x="3451681" y="0"/>
                </a:cubicBezTo>
                <a:cubicBezTo>
                  <a:pt x="3458134" y="180095"/>
                  <a:pt x="3464563" y="400614"/>
                  <a:pt x="3451681" y="673408"/>
                </a:cubicBezTo>
                <a:cubicBezTo>
                  <a:pt x="3438799" y="946202"/>
                  <a:pt x="3440368" y="1173206"/>
                  <a:pt x="3451681" y="1346816"/>
                </a:cubicBezTo>
                <a:cubicBezTo>
                  <a:pt x="3462994" y="1520426"/>
                  <a:pt x="3463593" y="1833522"/>
                  <a:pt x="3451681" y="1968423"/>
                </a:cubicBezTo>
                <a:cubicBezTo>
                  <a:pt x="3439769" y="2103324"/>
                  <a:pt x="3436769" y="2416219"/>
                  <a:pt x="3451681" y="2590030"/>
                </a:cubicBezTo>
                <a:cubicBezTo>
                  <a:pt x="3249556" y="2613126"/>
                  <a:pt x="3060857" y="2602840"/>
                  <a:pt x="2692311" y="2590030"/>
                </a:cubicBezTo>
                <a:cubicBezTo>
                  <a:pt x="2323765" y="2577221"/>
                  <a:pt x="2296049" y="2617302"/>
                  <a:pt x="2105525" y="2590030"/>
                </a:cubicBezTo>
                <a:cubicBezTo>
                  <a:pt x="1915001" y="2562758"/>
                  <a:pt x="1715824" y="2566322"/>
                  <a:pt x="1346156" y="2590030"/>
                </a:cubicBezTo>
                <a:cubicBezTo>
                  <a:pt x="976488" y="2613738"/>
                  <a:pt x="904336" y="2587390"/>
                  <a:pt x="655819" y="2590030"/>
                </a:cubicBezTo>
                <a:cubicBezTo>
                  <a:pt x="407302" y="2592670"/>
                  <a:pt x="215955" y="2613236"/>
                  <a:pt x="0" y="2590030"/>
                </a:cubicBezTo>
                <a:cubicBezTo>
                  <a:pt x="32745" y="2440597"/>
                  <a:pt x="3340" y="2076274"/>
                  <a:pt x="0" y="1916622"/>
                </a:cubicBezTo>
                <a:cubicBezTo>
                  <a:pt x="-3340" y="1756970"/>
                  <a:pt x="-27858" y="1434797"/>
                  <a:pt x="0" y="1217314"/>
                </a:cubicBezTo>
                <a:cubicBezTo>
                  <a:pt x="27858" y="999831"/>
                  <a:pt x="24341" y="752197"/>
                  <a:pt x="0" y="621607"/>
                </a:cubicBezTo>
                <a:cubicBezTo>
                  <a:pt x="-24341" y="491017"/>
                  <a:pt x="-12189" y="140313"/>
                  <a:pt x="0" y="0"/>
                </a:cubicBezTo>
                <a:close/>
              </a:path>
            </a:pathLst>
          </a:custGeom>
          <a:ln w="28575">
            <a:solidFill>
              <a:srgbClr val="69295D"/>
            </a:solidFill>
            <a:extLst>
              <a:ext uri="{C807C97D-BFC1-408E-A445-0C87EB9F89A2}">
                <ask:lineSketchStyleProps xmlns:ask="http://schemas.microsoft.com/office/drawing/2018/sketchyshapes" sd="3382478311">
                  <a:prstGeom prst="rect">
                    <a:avLst/>
                  </a:prstGeom>
                  <ask:type>
                    <ask:lineSketchFreehand/>
                  </ask:type>
                </ask:lineSketchStyleProps>
              </a:ext>
            </a:extLst>
          </a:ln>
        </p:spPr>
      </p:pic>
    </p:spTree>
    <p:extLst>
      <p:ext uri="{BB962C8B-B14F-4D97-AF65-F5344CB8AC3E}">
        <p14:creationId xmlns:p14="http://schemas.microsoft.com/office/powerpoint/2010/main" val="1148821884"/>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99" name="Arrow: Chevron 1">
            <a:extLst>
              <a:ext uri="{FF2B5EF4-FFF2-40B4-BE49-F238E27FC236}">
                <a16:creationId xmlns:a16="http://schemas.microsoft.com/office/drawing/2014/main" id="{CCFFE99A-2C1F-41C7-862C-791FC07E0D52}"/>
              </a:ext>
              <a:ext uri="{C183D7F6-B498-43B3-948B-1728B52AA6E4}">
                <adec:decorative xmlns:adec="http://schemas.microsoft.com/office/drawing/2017/decorative" val="1"/>
              </a:ext>
            </a:extLst>
          </p:cNvPr>
          <p:cNvSpPr>
            <a:spLocks noGrp="1"/>
          </p:cNvSpPr>
          <p:nvPr>
            <p:ph type="title" idx="4294967295"/>
          </p:nvPr>
        </p:nvSpPr>
        <p:spPr>
          <a:xfrm rot="21368691">
            <a:off x="-673631" y="429819"/>
            <a:ext cx="8335490" cy="876234"/>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69295D"/>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392427" lvl="0" indent="0" algn="ctr" defTabSz="914395" rtl="0" eaLnBrk="1" fontAlgn="auto" latinLnBrk="0" hangingPunct="1">
              <a:lnSpc>
                <a:spcPct val="107000"/>
              </a:lnSpc>
              <a:spcBef>
                <a:spcPts val="1200"/>
              </a:spcBef>
              <a:spcAft>
                <a:spcPts val="0"/>
              </a:spcAft>
              <a:buClrTx/>
              <a:buSzTx/>
              <a:buFontTx/>
              <a:buNone/>
              <a:tabLst/>
              <a:defRPr/>
            </a:pPr>
            <a:r>
              <a:rPr kumimoji="0" lang="en-GB" sz="3600" b="1" i="0" u="none" strike="noStrike" kern="0" cap="none" spc="0" normalizeH="0" baseline="0" noProof="0">
                <a:ln>
                  <a:noFill/>
                </a:ln>
                <a:solidFill>
                  <a:srgbClr val="FFFFFF"/>
                </a:solidFill>
                <a:effectLst/>
                <a:uLnTx/>
                <a:uFillTx/>
                <a:latin typeface="Arial" panose="020B0604020202020204" pitchFamily="34" charset="0"/>
                <a:ea typeface="Times New Roman" panose="02020603050405020304" pitchFamily="18" charset="0"/>
                <a:cs typeface="Arial" panose="020B0604020202020204" pitchFamily="34" charset="0"/>
              </a:rPr>
              <a:t>Ordinaries</a:t>
            </a:r>
          </a:p>
        </p:txBody>
      </p:sp>
      <p:sp>
        <p:nvSpPr>
          <p:cNvPr id="2" name="TextBox 1">
            <a:extLst>
              <a:ext uri="{FF2B5EF4-FFF2-40B4-BE49-F238E27FC236}">
                <a16:creationId xmlns:a16="http://schemas.microsoft.com/office/drawing/2014/main" id="{14281009-2FF1-4596-B5A8-766C5980FC23}"/>
              </a:ext>
            </a:extLst>
          </p:cNvPr>
          <p:cNvSpPr txBox="1"/>
          <p:nvPr/>
        </p:nvSpPr>
        <p:spPr>
          <a:xfrm>
            <a:off x="311691" y="1529117"/>
            <a:ext cx="8645697" cy="830997"/>
          </a:xfrm>
          <a:prstGeom prst="rect">
            <a:avLst/>
          </a:prstGeom>
          <a:noFill/>
        </p:spPr>
        <p:txBody>
          <a:bodyPr wrap="square" lIns="91440" tIns="45720" rIns="91440" bIns="45720" rtlCol="0" anchor="t">
            <a:spAutoFit/>
          </a:bodyPr>
          <a:lstStyle/>
          <a:p>
            <a:r>
              <a:rPr lang="en-GB" sz="1200">
                <a:latin typeface="Arial" panose="020B0604020202020204" pitchFamily="34" charset="0"/>
              </a:rPr>
              <a:t> </a:t>
            </a:r>
          </a:p>
          <a:p>
            <a:r>
              <a:rPr lang="en-GB">
                <a:latin typeface="Arial" panose="020B0604020202020204" pitchFamily="34" charset="0"/>
              </a:rPr>
              <a:t>Other shields have shapes on them called </a:t>
            </a:r>
            <a:r>
              <a:rPr lang="en-GB" b="1">
                <a:latin typeface="Arial" panose="020B0604020202020204" pitchFamily="34" charset="0"/>
              </a:rPr>
              <a:t>Ordinaries</a:t>
            </a:r>
            <a:r>
              <a:rPr lang="en-GB">
                <a:latin typeface="Arial" panose="020B0604020202020204" pitchFamily="34" charset="0"/>
              </a:rPr>
              <a:t> which have special Blazon names. You can see some examples below:</a:t>
            </a:r>
            <a:endParaRPr lang="en-GB">
              <a:latin typeface="Arial" panose="020B0604020202020204" pitchFamily="34" charset="0"/>
              <a:ea typeface="Calibri"/>
              <a:cs typeface="Arial" panose="020B0604020202020204" pitchFamily="34" charset="0"/>
            </a:endParaRPr>
          </a:p>
        </p:txBody>
      </p:sp>
      <p:sp>
        <p:nvSpPr>
          <p:cNvPr id="59" name="TextBox 58">
            <a:extLst>
              <a:ext uri="{FF2B5EF4-FFF2-40B4-BE49-F238E27FC236}">
                <a16:creationId xmlns:a16="http://schemas.microsoft.com/office/drawing/2014/main" id="{1AD345AB-1150-4702-BD57-EAB276DDD914}"/>
              </a:ext>
            </a:extLst>
          </p:cNvPr>
          <p:cNvSpPr txBox="1"/>
          <p:nvPr/>
        </p:nvSpPr>
        <p:spPr>
          <a:xfrm>
            <a:off x="719392" y="3785431"/>
            <a:ext cx="798774" cy="369332"/>
          </a:xfrm>
          <a:prstGeom prst="rect">
            <a:avLst/>
          </a:prstGeom>
          <a:noFill/>
          <a:ln>
            <a:noFill/>
          </a:ln>
        </p:spPr>
        <p:txBody>
          <a:bodyPr wrap="square" rtlCol="0">
            <a:spAutoFit/>
          </a:bodyPr>
          <a:lstStyle/>
          <a:p>
            <a:pPr algn="ctr"/>
            <a:r>
              <a:rPr lang="en-GB" dirty="0">
                <a:latin typeface="Arial" panose="020B0604020202020204" pitchFamily="34" charset="0"/>
              </a:rPr>
              <a:t>Chief</a:t>
            </a:r>
          </a:p>
        </p:txBody>
      </p:sp>
      <p:pic>
        <p:nvPicPr>
          <p:cNvPr id="27" name="Picture 26" descr="A purple shield with a yellow band running horizontally across the top.">
            <a:extLst>
              <a:ext uri="{FF2B5EF4-FFF2-40B4-BE49-F238E27FC236}">
                <a16:creationId xmlns:a16="http://schemas.microsoft.com/office/drawing/2014/main" id="{83CFE681-45B0-B8CA-8271-7CC9BD0245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242" y="2763082"/>
            <a:ext cx="900554" cy="1050185"/>
          </a:xfrm>
          <a:prstGeom prst="rect">
            <a:avLst/>
          </a:prstGeom>
        </p:spPr>
      </p:pic>
      <p:sp>
        <p:nvSpPr>
          <p:cNvPr id="110" name="TextBox 109">
            <a:extLst>
              <a:ext uri="{FF2B5EF4-FFF2-40B4-BE49-F238E27FC236}">
                <a16:creationId xmlns:a16="http://schemas.microsoft.com/office/drawing/2014/main" id="{B2408D3C-ACD6-43FA-B777-7F7A90186DE7}"/>
              </a:ext>
            </a:extLst>
          </p:cNvPr>
          <p:cNvSpPr txBox="1"/>
          <p:nvPr/>
        </p:nvSpPr>
        <p:spPr>
          <a:xfrm>
            <a:off x="2375632" y="3784948"/>
            <a:ext cx="855050" cy="369332"/>
          </a:xfrm>
          <a:prstGeom prst="rect">
            <a:avLst/>
          </a:prstGeom>
          <a:noFill/>
          <a:ln>
            <a:noFill/>
          </a:ln>
        </p:spPr>
        <p:txBody>
          <a:bodyPr wrap="square" rtlCol="0">
            <a:spAutoFit/>
          </a:bodyPr>
          <a:lstStyle/>
          <a:p>
            <a:pPr algn="ctr"/>
            <a:r>
              <a:rPr lang="en-GB" dirty="0">
                <a:latin typeface="Arial" panose="020B0604020202020204" pitchFamily="34" charset="0"/>
              </a:rPr>
              <a:t>Bend</a:t>
            </a:r>
          </a:p>
        </p:txBody>
      </p:sp>
      <p:pic>
        <p:nvPicPr>
          <p:cNvPr id="11" name="Picture 10" descr="A purple shield with a diagonal yellow stripe running from the top left to the bottom right.">
            <a:extLst>
              <a:ext uri="{FF2B5EF4-FFF2-40B4-BE49-F238E27FC236}">
                <a16:creationId xmlns:a16="http://schemas.microsoft.com/office/drawing/2014/main" id="{CB6D1C0C-FB51-D65D-4838-79CEFD3D8F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3933" y="2756667"/>
            <a:ext cx="903325" cy="1041872"/>
          </a:xfrm>
          <a:prstGeom prst="rect">
            <a:avLst/>
          </a:prstGeom>
        </p:spPr>
      </p:pic>
      <p:sp>
        <p:nvSpPr>
          <p:cNvPr id="68" name="TextBox 67">
            <a:extLst>
              <a:ext uri="{FF2B5EF4-FFF2-40B4-BE49-F238E27FC236}">
                <a16:creationId xmlns:a16="http://schemas.microsoft.com/office/drawing/2014/main" id="{010436EB-99DC-44D7-A9F5-ED9E58B32E86}"/>
              </a:ext>
            </a:extLst>
          </p:cNvPr>
          <p:cNvSpPr txBox="1"/>
          <p:nvPr/>
        </p:nvSpPr>
        <p:spPr>
          <a:xfrm>
            <a:off x="4231111" y="3766966"/>
            <a:ext cx="855050" cy="369332"/>
          </a:xfrm>
          <a:prstGeom prst="rect">
            <a:avLst/>
          </a:prstGeom>
          <a:noFill/>
          <a:ln>
            <a:noFill/>
          </a:ln>
        </p:spPr>
        <p:txBody>
          <a:bodyPr wrap="square" rtlCol="0">
            <a:spAutoFit/>
          </a:bodyPr>
          <a:lstStyle/>
          <a:p>
            <a:pPr algn="ctr"/>
            <a:r>
              <a:rPr lang="en-GB" dirty="0">
                <a:latin typeface="Arial" panose="020B0604020202020204" pitchFamily="34" charset="0"/>
              </a:rPr>
              <a:t>Pale</a:t>
            </a:r>
          </a:p>
        </p:txBody>
      </p:sp>
      <p:pic>
        <p:nvPicPr>
          <p:cNvPr id="13" name="Picture 12" descr="A purple shield with a vertical yellow stripe running through the centre.">
            <a:extLst>
              <a:ext uri="{FF2B5EF4-FFF2-40B4-BE49-F238E27FC236}">
                <a16:creationId xmlns:a16="http://schemas.microsoft.com/office/drawing/2014/main" id="{FB28D2CC-EE15-D962-8BFA-774690060F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2146" y="2756667"/>
            <a:ext cx="903325" cy="1041872"/>
          </a:xfrm>
          <a:prstGeom prst="rect">
            <a:avLst/>
          </a:prstGeom>
        </p:spPr>
      </p:pic>
      <p:sp>
        <p:nvSpPr>
          <p:cNvPr id="63" name="TextBox 62">
            <a:extLst>
              <a:ext uri="{FF2B5EF4-FFF2-40B4-BE49-F238E27FC236}">
                <a16:creationId xmlns:a16="http://schemas.microsoft.com/office/drawing/2014/main" id="{4CE25264-B207-4B0F-BCC9-BF4A06A348C1}"/>
              </a:ext>
            </a:extLst>
          </p:cNvPr>
          <p:cNvSpPr txBox="1"/>
          <p:nvPr/>
        </p:nvSpPr>
        <p:spPr>
          <a:xfrm>
            <a:off x="5833933" y="3784948"/>
            <a:ext cx="855050" cy="369332"/>
          </a:xfrm>
          <a:prstGeom prst="rect">
            <a:avLst/>
          </a:prstGeom>
          <a:noFill/>
          <a:ln>
            <a:noFill/>
          </a:ln>
        </p:spPr>
        <p:txBody>
          <a:bodyPr wrap="square" rtlCol="0">
            <a:spAutoFit/>
          </a:bodyPr>
          <a:lstStyle/>
          <a:p>
            <a:pPr algn="ctr"/>
            <a:r>
              <a:rPr lang="en-GB" dirty="0">
                <a:latin typeface="Arial" panose="020B0604020202020204" pitchFamily="34" charset="0"/>
              </a:rPr>
              <a:t>Saltire</a:t>
            </a:r>
          </a:p>
        </p:txBody>
      </p:sp>
      <p:pic>
        <p:nvPicPr>
          <p:cNvPr id="15" name="Picture 14" descr="A purple shield with two yellow stripes making an X shape in the centre.">
            <a:extLst>
              <a:ext uri="{FF2B5EF4-FFF2-40B4-BE49-F238E27FC236}">
                <a16:creationId xmlns:a16="http://schemas.microsoft.com/office/drawing/2014/main" id="{5F29AE8B-9697-90D2-2FA9-44109334C4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09796" y="2763082"/>
            <a:ext cx="903325" cy="1039101"/>
          </a:xfrm>
          <a:prstGeom prst="rect">
            <a:avLst/>
          </a:prstGeom>
        </p:spPr>
      </p:pic>
      <p:sp>
        <p:nvSpPr>
          <p:cNvPr id="74" name="TextBox 73">
            <a:extLst>
              <a:ext uri="{FF2B5EF4-FFF2-40B4-BE49-F238E27FC236}">
                <a16:creationId xmlns:a16="http://schemas.microsoft.com/office/drawing/2014/main" id="{4ADFFC46-336F-42C7-9264-234E49B41501}"/>
              </a:ext>
            </a:extLst>
          </p:cNvPr>
          <p:cNvSpPr txBox="1"/>
          <p:nvPr/>
        </p:nvSpPr>
        <p:spPr>
          <a:xfrm>
            <a:off x="7399120" y="3766966"/>
            <a:ext cx="855050" cy="369332"/>
          </a:xfrm>
          <a:prstGeom prst="rect">
            <a:avLst/>
          </a:prstGeom>
          <a:noFill/>
          <a:ln>
            <a:noFill/>
          </a:ln>
        </p:spPr>
        <p:txBody>
          <a:bodyPr wrap="square" rtlCol="0">
            <a:spAutoFit/>
          </a:bodyPr>
          <a:lstStyle/>
          <a:p>
            <a:pPr algn="ctr"/>
            <a:r>
              <a:rPr lang="en-GB">
                <a:latin typeface="Arial" panose="020B0604020202020204" pitchFamily="34" charset="0"/>
              </a:rPr>
              <a:t>Cross</a:t>
            </a:r>
          </a:p>
        </p:txBody>
      </p:sp>
      <p:pic>
        <p:nvPicPr>
          <p:cNvPr id="17" name="Picture 16" descr="A purple shield with a yellow cross.">
            <a:extLst>
              <a:ext uri="{FF2B5EF4-FFF2-40B4-BE49-F238E27FC236}">
                <a16:creationId xmlns:a16="http://schemas.microsoft.com/office/drawing/2014/main" id="{41BDA998-4E3A-FA1B-16AD-2D0943E986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53616" y="2745847"/>
            <a:ext cx="900554" cy="1039101"/>
          </a:xfrm>
          <a:prstGeom prst="rect">
            <a:avLst/>
          </a:prstGeom>
        </p:spPr>
      </p:pic>
      <p:sp>
        <p:nvSpPr>
          <p:cNvPr id="118" name="TextBox 117">
            <a:extLst>
              <a:ext uri="{FF2B5EF4-FFF2-40B4-BE49-F238E27FC236}">
                <a16:creationId xmlns:a16="http://schemas.microsoft.com/office/drawing/2014/main" id="{EFAB125C-734C-44EB-83DE-EDCE23DE29EB}"/>
              </a:ext>
            </a:extLst>
          </p:cNvPr>
          <p:cNvSpPr txBox="1"/>
          <p:nvPr/>
        </p:nvSpPr>
        <p:spPr>
          <a:xfrm>
            <a:off x="1494108" y="5130086"/>
            <a:ext cx="855050" cy="369332"/>
          </a:xfrm>
          <a:prstGeom prst="rect">
            <a:avLst/>
          </a:prstGeom>
          <a:noFill/>
          <a:ln>
            <a:noFill/>
          </a:ln>
        </p:spPr>
        <p:txBody>
          <a:bodyPr wrap="square" rtlCol="0">
            <a:spAutoFit/>
          </a:bodyPr>
          <a:lstStyle/>
          <a:p>
            <a:pPr algn="ctr"/>
            <a:r>
              <a:rPr lang="en-GB" dirty="0">
                <a:latin typeface="Arial" panose="020B0604020202020204" pitchFamily="34" charset="0"/>
              </a:rPr>
              <a:t>Fess</a:t>
            </a:r>
          </a:p>
        </p:txBody>
      </p:sp>
      <p:pic>
        <p:nvPicPr>
          <p:cNvPr id="19" name="Picture 18" descr="A purple shield with a horizontal yellow stripe running through the centre.">
            <a:extLst>
              <a:ext uri="{FF2B5EF4-FFF2-40B4-BE49-F238E27FC236}">
                <a16:creationId xmlns:a16="http://schemas.microsoft.com/office/drawing/2014/main" id="{F9F0B846-3F91-5F85-BC1D-4AA96742C9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74203" y="4125313"/>
            <a:ext cx="903325" cy="1039101"/>
          </a:xfrm>
          <a:prstGeom prst="rect">
            <a:avLst/>
          </a:prstGeom>
        </p:spPr>
      </p:pic>
      <p:sp>
        <p:nvSpPr>
          <p:cNvPr id="126" name="TextBox 125">
            <a:extLst>
              <a:ext uri="{FF2B5EF4-FFF2-40B4-BE49-F238E27FC236}">
                <a16:creationId xmlns:a16="http://schemas.microsoft.com/office/drawing/2014/main" id="{525740D5-F43B-4BD4-94BF-574B2DD34057}"/>
              </a:ext>
            </a:extLst>
          </p:cNvPr>
          <p:cNvSpPr txBox="1"/>
          <p:nvPr/>
        </p:nvSpPr>
        <p:spPr>
          <a:xfrm>
            <a:off x="3198667" y="5148867"/>
            <a:ext cx="1136921" cy="369332"/>
          </a:xfrm>
          <a:prstGeom prst="rect">
            <a:avLst/>
          </a:prstGeom>
          <a:noFill/>
          <a:ln>
            <a:noFill/>
          </a:ln>
        </p:spPr>
        <p:txBody>
          <a:bodyPr wrap="square" rtlCol="0">
            <a:spAutoFit/>
          </a:bodyPr>
          <a:lstStyle/>
          <a:p>
            <a:pPr algn="ctr"/>
            <a:r>
              <a:rPr lang="en-GB" dirty="0">
                <a:latin typeface="Arial" panose="020B0604020202020204" pitchFamily="34" charset="0"/>
              </a:rPr>
              <a:t>Bordure</a:t>
            </a:r>
          </a:p>
        </p:txBody>
      </p:sp>
      <p:pic>
        <p:nvPicPr>
          <p:cNvPr id="21" name="Picture 20" descr="A purple shield with a yellow smaller shield shape inside.">
            <a:extLst>
              <a:ext uri="{FF2B5EF4-FFF2-40B4-BE49-F238E27FC236}">
                <a16:creationId xmlns:a16="http://schemas.microsoft.com/office/drawing/2014/main" id="{C296D978-88A5-240E-59B9-DFF594AECCC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71754" y="4154280"/>
            <a:ext cx="900554" cy="1039101"/>
          </a:xfrm>
          <a:prstGeom prst="rect">
            <a:avLst/>
          </a:prstGeom>
        </p:spPr>
      </p:pic>
      <p:sp>
        <p:nvSpPr>
          <p:cNvPr id="80" name="TextBox 79">
            <a:extLst>
              <a:ext uri="{FF2B5EF4-FFF2-40B4-BE49-F238E27FC236}">
                <a16:creationId xmlns:a16="http://schemas.microsoft.com/office/drawing/2014/main" id="{C0CED07B-78F3-4AFB-8CDA-9889AAB61769}"/>
              </a:ext>
            </a:extLst>
          </p:cNvPr>
          <p:cNvSpPr txBox="1"/>
          <p:nvPr/>
        </p:nvSpPr>
        <p:spPr>
          <a:xfrm>
            <a:off x="4828298" y="5148867"/>
            <a:ext cx="1136921" cy="369332"/>
          </a:xfrm>
          <a:prstGeom prst="rect">
            <a:avLst/>
          </a:prstGeom>
          <a:noFill/>
          <a:ln>
            <a:noFill/>
          </a:ln>
        </p:spPr>
        <p:txBody>
          <a:bodyPr wrap="square" rtlCol="0">
            <a:spAutoFit/>
          </a:bodyPr>
          <a:lstStyle/>
          <a:p>
            <a:pPr algn="ctr"/>
            <a:r>
              <a:rPr lang="en-GB" dirty="0">
                <a:latin typeface="Arial" panose="020B0604020202020204" pitchFamily="34" charset="0"/>
              </a:rPr>
              <a:t>Chevron</a:t>
            </a:r>
          </a:p>
        </p:txBody>
      </p:sp>
      <p:pic>
        <p:nvPicPr>
          <p:cNvPr id="23" name="Picture 22" descr="A purple shield with a yellow arrow shape inside pointing upwards.">
            <a:extLst>
              <a:ext uri="{FF2B5EF4-FFF2-40B4-BE49-F238E27FC236}">
                <a16:creationId xmlns:a16="http://schemas.microsoft.com/office/drawing/2014/main" id="{A4CBF83D-288E-CD84-5681-51BFF11CBD8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46482" y="4148281"/>
            <a:ext cx="900554" cy="1039101"/>
          </a:xfrm>
          <a:prstGeom prst="rect">
            <a:avLst/>
          </a:prstGeom>
        </p:spPr>
      </p:pic>
      <p:sp>
        <p:nvSpPr>
          <p:cNvPr id="82" name="TextBox 81">
            <a:extLst>
              <a:ext uri="{FF2B5EF4-FFF2-40B4-BE49-F238E27FC236}">
                <a16:creationId xmlns:a16="http://schemas.microsoft.com/office/drawing/2014/main" id="{A4C5FEAE-2563-4D41-958D-AA2E170BE3ED}"/>
              </a:ext>
            </a:extLst>
          </p:cNvPr>
          <p:cNvSpPr txBox="1"/>
          <p:nvPr/>
        </p:nvSpPr>
        <p:spPr>
          <a:xfrm>
            <a:off x="6645346" y="5138648"/>
            <a:ext cx="1015616" cy="369332"/>
          </a:xfrm>
          <a:prstGeom prst="rect">
            <a:avLst/>
          </a:prstGeom>
          <a:noFill/>
          <a:ln>
            <a:noFill/>
          </a:ln>
        </p:spPr>
        <p:txBody>
          <a:bodyPr wrap="square" rtlCol="0">
            <a:spAutoFit/>
          </a:bodyPr>
          <a:lstStyle/>
          <a:p>
            <a:pPr algn="ctr"/>
            <a:r>
              <a:rPr lang="en-GB" dirty="0">
                <a:latin typeface="Arial" panose="020B0604020202020204" pitchFamily="34" charset="0"/>
              </a:rPr>
              <a:t>Pile</a:t>
            </a:r>
          </a:p>
        </p:txBody>
      </p:sp>
      <p:pic>
        <p:nvPicPr>
          <p:cNvPr id="25" name="Picture 24" descr="A purple shield with a large yellow triangle pointing torwards the bottom of the shield.">
            <a:extLst>
              <a:ext uri="{FF2B5EF4-FFF2-40B4-BE49-F238E27FC236}">
                <a16:creationId xmlns:a16="http://schemas.microsoft.com/office/drawing/2014/main" id="{15CC5B35-8DE8-92D3-D974-33A22F15077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45346" y="4145510"/>
            <a:ext cx="903325" cy="1041872"/>
          </a:xfrm>
          <a:prstGeom prst="rect">
            <a:avLst/>
          </a:prstGeom>
        </p:spPr>
      </p:pic>
      <p:sp>
        <p:nvSpPr>
          <p:cNvPr id="101" name="Rectangle 100">
            <a:extLst>
              <a:ext uri="{FF2B5EF4-FFF2-40B4-BE49-F238E27FC236}">
                <a16:creationId xmlns:a16="http://schemas.microsoft.com/office/drawing/2014/main" id="{55CD2220-48D7-4791-8E49-A5A387BE182B}"/>
              </a:ext>
              <a:ext uri="{C183D7F6-B498-43B3-948B-1728B52AA6E4}">
                <adec:decorative xmlns:adec="http://schemas.microsoft.com/office/drawing/2017/decorative" val="1"/>
              </a:ext>
            </a:extLst>
          </p:cNvPr>
          <p:cNvSpPr/>
          <p:nvPr/>
        </p:nvSpPr>
        <p:spPr>
          <a:xfrm>
            <a:off x="311692" y="2607144"/>
            <a:ext cx="8520616" cy="2993019"/>
          </a:xfrm>
          <a:custGeom>
            <a:avLst/>
            <a:gdLst>
              <a:gd name="csX0" fmla="*/ 0 w 8520616"/>
              <a:gd name="csY0" fmla="*/ 0 h 2993019"/>
              <a:gd name="csX1" fmla="*/ 485020 w 8520616"/>
              <a:gd name="csY1" fmla="*/ 0 h 2993019"/>
              <a:gd name="csX2" fmla="*/ 1055246 w 8520616"/>
              <a:gd name="csY2" fmla="*/ 0 h 2993019"/>
              <a:gd name="csX3" fmla="*/ 1710678 w 8520616"/>
              <a:gd name="csY3" fmla="*/ 0 h 2993019"/>
              <a:gd name="csX4" fmla="*/ 2110491 w 8520616"/>
              <a:gd name="csY4" fmla="*/ 0 h 2993019"/>
              <a:gd name="csX5" fmla="*/ 2936335 w 8520616"/>
              <a:gd name="csY5" fmla="*/ 0 h 2993019"/>
              <a:gd name="csX6" fmla="*/ 3506561 w 8520616"/>
              <a:gd name="csY6" fmla="*/ 0 h 2993019"/>
              <a:gd name="csX7" fmla="*/ 4076787 w 8520616"/>
              <a:gd name="csY7" fmla="*/ 0 h 2993019"/>
              <a:gd name="csX8" fmla="*/ 4902631 w 8520616"/>
              <a:gd name="csY8" fmla="*/ 0 h 2993019"/>
              <a:gd name="csX9" fmla="*/ 5387651 w 8520616"/>
              <a:gd name="csY9" fmla="*/ 0 h 2993019"/>
              <a:gd name="csX10" fmla="*/ 6128289 w 8520616"/>
              <a:gd name="csY10" fmla="*/ 0 h 2993019"/>
              <a:gd name="csX11" fmla="*/ 6698515 w 8520616"/>
              <a:gd name="csY11" fmla="*/ 0 h 2993019"/>
              <a:gd name="csX12" fmla="*/ 7098329 w 8520616"/>
              <a:gd name="csY12" fmla="*/ 0 h 2993019"/>
              <a:gd name="csX13" fmla="*/ 7753761 w 8520616"/>
              <a:gd name="csY13" fmla="*/ 0 h 2993019"/>
              <a:gd name="csX14" fmla="*/ 8520616 w 8520616"/>
              <a:gd name="csY14" fmla="*/ 0 h 2993019"/>
              <a:gd name="csX15" fmla="*/ 8520616 w 8520616"/>
              <a:gd name="csY15" fmla="*/ 568674 h 2993019"/>
              <a:gd name="csX16" fmla="*/ 8520616 w 8520616"/>
              <a:gd name="csY16" fmla="*/ 1077487 h 2993019"/>
              <a:gd name="csX17" fmla="*/ 8520616 w 8520616"/>
              <a:gd name="csY17" fmla="*/ 1616230 h 2993019"/>
              <a:gd name="csX18" fmla="*/ 8520616 w 8520616"/>
              <a:gd name="csY18" fmla="*/ 2274694 h 2993019"/>
              <a:gd name="csX19" fmla="*/ 8520616 w 8520616"/>
              <a:gd name="csY19" fmla="*/ 2993019 h 2993019"/>
              <a:gd name="csX20" fmla="*/ 7779978 w 8520616"/>
              <a:gd name="csY20" fmla="*/ 2993019 h 2993019"/>
              <a:gd name="csX21" fmla="*/ 7380164 w 8520616"/>
              <a:gd name="csY21" fmla="*/ 2993019 h 2993019"/>
              <a:gd name="csX22" fmla="*/ 6980351 w 8520616"/>
              <a:gd name="csY22" fmla="*/ 2993019 h 2993019"/>
              <a:gd name="csX23" fmla="*/ 6410125 w 8520616"/>
              <a:gd name="csY23" fmla="*/ 2993019 h 2993019"/>
              <a:gd name="csX24" fmla="*/ 6010311 w 8520616"/>
              <a:gd name="csY24" fmla="*/ 2993019 h 2993019"/>
              <a:gd name="csX25" fmla="*/ 5610498 w 8520616"/>
              <a:gd name="csY25" fmla="*/ 2993019 h 2993019"/>
              <a:gd name="csX26" fmla="*/ 5125478 w 8520616"/>
              <a:gd name="csY26" fmla="*/ 2993019 h 2993019"/>
              <a:gd name="csX27" fmla="*/ 4299634 w 8520616"/>
              <a:gd name="csY27" fmla="*/ 2993019 h 2993019"/>
              <a:gd name="csX28" fmla="*/ 3473790 w 8520616"/>
              <a:gd name="csY28" fmla="*/ 2993019 h 2993019"/>
              <a:gd name="csX29" fmla="*/ 2733151 w 8520616"/>
              <a:gd name="csY29" fmla="*/ 2993019 h 2993019"/>
              <a:gd name="csX30" fmla="*/ 1992513 w 8520616"/>
              <a:gd name="csY30" fmla="*/ 2993019 h 2993019"/>
              <a:gd name="csX31" fmla="*/ 1251875 w 8520616"/>
              <a:gd name="csY31" fmla="*/ 2993019 h 2993019"/>
              <a:gd name="csX32" fmla="*/ 596443 w 8520616"/>
              <a:gd name="csY32" fmla="*/ 2993019 h 2993019"/>
              <a:gd name="csX33" fmla="*/ 0 w 8520616"/>
              <a:gd name="csY33" fmla="*/ 2993019 h 2993019"/>
              <a:gd name="csX34" fmla="*/ 0 w 8520616"/>
              <a:gd name="csY34" fmla="*/ 2394415 h 2993019"/>
              <a:gd name="csX35" fmla="*/ 0 w 8520616"/>
              <a:gd name="csY35" fmla="*/ 1825742 h 2993019"/>
              <a:gd name="csX36" fmla="*/ 0 w 8520616"/>
              <a:gd name="csY36" fmla="*/ 1316928 h 2993019"/>
              <a:gd name="csX37" fmla="*/ 0 w 8520616"/>
              <a:gd name="csY37" fmla="*/ 808115 h 2993019"/>
              <a:gd name="csX38" fmla="*/ 0 w 8520616"/>
              <a:gd name="csY38" fmla="*/ 0 h 29930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8520616" h="2993019" extrusionOk="0">
                <a:moveTo>
                  <a:pt x="0" y="0"/>
                </a:moveTo>
                <a:cubicBezTo>
                  <a:pt x="119069" y="-12925"/>
                  <a:pt x="368665" y="22720"/>
                  <a:pt x="485020" y="0"/>
                </a:cubicBezTo>
                <a:cubicBezTo>
                  <a:pt x="601375" y="-22720"/>
                  <a:pt x="795761" y="6014"/>
                  <a:pt x="1055246" y="0"/>
                </a:cubicBezTo>
                <a:cubicBezTo>
                  <a:pt x="1314731" y="-6014"/>
                  <a:pt x="1436154" y="5014"/>
                  <a:pt x="1710678" y="0"/>
                </a:cubicBezTo>
                <a:cubicBezTo>
                  <a:pt x="1985202" y="-5014"/>
                  <a:pt x="1986282" y="14364"/>
                  <a:pt x="2110491" y="0"/>
                </a:cubicBezTo>
                <a:cubicBezTo>
                  <a:pt x="2234700" y="-14364"/>
                  <a:pt x="2651066" y="11621"/>
                  <a:pt x="2936335" y="0"/>
                </a:cubicBezTo>
                <a:cubicBezTo>
                  <a:pt x="3221604" y="-11621"/>
                  <a:pt x="3362437" y="5202"/>
                  <a:pt x="3506561" y="0"/>
                </a:cubicBezTo>
                <a:cubicBezTo>
                  <a:pt x="3650685" y="-5202"/>
                  <a:pt x="3875853" y="15940"/>
                  <a:pt x="4076787" y="0"/>
                </a:cubicBezTo>
                <a:cubicBezTo>
                  <a:pt x="4277721" y="-15940"/>
                  <a:pt x="4630822" y="-34919"/>
                  <a:pt x="4902631" y="0"/>
                </a:cubicBezTo>
                <a:cubicBezTo>
                  <a:pt x="5174440" y="34919"/>
                  <a:pt x="5190926" y="343"/>
                  <a:pt x="5387651" y="0"/>
                </a:cubicBezTo>
                <a:cubicBezTo>
                  <a:pt x="5584376" y="-343"/>
                  <a:pt x="5805892" y="-21135"/>
                  <a:pt x="6128289" y="0"/>
                </a:cubicBezTo>
                <a:cubicBezTo>
                  <a:pt x="6450686" y="21135"/>
                  <a:pt x="6566074" y="26656"/>
                  <a:pt x="6698515" y="0"/>
                </a:cubicBezTo>
                <a:cubicBezTo>
                  <a:pt x="6830956" y="-26656"/>
                  <a:pt x="6932760" y="-10125"/>
                  <a:pt x="7098329" y="0"/>
                </a:cubicBezTo>
                <a:cubicBezTo>
                  <a:pt x="7263898" y="10125"/>
                  <a:pt x="7599477" y="-27021"/>
                  <a:pt x="7753761" y="0"/>
                </a:cubicBezTo>
                <a:cubicBezTo>
                  <a:pt x="7908045" y="27021"/>
                  <a:pt x="8313662" y="36105"/>
                  <a:pt x="8520616" y="0"/>
                </a:cubicBezTo>
                <a:cubicBezTo>
                  <a:pt x="8535688" y="215288"/>
                  <a:pt x="8528651" y="342161"/>
                  <a:pt x="8520616" y="568674"/>
                </a:cubicBezTo>
                <a:cubicBezTo>
                  <a:pt x="8512581" y="795187"/>
                  <a:pt x="8539944" y="939868"/>
                  <a:pt x="8520616" y="1077487"/>
                </a:cubicBezTo>
                <a:cubicBezTo>
                  <a:pt x="8501288" y="1215106"/>
                  <a:pt x="8500890" y="1462867"/>
                  <a:pt x="8520616" y="1616230"/>
                </a:cubicBezTo>
                <a:cubicBezTo>
                  <a:pt x="8540342" y="1769593"/>
                  <a:pt x="8504933" y="2016160"/>
                  <a:pt x="8520616" y="2274694"/>
                </a:cubicBezTo>
                <a:cubicBezTo>
                  <a:pt x="8536299" y="2533228"/>
                  <a:pt x="8516545" y="2721366"/>
                  <a:pt x="8520616" y="2993019"/>
                </a:cubicBezTo>
                <a:cubicBezTo>
                  <a:pt x="8368635" y="3025316"/>
                  <a:pt x="8137452" y="2959081"/>
                  <a:pt x="7779978" y="2993019"/>
                </a:cubicBezTo>
                <a:cubicBezTo>
                  <a:pt x="7422504" y="3026957"/>
                  <a:pt x="7505857" y="2985942"/>
                  <a:pt x="7380164" y="2993019"/>
                </a:cubicBezTo>
                <a:cubicBezTo>
                  <a:pt x="7254471" y="3000096"/>
                  <a:pt x="7078509" y="2994931"/>
                  <a:pt x="6980351" y="2993019"/>
                </a:cubicBezTo>
                <a:cubicBezTo>
                  <a:pt x="6882193" y="2991107"/>
                  <a:pt x="6637664" y="2987446"/>
                  <a:pt x="6410125" y="2993019"/>
                </a:cubicBezTo>
                <a:cubicBezTo>
                  <a:pt x="6182586" y="2998592"/>
                  <a:pt x="6099299" y="2979584"/>
                  <a:pt x="6010311" y="2993019"/>
                </a:cubicBezTo>
                <a:cubicBezTo>
                  <a:pt x="5921323" y="3006454"/>
                  <a:pt x="5781808" y="3003887"/>
                  <a:pt x="5610498" y="2993019"/>
                </a:cubicBezTo>
                <a:cubicBezTo>
                  <a:pt x="5439188" y="2982151"/>
                  <a:pt x="5225052" y="2999437"/>
                  <a:pt x="5125478" y="2993019"/>
                </a:cubicBezTo>
                <a:cubicBezTo>
                  <a:pt x="5025904" y="2986601"/>
                  <a:pt x="4589637" y="2963680"/>
                  <a:pt x="4299634" y="2993019"/>
                </a:cubicBezTo>
                <a:cubicBezTo>
                  <a:pt x="4009631" y="3022358"/>
                  <a:pt x="3700857" y="3030764"/>
                  <a:pt x="3473790" y="2993019"/>
                </a:cubicBezTo>
                <a:cubicBezTo>
                  <a:pt x="3246723" y="2955274"/>
                  <a:pt x="3022736" y="3002681"/>
                  <a:pt x="2733151" y="2993019"/>
                </a:cubicBezTo>
                <a:cubicBezTo>
                  <a:pt x="2443566" y="2983357"/>
                  <a:pt x="2184119" y="3012189"/>
                  <a:pt x="1992513" y="2993019"/>
                </a:cubicBezTo>
                <a:cubicBezTo>
                  <a:pt x="1800907" y="2973849"/>
                  <a:pt x="1400355" y="3020549"/>
                  <a:pt x="1251875" y="2993019"/>
                </a:cubicBezTo>
                <a:cubicBezTo>
                  <a:pt x="1103395" y="2965489"/>
                  <a:pt x="740180" y="2980571"/>
                  <a:pt x="596443" y="2993019"/>
                </a:cubicBezTo>
                <a:cubicBezTo>
                  <a:pt x="452706" y="3005467"/>
                  <a:pt x="227023" y="2998784"/>
                  <a:pt x="0" y="2993019"/>
                </a:cubicBezTo>
                <a:cubicBezTo>
                  <a:pt x="-25035" y="2717283"/>
                  <a:pt x="13435" y="2564468"/>
                  <a:pt x="0" y="2394415"/>
                </a:cubicBezTo>
                <a:cubicBezTo>
                  <a:pt x="-13435" y="2224362"/>
                  <a:pt x="-13282" y="1965845"/>
                  <a:pt x="0" y="1825742"/>
                </a:cubicBezTo>
                <a:cubicBezTo>
                  <a:pt x="13282" y="1685639"/>
                  <a:pt x="-21811" y="1501463"/>
                  <a:pt x="0" y="1316928"/>
                </a:cubicBezTo>
                <a:cubicBezTo>
                  <a:pt x="21811" y="1132393"/>
                  <a:pt x="-6752" y="985579"/>
                  <a:pt x="0" y="808115"/>
                </a:cubicBezTo>
                <a:cubicBezTo>
                  <a:pt x="6752" y="630651"/>
                  <a:pt x="20352" y="189524"/>
                  <a:pt x="0" y="0"/>
                </a:cubicBezTo>
                <a:close/>
              </a:path>
            </a:pathLst>
          </a:custGeom>
          <a:noFill/>
          <a:ln w="28575">
            <a:solidFill>
              <a:srgbClr val="69295D"/>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69" name="TextBox 68">
            <a:extLst>
              <a:ext uri="{FF2B5EF4-FFF2-40B4-BE49-F238E27FC236}">
                <a16:creationId xmlns:a16="http://schemas.microsoft.com/office/drawing/2014/main" id="{B61698E0-E7BA-4B9F-8CB7-96C9753D4CD5}"/>
              </a:ext>
            </a:extLst>
          </p:cNvPr>
          <p:cNvSpPr txBox="1"/>
          <p:nvPr/>
        </p:nvSpPr>
        <p:spPr>
          <a:xfrm>
            <a:off x="311691" y="5984112"/>
            <a:ext cx="8392362" cy="369332"/>
          </a:xfrm>
          <a:custGeom>
            <a:avLst/>
            <a:gdLst>
              <a:gd name="csX0" fmla="*/ 0 w 8392362"/>
              <a:gd name="csY0" fmla="*/ 0 h 369332"/>
              <a:gd name="csX1" fmla="*/ 699364 w 8392362"/>
              <a:gd name="csY1" fmla="*/ 0 h 369332"/>
              <a:gd name="csX2" fmla="*/ 1482651 w 8392362"/>
              <a:gd name="csY2" fmla="*/ 0 h 369332"/>
              <a:gd name="csX3" fmla="*/ 2182014 w 8392362"/>
              <a:gd name="csY3" fmla="*/ 0 h 369332"/>
              <a:gd name="csX4" fmla="*/ 2881378 w 8392362"/>
              <a:gd name="csY4" fmla="*/ 0 h 369332"/>
              <a:gd name="csX5" fmla="*/ 3412894 w 8392362"/>
              <a:gd name="csY5" fmla="*/ 0 h 369332"/>
              <a:gd name="csX6" fmla="*/ 4196181 w 8392362"/>
              <a:gd name="csY6" fmla="*/ 0 h 369332"/>
              <a:gd name="csX7" fmla="*/ 4895544 w 8392362"/>
              <a:gd name="csY7" fmla="*/ 0 h 369332"/>
              <a:gd name="csX8" fmla="*/ 5762755 w 8392362"/>
              <a:gd name="csY8" fmla="*/ 0 h 369332"/>
              <a:gd name="csX9" fmla="*/ 6294271 w 8392362"/>
              <a:gd name="csY9" fmla="*/ 0 h 369332"/>
              <a:gd name="csX10" fmla="*/ 6825788 w 8392362"/>
              <a:gd name="csY10" fmla="*/ 0 h 369332"/>
              <a:gd name="csX11" fmla="*/ 7525151 w 8392362"/>
              <a:gd name="csY11" fmla="*/ 0 h 369332"/>
              <a:gd name="csX12" fmla="*/ 8392362 w 8392362"/>
              <a:gd name="csY12" fmla="*/ 0 h 369332"/>
              <a:gd name="csX13" fmla="*/ 8392362 w 8392362"/>
              <a:gd name="csY13" fmla="*/ 369332 h 369332"/>
              <a:gd name="csX14" fmla="*/ 7692999 w 8392362"/>
              <a:gd name="csY14" fmla="*/ 369332 h 369332"/>
              <a:gd name="csX15" fmla="*/ 6993635 w 8392362"/>
              <a:gd name="csY15" fmla="*/ 369332 h 369332"/>
              <a:gd name="csX16" fmla="*/ 6294272 w 8392362"/>
              <a:gd name="csY16" fmla="*/ 369332 h 369332"/>
              <a:gd name="csX17" fmla="*/ 5427061 w 8392362"/>
              <a:gd name="csY17" fmla="*/ 369332 h 369332"/>
              <a:gd name="csX18" fmla="*/ 4979468 w 8392362"/>
              <a:gd name="csY18" fmla="*/ 369332 h 369332"/>
              <a:gd name="csX19" fmla="*/ 4196181 w 8392362"/>
              <a:gd name="csY19" fmla="*/ 369332 h 369332"/>
              <a:gd name="csX20" fmla="*/ 3412894 w 8392362"/>
              <a:gd name="csY20" fmla="*/ 369332 h 369332"/>
              <a:gd name="csX21" fmla="*/ 2965301 w 8392362"/>
              <a:gd name="csY21" fmla="*/ 369332 h 369332"/>
              <a:gd name="csX22" fmla="*/ 2349861 w 8392362"/>
              <a:gd name="csY22" fmla="*/ 369332 h 369332"/>
              <a:gd name="csX23" fmla="*/ 1734421 w 8392362"/>
              <a:gd name="csY23" fmla="*/ 369332 h 369332"/>
              <a:gd name="csX24" fmla="*/ 951134 w 8392362"/>
              <a:gd name="csY24" fmla="*/ 369332 h 369332"/>
              <a:gd name="csX25" fmla="*/ 0 w 8392362"/>
              <a:gd name="csY25" fmla="*/ 369332 h 369332"/>
              <a:gd name="csX26" fmla="*/ 0 w 8392362"/>
              <a:gd name="csY26"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392362" h="369332" fill="none" extrusionOk="0">
                <a:moveTo>
                  <a:pt x="0" y="0"/>
                </a:moveTo>
                <a:cubicBezTo>
                  <a:pt x="325196" y="-32404"/>
                  <a:pt x="551308" y="-25463"/>
                  <a:pt x="699364" y="0"/>
                </a:cubicBezTo>
                <a:cubicBezTo>
                  <a:pt x="847420" y="25463"/>
                  <a:pt x="1143243" y="863"/>
                  <a:pt x="1482651" y="0"/>
                </a:cubicBezTo>
                <a:cubicBezTo>
                  <a:pt x="1822059" y="-863"/>
                  <a:pt x="1856277" y="-27591"/>
                  <a:pt x="2182014" y="0"/>
                </a:cubicBezTo>
                <a:cubicBezTo>
                  <a:pt x="2507751" y="27591"/>
                  <a:pt x="2617679" y="10383"/>
                  <a:pt x="2881378" y="0"/>
                </a:cubicBezTo>
                <a:cubicBezTo>
                  <a:pt x="3145077" y="-10383"/>
                  <a:pt x="3261728" y="-25929"/>
                  <a:pt x="3412894" y="0"/>
                </a:cubicBezTo>
                <a:cubicBezTo>
                  <a:pt x="3564060" y="25929"/>
                  <a:pt x="3852007" y="-23829"/>
                  <a:pt x="4196181" y="0"/>
                </a:cubicBezTo>
                <a:cubicBezTo>
                  <a:pt x="4540355" y="23829"/>
                  <a:pt x="4559349" y="-29431"/>
                  <a:pt x="4895544" y="0"/>
                </a:cubicBezTo>
                <a:cubicBezTo>
                  <a:pt x="5231739" y="29431"/>
                  <a:pt x="5465940" y="-14517"/>
                  <a:pt x="5762755" y="0"/>
                </a:cubicBezTo>
                <a:cubicBezTo>
                  <a:pt x="6059570" y="14517"/>
                  <a:pt x="6170333" y="-14779"/>
                  <a:pt x="6294271" y="0"/>
                </a:cubicBezTo>
                <a:cubicBezTo>
                  <a:pt x="6418209" y="14779"/>
                  <a:pt x="6657226" y="21740"/>
                  <a:pt x="6825788" y="0"/>
                </a:cubicBezTo>
                <a:cubicBezTo>
                  <a:pt x="6994350" y="-21740"/>
                  <a:pt x="7219156" y="9774"/>
                  <a:pt x="7525151" y="0"/>
                </a:cubicBezTo>
                <a:cubicBezTo>
                  <a:pt x="7831146" y="-9774"/>
                  <a:pt x="8043742" y="-30051"/>
                  <a:pt x="8392362" y="0"/>
                </a:cubicBezTo>
                <a:cubicBezTo>
                  <a:pt x="8379496" y="179475"/>
                  <a:pt x="8409416" y="269791"/>
                  <a:pt x="8392362" y="369332"/>
                </a:cubicBezTo>
                <a:cubicBezTo>
                  <a:pt x="8069371" y="391500"/>
                  <a:pt x="7913153" y="403484"/>
                  <a:pt x="7692999" y="369332"/>
                </a:cubicBezTo>
                <a:cubicBezTo>
                  <a:pt x="7472845" y="335180"/>
                  <a:pt x="7317610" y="397334"/>
                  <a:pt x="6993635" y="369332"/>
                </a:cubicBezTo>
                <a:cubicBezTo>
                  <a:pt x="6669660" y="341330"/>
                  <a:pt x="6589961" y="354131"/>
                  <a:pt x="6294272" y="369332"/>
                </a:cubicBezTo>
                <a:cubicBezTo>
                  <a:pt x="5998583" y="384533"/>
                  <a:pt x="5746526" y="336885"/>
                  <a:pt x="5427061" y="369332"/>
                </a:cubicBezTo>
                <a:cubicBezTo>
                  <a:pt x="5107596" y="401779"/>
                  <a:pt x="5103008" y="373219"/>
                  <a:pt x="4979468" y="369332"/>
                </a:cubicBezTo>
                <a:cubicBezTo>
                  <a:pt x="4855928" y="365445"/>
                  <a:pt x="4569096" y="398017"/>
                  <a:pt x="4196181" y="369332"/>
                </a:cubicBezTo>
                <a:cubicBezTo>
                  <a:pt x="3823266" y="340647"/>
                  <a:pt x="3582952" y="371707"/>
                  <a:pt x="3412894" y="369332"/>
                </a:cubicBezTo>
                <a:cubicBezTo>
                  <a:pt x="3242836" y="366957"/>
                  <a:pt x="3086643" y="382152"/>
                  <a:pt x="2965301" y="369332"/>
                </a:cubicBezTo>
                <a:cubicBezTo>
                  <a:pt x="2843959" y="356512"/>
                  <a:pt x="2620514" y="338894"/>
                  <a:pt x="2349861" y="369332"/>
                </a:cubicBezTo>
                <a:cubicBezTo>
                  <a:pt x="2079208" y="399770"/>
                  <a:pt x="1883618" y="353868"/>
                  <a:pt x="1734421" y="369332"/>
                </a:cubicBezTo>
                <a:cubicBezTo>
                  <a:pt x="1585224" y="384796"/>
                  <a:pt x="1135586" y="347138"/>
                  <a:pt x="951134" y="369332"/>
                </a:cubicBezTo>
                <a:cubicBezTo>
                  <a:pt x="766682" y="391526"/>
                  <a:pt x="289007" y="372998"/>
                  <a:pt x="0" y="369332"/>
                </a:cubicBezTo>
                <a:cubicBezTo>
                  <a:pt x="-8165" y="210670"/>
                  <a:pt x="12251" y="84527"/>
                  <a:pt x="0" y="0"/>
                </a:cubicBezTo>
                <a:close/>
              </a:path>
              <a:path w="8392362" h="369332" stroke="0" extrusionOk="0">
                <a:moveTo>
                  <a:pt x="0" y="0"/>
                </a:moveTo>
                <a:cubicBezTo>
                  <a:pt x="186462" y="4810"/>
                  <a:pt x="306076" y="5814"/>
                  <a:pt x="531516" y="0"/>
                </a:cubicBezTo>
                <a:cubicBezTo>
                  <a:pt x="756956" y="-5814"/>
                  <a:pt x="973761" y="-104"/>
                  <a:pt x="1146956" y="0"/>
                </a:cubicBezTo>
                <a:cubicBezTo>
                  <a:pt x="1320151" y="104"/>
                  <a:pt x="1569552" y="1250"/>
                  <a:pt x="1678472" y="0"/>
                </a:cubicBezTo>
                <a:cubicBezTo>
                  <a:pt x="1787392" y="-1250"/>
                  <a:pt x="1902768" y="-4136"/>
                  <a:pt x="2126065" y="0"/>
                </a:cubicBezTo>
                <a:cubicBezTo>
                  <a:pt x="2349362" y="4136"/>
                  <a:pt x="2455050" y="26076"/>
                  <a:pt x="2741505" y="0"/>
                </a:cubicBezTo>
                <a:cubicBezTo>
                  <a:pt x="3027960" y="-26076"/>
                  <a:pt x="3108453" y="22023"/>
                  <a:pt x="3356945" y="0"/>
                </a:cubicBezTo>
                <a:cubicBezTo>
                  <a:pt x="3605437" y="-22023"/>
                  <a:pt x="3868785" y="28997"/>
                  <a:pt x="4056308" y="0"/>
                </a:cubicBezTo>
                <a:cubicBezTo>
                  <a:pt x="4243831" y="-28997"/>
                  <a:pt x="4514330" y="14986"/>
                  <a:pt x="4671748" y="0"/>
                </a:cubicBezTo>
                <a:cubicBezTo>
                  <a:pt x="4829166" y="-14986"/>
                  <a:pt x="5043955" y="16504"/>
                  <a:pt x="5203264" y="0"/>
                </a:cubicBezTo>
                <a:cubicBezTo>
                  <a:pt x="5362573" y="-16504"/>
                  <a:pt x="5761580" y="23238"/>
                  <a:pt x="5986552" y="0"/>
                </a:cubicBezTo>
                <a:cubicBezTo>
                  <a:pt x="6211524" y="-23238"/>
                  <a:pt x="6500464" y="17275"/>
                  <a:pt x="6769839" y="0"/>
                </a:cubicBezTo>
                <a:cubicBezTo>
                  <a:pt x="7039214" y="-17275"/>
                  <a:pt x="7189701" y="-27691"/>
                  <a:pt x="7385279" y="0"/>
                </a:cubicBezTo>
                <a:cubicBezTo>
                  <a:pt x="7580857" y="27691"/>
                  <a:pt x="7892083" y="-17710"/>
                  <a:pt x="8392362" y="0"/>
                </a:cubicBezTo>
                <a:cubicBezTo>
                  <a:pt x="8398110" y="98156"/>
                  <a:pt x="8403505" y="232461"/>
                  <a:pt x="8392362" y="369332"/>
                </a:cubicBezTo>
                <a:cubicBezTo>
                  <a:pt x="8246745" y="388615"/>
                  <a:pt x="8092189" y="360976"/>
                  <a:pt x="7944769" y="369332"/>
                </a:cubicBezTo>
                <a:cubicBezTo>
                  <a:pt x="7797349" y="377688"/>
                  <a:pt x="7675027" y="356902"/>
                  <a:pt x="7497177" y="369332"/>
                </a:cubicBezTo>
                <a:cubicBezTo>
                  <a:pt x="7319327" y="381762"/>
                  <a:pt x="7229419" y="346605"/>
                  <a:pt x="6965660" y="369332"/>
                </a:cubicBezTo>
                <a:cubicBezTo>
                  <a:pt x="6701901" y="392059"/>
                  <a:pt x="6366412" y="348017"/>
                  <a:pt x="6098450" y="369332"/>
                </a:cubicBezTo>
                <a:cubicBezTo>
                  <a:pt x="5830488" y="390648"/>
                  <a:pt x="5664454" y="386932"/>
                  <a:pt x="5231239" y="369332"/>
                </a:cubicBezTo>
                <a:cubicBezTo>
                  <a:pt x="4798024" y="351732"/>
                  <a:pt x="4843253" y="338603"/>
                  <a:pt x="4615799" y="369332"/>
                </a:cubicBezTo>
                <a:cubicBezTo>
                  <a:pt x="4388345" y="400061"/>
                  <a:pt x="4187116" y="381427"/>
                  <a:pt x="3916436" y="369332"/>
                </a:cubicBezTo>
                <a:cubicBezTo>
                  <a:pt x="3645756" y="357237"/>
                  <a:pt x="3602860" y="351625"/>
                  <a:pt x="3384919" y="369332"/>
                </a:cubicBezTo>
                <a:cubicBezTo>
                  <a:pt x="3166978" y="387039"/>
                  <a:pt x="3037777" y="389973"/>
                  <a:pt x="2853403" y="369332"/>
                </a:cubicBezTo>
                <a:cubicBezTo>
                  <a:pt x="2669029" y="348691"/>
                  <a:pt x="2310007" y="382071"/>
                  <a:pt x="2154040" y="369332"/>
                </a:cubicBezTo>
                <a:cubicBezTo>
                  <a:pt x="1998073" y="356593"/>
                  <a:pt x="1867828" y="344079"/>
                  <a:pt x="1622523" y="369332"/>
                </a:cubicBezTo>
                <a:cubicBezTo>
                  <a:pt x="1377218" y="394585"/>
                  <a:pt x="1159203" y="334911"/>
                  <a:pt x="839236" y="369332"/>
                </a:cubicBezTo>
                <a:cubicBezTo>
                  <a:pt x="519269" y="403753"/>
                  <a:pt x="334427" y="365581"/>
                  <a:pt x="0" y="369332"/>
                </a:cubicBezTo>
                <a:cubicBezTo>
                  <a:pt x="-13926" y="259594"/>
                  <a:pt x="17240" y="126422"/>
                  <a:pt x="0" y="0"/>
                </a:cubicBezTo>
                <a:close/>
              </a:path>
            </a:pathLst>
          </a:custGeom>
          <a:solidFill>
            <a:srgbClr val="69295D"/>
          </a:solidFill>
          <a:ln w="57150">
            <a:solidFill>
              <a:srgbClr val="69295D"/>
            </a:solidFill>
            <a:extLst>
              <a:ext uri="{C807C97D-BFC1-408E-A445-0C87EB9F89A2}">
                <ask:lineSketchStyleProps xmlns:ask="http://schemas.microsoft.com/office/drawing/2018/sketchyshapes" sd="512766280">
                  <a:prstGeom prst="rect">
                    <a:avLst/>
                  </a:prstGeom>
                  <ask:type>
                    <ask:lineSketchFreehand/>
                  </ask:type>
                </ask:lineSketchStyleProps>
              </a:ext>
            </a:extLst>
          </a:ln>
        </p:spPr>
        <p:txBody>
          <a:bodyPr wrap="square" rtlCol="0">
            <a:spAutoFit/>
          </a:bodyPr>
          <a:lstStyle/>
          <a:p>
            <a:pPr algn="ctr"/>
            <a:r>
              <a:rPr lang="en-GB">
                <a:solidFill>
                  <a:schemeClr val="bg1"/>
                </a:solidFill>
                <a:latin typeface="Arial" panose="020B0604020202020204" pitchFamily="34" charset="0"/>
              </a:rPr>
              <a:t>You could choose any of these shapes for your shield. </a:t>
            </a:r>
            <a:r>
              <a:rPr lang="en-GB" b="1">
                <a:solidFill>
                  <a:schemeClr val="bg1"/>
                </a:solidFill>
                <a:latin typeface="Arial" panose="020B0604020202020204" pitchFamily="34" charset="0"/>
              </a:rPr>
              <a:t>Which is your favourite? </a:t>
            </a:r>
          </a:p>
        </p:txBody>
      </p:sp>
    </p:spTree>
    <p:extLst>
      <p:ext uri="{BB962C8B-B14F-4D97-AF65-F5344CB8AC3E}">
        <p14:creationId xmlns:p14="http://schemas.microsoft.com/office/powerpoint/2010/main" val="1922968648"/>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3C0BACE1-9700-7E3B-AA64-DBBCA41268BD}"/>
              </a:ext>
              <a:ext uri="{C183D7F6-B498-43B3-948B-1728B52AA6E4}">
                <adec:decorative xmlns:adec="http://schemas.microsoft.com/office/drawing/2017/decorative" val="1"/>
              </a:ext>
            </a:extLst>
          </p:cNvPr>
          <p:cNvSpPr/>
          <p:nvPr/>
        </p:nvSpPr>
        <p:spPr>
          <a:xfrm>
            <a:off x="1494105" y="2460744"/>
            <a:ext cx="986175" cy="1191121"/>
          </a:xfrm>
          <a:prstGeom prst="roundRect">
            <a:avLst/>
          </a:prstGeom>
          <a:solidFill>
            <a:srgbClr val="00568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0C33B4A8-A4BB-45C1-8482-4605A93B7B62}"/>
              </a:ext>
            </a:extLst>
          </p:cNvPr>
          <p:cNvSpPr txBox="1"/>
          <p:nvPr/>
        </p:nvSpPr>
        <p:spPr>
          <a:xfrm>
            <a:off x="267942" y="1467851"/>
            <a:ext cx="8853382" cy="707886"/>
          </a:xfrm>
          <a:prstGeom prst="rect">
            <a:avLst/>
          </a:prstGeom>
          <a:noFill/>
        </p:spPr>
        <p:txBody>
          <a:bodyPr wrap="square" lIns="91440" tIns="45720" rIns="91440" bIns="45720" rtlCol="0" anchor="t">
            <a:spAutoFit/>
          </a:bodyPr>
          <a:lstStyle/>
          <a:p>
            <a:r>
              <a:rPr lang="en-GB" sz="2000" b="1">
                <a:solidFill>
                  <a:srgbClr val="005685"/>
                </a:solidFill>
                <a:latin typeface="Arial" panose="020B0604020202020204" pitchFamily="34" charset="0"/>
              </a:rPr>
              <a:t>Charges</a:t>
            </a:r>
            <a:r>
              <a:rPr lang="en-GB" sz="2000">
                <a:latin typeface="Arial" panose="020B0604020202020204" pitchFamily="34" charset="0"/>
              </a:rPr>
              <a:t> are objects, shapes or animals which decorate a shield.</a:t>
            </a:r>
          </a:p>
          <a:p>
            <a:r>
              <a:rPr lang="en-GB" sz="2000">
                <a:latin typeface="Arial" panose="020B0604020202020204" pitchFamily="34" charset="0"/>
              </a:rPr>
              <a:t>Here are some examples:  </a:t>
            </a:r>
            <a:endParaRPr lang="en-US">
              <a:latin typeface="Arial" panose="020B0604020202020204" pitchFamily="34" charset="0"/>
            </a:endParaRPr>
          </a:p>
        </p:txBody>
      </p:sp>
      <p:sp>
        <p:nvSpPr>
          <p:cNvPr id="4" name="Arrow: Chevron 1">
            <a:extLst>
              <a:ext uri="{FF2B5EF4-FFF2-40B4-BE49-F238E27FC236}">
                <a16:creationId xmlns:a16="http://schemas.microsoft.com/office/drawing/2014/main" id="{1BD74BCC-9E53-4310-8EC5-0C7BC2EA6B37}"/>
              </a:ext>
              <a:ext uri="{C183D7F6-B498-43B3-948B-1728B52AA6E4}">
                <adec:decorative xmlns:adec="http://schemas.microsoft.com/office/drawing/2017/decorative" val="1"/>
              </a:ext>
            </a:extLst>
          </p:cNvPr>
          <p:cNvSpPr>
            <a:spLocks noGrp="1"/>
          </p:cNvSpPr>
          <p:nvPr>
            <p:ph type="title" idx="4294967295"/>
          </p:nvPr>
        </p:nvSpPr>
        <p:spPr>
          <a:xfrm rot="21350631">
            <a:off x="-1031737" y="391433"/>
            <a:ext cx="8485459" cy="876992"/>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005685"/>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391795" lvl="0" indent="0" algn="ctr" defTabSz="914395" rtl="0" eaLnBrk="1" fontAlgn="auto" latinLnBrk="0" hangingPunct="1">
              <a:lnSpc>
                <a:spcPct val="107000"/>
              </a:lnSpc>
              <a:spcBef>
                <a:spcPts val="1200"/>
              </a:spcBef>
              <a:spcAft>
                <a:spcPts val="0"/>
              </a:spcAft>
              <a:buClrTx/>
              <a:buSzTx/>
              <a:buFontTx/>
              <a:buNone/>
              <a:tabLst/>
              <a:defRPr/>
            </a:pPr>
            <a:r>
              <a:rPr kumimoji="0" lang="en-GB" sz="3600" b="1" i="0" u="none" strike="noStrike" kern="0" cap="none" spc="0" normalizeH="0" baseline="0" noProof="0">
                <a:ln>
                  <a:noFill/>
                </a:ln>
                <a:solidFill>
                  <a:srgbClr val="FFFFFF"/>
                </a:solidFill>
                <a:effectLst/>
                <a:uLnTx/>
                <a:uFillTx/>
                <a:latin typeface="Arial" panose="020B0604020202020204" pitchFamily="34" charset="0"/>
                <a:ea typeface="Times New Roman" panose="02020603050405020304" pitchFamily="18" charset="0"/>
                <a:cs typeface="Times New Roman"/>
              </a:rPr>
              <a:t>Charges</a:t>
            </a:r>
          </a:p>
        </p:txBody>
      </p:sp>
      <p:pic>
        <p:nvPicPr>
          <p:cNvPr id="50" name="Picture 49" descr="A portcullis gate">
            <a:extLst>
              <a:ext uri="{FF2B5EF4-FFF2-40B4-BE49-F238E27FC236}">
                <a16:creationId xmlns:a16="http://schemas.microsoft.com/office/drawing/2014/main" id="{AB5A944C-7991-4237-8F34-444A25811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756" y="2335674"/>
            <a:ext cx="780796" cy="756359"/>
          </a:xfrm>
          <a:prstGeom prst="rect">
            <a:avLst/>
          </a:prstGeom>
        </p:spPr>
      </p:pic>
      <p:pic>
        <p:nvPicPr>
          <p:cNvPr id="30" name="Picture 29" descr="A dark blue crescent moon">
            <a:extLst>
              <a:ext uri="{FF2B5EF4-FFF2-40B4-BE49-F238E27FC236}">
                <a16:creationId xmlns:a16="http://schemas.microsoft.com/office/drawing/2014/main" id="{CD9FA235-EAB1-4AAB-44E6-1C489C48A8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363" y="3253010"/>
            <a:ext cx="678879" cy="820197"/>
          </a:xfrm>
          <a:prstGeom prst="rect">
            <a:avLst/>
          </a:prstGeom>
        </p:spPr>
      </p:pic>
      <p:pic>
        <p:nvPicPr>
          <p:cNvPr id="20" name="Picture 19" descr="A light coloured unicorn rearing on it's hind legs. It has a light blue mane and tail.">
            <a:extLst>
              <a:ext uri="{FF2B5EF4-FFF2-40B4-BE49-F238E27FC236}">
                <a16:creationId xmlns:a16="http://schemas.microsoft.com/office/drawing/2014/main" id="{DFD5EB85-DCC7-893F-DB7E-573663D07729}"/>
              </a:ext>
              <a:ext uri="{C183D7F6-B498-43B3-948B-1728B52AA6E4}">
                <adec:decorative xmlns:adec="http://schemas.microsoft.com/office/drawing/2017/decorative" val="0"/>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33396" y="2483893"/>
            <a:ext cx="893329" cy="1074149"/>
          </a:xfrm>
          <a:prstGeom prst="rect">
            <a:avLst/>
          </a:prstGeom>
        </p:spPr>
      </p:pic>
      <p:grpSp>
        <p:nvGrpSpPr>
          <p:cNvPr id="7" name="Group 6" descr="An ornate gold key on a dark blue background">
            <a:extLst>
              <a:ext uri="{FF2B5EF4-FFF2-40B4-BE49-F238E27FC236}">
                <a16:creationId xmlns:a16="http://schemas.microsoft.com/office/drawing/2014/main" id="{39863E5A-CA64-3787-3B72-56BDFCE34D34}"/>
              </a:ext>
            </a:extLst>
          </p:cNvPr>
          <p:cNvGrpSpPr/>
          <p:nvPr/>
        </p:nvGrpSpPr>
        <p:grpSpPr>
          <a:xfrm>
            <a:off x="2667849" y="2898990"/>
            <a:ext cx="559060" cy="984355"/>
            <a:chOff x="2667849" y="2898990"/>
            <a:chExt cx="559060" cy="984355"/>
          </a:xfrm>
        </p:grpSpPr>
        <p:sp>
          <p:nvSpPr>
            <p:cNvPr id="11" name="Rectangle: Rounded Corners 10">
              <a:extLst>
                <a:ext uri="{FF2B5EF4-FFF2-40B4-BE49-F238E27FC236}">
                  <a16:creationId xmlns:a16="http://schemas.microsoft.com/office/drawing/2014/main" id="{FEAF7689-8814-4CC3-AA6C-B17B3DB6C7B0}"/>
                </a:ext>
                <a:ext uri="{C183D7F6-B498-43B3-948B-1728B52AA6E4}">
                  <adec:decorative xmlns:adec="http://schemas.microsoft.com/office/drawing/2017/decorative" val="1"/>
                </a:ext>
              </a:extLst>
            </p:cNvPr>
            <p:cNvSpPr/>
            <p:nvPr/>
          </p:nvSpPr>
          <p:spPr>
            <a:xfrm>
              <a:off x="2667849" y="2898990"/>
              <a:ext cx="559060" cy="910751"/>
            </a:xfrm>
            <a:prstGeom prst="roundRect">
              <a:avLst/>
            </a:prstGeom>
            <a:solidFill>
              <a:srgbClr val="005685"/>
            </a:solidFill>
            <a:ln>
              <a:solidFill>
                <a:srgbClr val="00568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An ornate yellow key on a dark blue background">
              <a:extLst>
                <a:ext uri="{FF2B5EF4-FFF2-40B4-BE49-F238E27FC236}">
                  <a16:creationId xmlns:a16="http://schemas.microsoft.com/office/drawing/2014/main" id="{C6048E2A-DE1F-3A26-6D9F-68DC97DB30DB}"/>
                </a:ext>
                <a:ext uri="{C183D7F6-B498-43B3-948B-1728B52AA6E4}">
                  <adec:decorative xmlns:adec="http://schemas.microsoft.com/office/drawing/2017/decorative" val="0"/>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2757828" y="2937557"/>
              <a:ext cx="453165" cy="945788"/>
            </a:xfrm>
            <a:prstGeom prst="rect">
              <a:avLst/>
            </a:prstGeom>
          </p:spPr>
        </p:pic>
      </p:grpSp>
      <p:grpSp>
        <p:nvGrpSpPr>
          <p:cNvPr id="23" name="Group 22" descr="A gold candle holder with a lit white candle in it">
            <a:extLst>
              <a:ext uri="{FF2B5EF4-FFF2-40B4-BE49-F238E27FC236}">
                <a16:creationId xmlns:a16="http://schemas.microsoft.com/office/drawing/2014/main" id="{E31AF3EF-9208-4873-5A56-08D67A17E77C}"/>
              </a:ext>
            </a:extLst>
          </p:cNvPr>
          <p:cNvGrpSpPr/>
          <p:nvPr/>
        </p:nvGrpSpPr>
        <p:grpSpPr>
          <a:xfrm>
            <a:off x="3564196" y="3153365"/>
            <a:ext cx="826321" cy="844457"/>
            <a:chOff x="3564196" y="3153365"/>
            <a:chExt cx="826321" cy="844457"/>
          </a:xfrm>
        </p:grpSpPr>
        <p:sp>
          <p:nvSpPr>
            <p:cNvPr id="13" name="Rectangle: Rounded Corners 12">
              <a:extLst>
                <a:ext uri="{FF2B5EF4-FFF2-40B4-BE49-F238E27FC236}">
                  <a16:creationId xmlns:a16="http://schemas.microsoft.com/office/drawing/2014/main" id="{21B9F369-4C53-D4DB-82FF-4C61D4FCC141}"/>
                </a:ext>
                <a:ext uri="{C183D7F6-B498-43B3-948B-1728B52AA6E4}">
                  <adec:decorative xmlns:adec="http://schemas.microsoft.com/office/drawing/2017/decorative" val="1"/>
                </a:ext>
              </a:extLst>
            </p:cNvPr>
            <p:cNvSpPr/>
            <p:nvPr/>
          </p:nvSpPr>
          <p:spPr>
            <a:xfrm>
              <a:off x="3601591" y="3153365"/>
              <a:ext cx="788926" cy="844457"/>
            </a:xfrm>
            <a:prstGeom prst="roundRect">
              <a:avLst/>
            </a:prstGeom>
            <a:solidFill>
              <a:srgbClr val="00568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lit candle in a gold coloured candle holder">
              <a:extLst>
                <a:ext uri="{FF2B5EF4-FFF2-40B4-BE49-F238E27FC236}">
                  <a16:creationId xmlns:a16="http://schemas.microsoft.com/office/drawing/2014/main" id="{D485D6D5-3CEF-9C77-849C-86A85347B51D}"/>
                </a:ext>
                <a:ext uri="{C183D7F6-B498-43B3-948B-1728B52AA6E4}">
                  <adec:decorative xmlns:adec="http://schemas.microsoft.com/office/drawing/2017/decorative" val="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64196" y="3216300"/>
              <a:ext cx="629934" cy="753377"/>
            </a:xfrm>
            <a:prstGeom prst="rect">
              <a:avLst/>
            </a:prstGeom>
          </p:spPr>
        </p:pic>
      </p:grpSp>
      <p:grpSp>
        <p:nvGrpSpPr>
          <p:cNvPr id="26" name="Group 25" descr="A light coloured greyhound like dog with a red collar">
            <a:extLst>
              <a:ext uri="{FF2B5EF4-FFF2-40B4-BE49-F238E27FC236}">
                <a16:creationId xmlns:a16="http://schemas.microsoft.com/office/drawing/2014/main" id="{2584C48C-EA03-910F-DAF8-CC5DC7623B18}"/>
              </a:ext>
            </a:extLst>
          </p:cNvPr>
          <p:cNvGrpSpPr/>
          <p:nvPr/>
        </p:nvGrpSpPr>
        <p:grpSpPr>
          <a:xfrm>
            <a:off x="3755193" y="2168361"/>
            <a:ext cx="1157422" cy="807138"/>
            <a:chOff x="3755193" y="2168361"/>
            <a:chExt cx="1157422" cy="807138"/>
          </a:xfrm>
        </p:grpSpPr>
        <p:sp>
          <p:nvSpPr>
            <p:cNvPr id="17" name="Rectangle: Rounded Corners 16">
              <a:extLst>
                <a:ext uri="{FF2B5EF4-FFF2-40B4-BE49-F238E27FC236}">
                  <a16:creationId xmlns:a16="http://schemas.microsoft.com/office/drawing/2014/main" id="{C436431B-9F00-923A-1862-2F62AC788C94}"/>
                </a:ext>
                <a:ext uri="{C183D7F6-B498-43B3-948B-1728B52AA6E4}">
                  <adec:decorative xmlns:adec="http://schemas.microsoft.com/office/drawing/2017/decorative" val="1"/>
                </a:ext>
              </a:extLst>
            </p:cNvPr>
            <p:cNvSpPr/>
            <p:nvPr/>
          </p:nvSpPr>
          <p:spPr>
            <a:xfrm>
              <a:off x="3755193" y="2168361"/>
              <a:ext cx="1157422" cy="807138"/>
            </a:xfrm>
            <a:prstGeom prst="roundRect">
              <a:avLst/>
            </a:prstGeom>
            <a:solidFill>
              <a:srgbClr val="00568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A light coloured greyhound type dog with a red collar on a dark blue background.">
              <a:extLst>
                <a:ext uri="{FF2B5EF4-FFF2-40B4-BE49-F238E27FC236}">
                  <a16:creationId xmlns:a16="http://schemas.microsoft.com/office/drawing/2014/main" id="{D606FE79-B5E2-8218-5537-8371992C70CE}"/>
                </a:ext>
                <a:ext uri="{C183D7F6-B498-43B3-948B-1728B52AA6E4}">
                  <adec:decorative xmlns:adec="http://schemas.microsoft.com/office/drawing/2017/decorative" val="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46125" y="2168361"/>
              <a:ext cx="759354" cy="783220"/>
            </a:xfrm>
            <a:prstGeom prst="rect">
              <a:avLst/>
            </a:prstGeom>
          </p:spPr>
        </p:pic>
      </p:grpSp>
      <p:pic>
        <p:nvPicPr>
          <p:cNvPr id="56" name="Picture 55" descr="An illustrated castle tower">
            <a:extLst>
              <a:ext uri="{FF2B5EF4-FFF2-40B4-BE49-F238E27FC236}">
                <a16:creationId xmlns:a16="http://schemas.microsoft.com/office/drawing/2014/main" id="{5DB3B84D-B702-42EE-AE01-056DAE135B7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16028" y="2988223"/>
            <a:ext cx="760827" cy="844457"/>
          </a:xfrm>
          <a:prstGeom prst="rect">
            <a:avLst/>
          </a:prstGeom>
        </p:spPr>
      </p:pic>
      <p:pic>
        <p:nvPicPr>
          <p:cNvPr id="25" name="Picture 24" descr="A green coloured peacock style feather">
            <a:extLst>
              <a:ext uri="{FF2B5EF4-FFF2-40B4-BE49-F238E27FC236}">
                <a16:creationId xmlns:a16="http://schemas.microsoft.com/office/drawing/2014/main" id="{10D3B461-F341-6EBB-ABF2-1FD5F49A1A02}"/>
              </a:ext>
              <a:ext uri="{C183D7F6-B498-43B3-948B-1728B52AA6E4}">
                <adec:decorative xmlns:adec="http://schemas.microsoft.com/office/drawing/2017/decorative" val="0"/>
              </a:ext>
            </a:extLst>
          </p:cNvPr>
          <p:cNvPicPr>
            <a:picLocks noChangeAspect="1"/>
          </p:cNvPicPr>
          <p:nvPr/>
        </p:nvPicPr>
        <p:blipFill>
          <a:blip r:embed="rId11">
            <a:duotone>
              <a:prstClr val="black"/>
              <a:schemeClr val="accent6">
                <a:tint val="45000"/>
                <a:satMod val="400000"/>
              </a:schemeClr>
            </a:duotone>
            <a:extLst>
              <a:ext uri="{BEBA8EAE-BF5A-486C-A8C5-ECC9F3942E4B}">
                <a14:imgProps xmlns:a14="http://schemas.microsoft.com/office/drawing/2010/main">
                  <a14:imgLayer r:embed="rId12">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5100184" y="2005160"/>
            <a:ext cx="872466" cy="1389116"/>
          </a:xfrm>
          <a:prstGeom prst="rect">
            <a:avLst/>
          </a:prstGeom>
        </p:spPr>
      </p:pic>
      <p:pic>
        <p:nvPicPr>
          <p:cNvPr id="28" name="Picture 27" descr="A purple five pointed star">
            <a:extLst>
              <a:ext uri="{FF2B5EF4-FFF2-40B4-BE49-F238E27FC236}">
                <a16:creationId xmlns:a16="http://schemas.microsoft.com/office/drawing/2014/main" id="{C807D562-CEA3-A669-8B65-B36CC08DA2F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69129" y="3148718"/>
            <a:ext cx="648399" cy="601293"/>
          </a:xfrm>
          <a:prstGeom prst="rect">
            <a:avLst/>
          </a:prstGeom>
        </p:spPr>
      </p:pic>
      <p:pic>
        <p:nvPicPr>
          <p:cNvPr id="58" name="Picture 57" descr="A red lion rampant with a blue tongue">
            <a:extLst>
              <a:ext uri="{FF2B5EF4-FFF2-40B4-BE49-F238E27FC236}">
                <a16:creationId xmlns:a16="http://schemas.microsoft.com/office/drawing/2014/main" id="{FEE60130-55ED-45F0-ACD4-71F25CBCCED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67889" y="2159739"/>
            <a:ext cx="742021" cy="1001808"/>
          </a:xfrm>
          <a:prstGeom prst="rect">
            <a:avLst/>
          </a:prstGeom>
        </p:spPr>
      </p:pic>
      <p:grpSp>
        <p:nvGrpSpPr>
          <p:cNvPr id="21" name="Group 20" descr="A white and yellow flower">
            <a:extLst>
              <a:ext uri="{FF2B5EF4-FFF2-40B4-BE49-F238E27FC236}">
                <a16:creationId xmlns:a16="http://schemas.microsoft.com/office/drawing/2014/main" id="{F5E3014A-6B0C-B5AF-D011-22219C50A81A}"/>
              </a:ext>
            </a:extLst>
          </p:cNvPr>
          <p:cNvGrpSpPr/>
          <p:nvPr/>
        </p:nvGrpSpPr>
        <p:grpSpPr>
          <a:xfrm>
            <a:off x="6911085" y="3238665"/>
            <a:ext cx="872466" cy="757423"/>
            <a:chOff x="6911085" y="3238665"/>
            <a:chExt cx="872466" cy="757423"/>
          </a:xfrm>
        </p:grpSpPr>
        <p:sp>
          <p:nvSpPr>
            <p:cNvPr id="8" name="Rectangle: Rounded Corners 7">
              <a:extLst>
                <a:ext uri="{FF2B5EF4-FFF2-40B4-BE49-F238E27FC236}">
                  <a16:creationId xmlns:a16="http://schemas.microsoft.com/office/drawing/2014/main" id="{44EA0C6B-4278-9AFE-4E87-37BEDD6EBB29}"/>
                </a:ext>
                <a:ext uri="{C183D7F6-B498-43B3-948B-1728B52AA6E4}">
                  <adec:decorative xmlns:adec="http://schemas.microsoft.com/office/drawing/2017/decorative" val="1"/>
                </a:ext>
              </a:extLst>
            </p:cNvPr>
            <p:cNvSpPr/>
            <p:nvPr/>
          </p:nvSpPr>
          <p:spPr>
            <a:xfrm>
              <a:off x="6911085" y="3238665"/>
              <a:ext cx="872466" cy="757423"/>
            </a:xfrm>
            <a:prstGeom prst="roundRect">
              <a:avLst/>
            </a:prstGeom>
            <a:solidFill>
              <a:srgbClr val="00568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white and yellow flower on a dark blue background">
              <a:extLst>
                <a:ext uri="{FF2B5EF4-FFF2-40B4-BE49-F238E27FC236}">
                  <a16:creationId xmlns:a16="http://schemas.microsoft.com/office/drawing/2014/main" id="{7CCDF2E3-E33C-0CB2-7169-40DF746CC358}"/>
                </a:ext>
                <a:ext uri="{C183D7F6-B498-43B3-948B-1728B52AA6E4}">
                  <adec:decorative xmlns:adec="http://schemas.microsoft.com/office/drawing/2017/decorative" val="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007256" y="3311967"/>
              <a:ext cx="673662" cy="645107"/>
            </a:xfrm>
            <a:prstGeom prst="rect">
              <a:avLst/>
            </a:prstGeom>
            <a:ln>
              <a:noFill/>
            </a:ln>
          </p:spPr>
        </p:pic>
      </p:grpSp>
      <p:pic>
        <p:nvPicPr>
          <p:cNvPr id="34" name="Picture 33" descr="A yellow lightning bolt on a dark blue background">
            <a:extLst>
              <a:ext uri="{FF2B5EF4-FFF2-40B4-BE49-F238E27FC236}">
                <a16:creationId xmlns:a16="http://schemas.microsoft.com/office/drawing/2014/main" id="{9964F87D-6277-9019-F0BA-EB30064F9C6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778658" y="2013141"/>
            <a:ext cx="645628" cy="723214"/>
          </a:xfrm>
          <a:prstGeom prst="rect">
            <a:avLst/>
          </a:prstGeom>
        </p:spPr>
      </p:pic>
      <p:pic>
        <p:nvPicPr>
          <p:cNvPr id="54" name="Picture 53" descr="A black cauldron">
            <a:extLst>
              <a:ext uri="{FF2B5EF4-FFF2-40B4-BE49-F238E27FC236}">
                <a16:creationId xmlns:a16="http://schemas.microsoft.com/office/drawing/2014/main" id="{4CA9256E-B85E-4F3B-9995-F775172AC7B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975351" y="2890417"/>
            <a:ext cx="631173" cy="568726"/>
          </a:xfrm>
          <a:prstGeom prst="rect">
            <a:avLst/>
          </a:prstGeom>
        </p:spPr>
      </p:pic>
      <p:sp>
        <p:nvSpPr>
          <p:cNvPr id="40" name="TextBox 39">
            <a:extLst>
              <a:ext uri="{FF2B5EF4-FFF2-40B4-BE49-F238E27FC236}">
                <a16:creationId xmlns:a16="http://schemas.microsoft.com/office/drawing/2014/main" id="{9E52C09E-64A0-4FC8-A547-C08988E6420B}"/>
              </a:ext>
            </a:extLst>
          </p:cNvPr>
          <p:cNvSpPr txBox="1"/>
          <p:nvPr/>
        </p:nvSpPr>
        <p:spPr>
          <a:xfrm>
            <a:off x="367018" y="4279228"/>
            <a:ext cx="4399998" cy="1477328"/>
          </a:xfrm>
          <a:prstGeom prst="rect">
            <a:avLst/>
          </a:prstGeom>
          <a:noFill/>
        </p:spPr>
        <p:txBody>
          <a:bodyPr wrap="square" lIns="91440" tIns="45720" rIns="91440" bIns="45720" rtlCol="0" anchor="t">
            <a:spAutoFit/>
          </a:bodyPr>
          <a:lstStyle/>
          <a:p>
            <a:r>
              <a:rPr lang="en-GB" dirty="0">
                <a:latin typeface="Arial" panose="020B0604020202020204" pitchFamily="34" charset="0"/>
              </a:rPr>
              <a:t>You could have one big </a:t>
            </a:r>
            <a:r>
              <a:rPr lang="en-GB" b="1" dirty="0">
                <a:solidFill>
                  <a:srgbClr val="005685"/>
                </a:solidFill>
                <a:latin typeface="Arial" panose="020B0604020202020204" pitchFamily="34" charset="0"/>
              </a:rPr>
              <a:t>charge</a:t>
            </a:r>
            <a:r>
              <a:rPr lang="en-GB" dirty="0">
                <a:latin typeface="Arial" panose="020B0604020202020204" pitchFamily="34" charset="0"/>
              </a:rPr>
              <a:t> or lots of smaller ones. </a:t>
            </a:r>
          </a:p>
          <a:p>
            <a:endParaRPr lang="en-GB" dirty="0">
              <a:latin typeface="Arial" panose="020B0604020202020204" pitchFamily="34" charset="0"/>
            </a:endParaRPr>
          </a:p>
          <a:p>
            <a:r>
              <a:rPr lang="en-GB" dirty="0">
                <a:latin typeface="Arial" panose="020B0604020202020204" pitchFamily="34" charset="0"/>
              </a:rPr>
              <a:t>Each </a:t>
            </a:r>
            <a:r>
              <a:rPr lang="en-GB" b="1" dirty="0">
                <a:solidFill>
                  <a:srgbClr val="005685"/>
                </a:solidFill>
                <a:latin typeface="Arial" panose="020B0604020202020204" pitchFamily="34" charset="0"/>
              </a:rPr>
              <a:t>charge </a:t>
            </a:r>
            <a:r>
              <a:rPr lang="en-GB" dirty="0">
                <a:latin typeface="Arial" panose="020B0604020202020204" pitchFamily="34" charset="0"/>
              </a:rPr>
              <a:t>could have a special meaning to represent the shield’s owner. </a:t>
            </a:r>
            <a:endParaRPr lang="en-GB" dirty="0">
              <a:latin typeface="Arial" panose="020B0604020202020204" pitchFamily="34" charset="0"/>
              <a:ea typeface="Calibri"/>
              <a:cs typeface="Arial" panose="020B0604020202020204" pitchFamily="34" charset="0"/>
            </a:endParaRPr>
          </a:p>
        </p:txBody>
      </p:sp>
      <p:pic>
        <p:nvPicPr>
          <p:cNvPr id="37" name="Picture 36" descr="Three example shields with charges. One shows a large unicorn, one shows a yellow lightning bolt, one contains a dog and a yellow and white flower.">
            <a:extLst>
              <a:ext uri="{FF2B5EF4-FFF2-40B4-BE49-F238E27FC236}">
                <a16:creationId xmlns:a16="http://schemas.microsoft.com/office/drawing/2014/main" id="{D6410817-E899-31BE-F261-A1D12CB5CE7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201417" y="4428942"/>
            <a:ext cx="3419335" cy="1133313"/>
          </a:xfrm>
          <a:prstGeom prst="rect">
            <a:avLst/>
          </a:prstGeom>
        </p:spPr>
      </p:pic>
      <p:sp>
        <p:nvSpPr>
          <p:cNvPr id="48" name="Rectangle 47">
            <a:extLst>
              <a:ext uri="{FF2B5EF4-FFF2-40B4-BE49-F238E27FC236}">
                <a16:creationId xmlns:a16="http://schemas.microsoft.com/office/drawing/2014/main" id="{018F3315-34CB-4D78-8E8D-95B73F49DD75}"/>
              </a:ext>
              <a:ext uri="{C183D7F6-B498-43B3-948B-1728B52AA6E4}">
                <adec:decorative xmlns:adec="http://schemas.microsoft.com/office/drawing/2017/decorative" val="1"/>
              </a:ext>
            </a:extLst>
          </p:cNvPr>
          <p:cNvSpPr/>
          <p:nvPr/>
        </p:nvSpPr>
        <p:spPr>
          <a:xfrm>
            <a:off x="4891480" y="4073207"/>
            <a:ext cx="3948817" cy="1790714"/>
          </a:xfrm>
          <a:custGeom>
            <a:avLst/>
            <a:gdLst>
              <a:gd name="csX0" fmla="*/ 0 w 3948817"/>
              <a:gd name="csY0" fmla="*/ 0 h 1790714"/>
              <a:gd name="csX1" fmla="*/ 579160 w 3948817"/>
              <a:gd name="csY1" fmla="*/ 0 h 1790714"/>
              <a:gd name="csX2" fmla="*/ 1197808 w 3948817"/>
              <a:gd name="csY2" fmla="*/ 0 h 1790714"/>
              <a:gd name="csX3" fmla="*/ 1855944 w 3948817"/>
              <a:gd name="csY3" fmla="*/ 0 h 1790714"/>
              <a:gd name="csX4" fmla="*/ 2395616 w 3948817"/>
              <a:gd name="csY4" fmla="*/ 0 h 1790714"/>
              <a:gd name="csX5" fmla="*/ 3132728 w 3948817"/>
              <a:gd name="csY5" fmla="*/ 0 h 1790714"/>
              <a:gd name="csX6" fmla="*/ 3948817 w 3948817"/>
              <a:gd name="csY6" fmla="*/ 0 h 1790714"/>
              <a:gd name="csX7" fmla="*/ 3948817 w 3948817"/>
              <a:gd name="csY7" fmla="*/ 578998 h 1790714"/>
              <a:gd name="csX8" fmla="*/ 3948817 w 3948817"/>
              <a:gd name="csY8" fmla="*/ 1175902 h 1790714"/>
              <a:gd name="csX9" fmla="*/ 3948817 w 3948817"/>
              <a:gd name="csY9" fmla="*/ 1790714 h 1790714"/>
              <a:gd name="csX10" fmla="*/ 3330169 w 3948817"/>
              <a:gd name="csY10" fmla="*/ 1790714 h 1790714"/>
              <a:gd name="csX11" fmla="*/ 2711521 w 3948817"/>
              <a:gd name="csY11" fmla="*/ 1790714 h 1790714"/>
              <a:gd name="csX12" fmla="*/ 2092873 w 3948817"/>
              <a:gd name="csY12" fmla="*/ 1790714 h 1790714"/>
              <a:gd name="csX13" fmla="*/ 1395249 w 3948817"/>
              <a:gd name="csY13" fmla="*/ 1790714 h 1790714"/>
              <a:gd name="csX14" fmla="*/ 776601 w 3948817"/>
              <a:gd name="csY14" fmla="*/ 1790714 h 1790714"/>
              <a:gd name="csX15" fmla="*/ 0 w 3948817"/>
              <a:gd name="csY15" fmla="*/ 1790714 h 1790714"/>
              <a:gd name="csX16" fmla="*/ 0 w 3948817"/>
              <a:gd name="csY16" fmla="*/ 1211716 h 1790714"/>
              <a:gd name="csX17" fmla="*/ 0 w 3948817"/>
              <a:gd name="csY17" fmla="*/ 650626 h 1790714"/>
              <a:gd name="csX18" fmla="*/ 0 w 3948817"/>
              <a:gd name="csY18" fmla="*/ 0 h 1790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948817" h="1790714" extrusionOk="0">
                <a:moveTo>
                  <a:pt x="0" y="0"/>
                </a:moveTo>
                <a:cubicBezTo>
                  <a:pt x="127285" y="-27664"/>
                  <a:pt x="366693" y="21719"/>
                  <a:pt x="579160" y="0"/>
                </a:cubicBezTo>
                <a:cubicBezTo>
                  <a:pt x="791627" y="-21719"/>
                  <a:pt x="990245" y="-21674"/>
                  <a:pt x="1197808" y="0"/>
                </a:cubicBezTo>
                <a:cubicBezTo>
                  <a:pt x="1405371" y="21674"/>
                  <a:pt x="1596612" y="-26065"/>
                  <a:pt x="1855944" y="0"/>
                </a:cubicBezTo>
                <a:cubicBezTo>
                  <a:pt x="2115276" y="26065"/>
                  <a:pt x="2236235" y="-26186"/>
                  <a:pt x="2395616" y="0"/>
                </a:cubicBezTo>
                <a:cubicBezTo>
                  <a:pt x="2554997" y="26186"/>
                  <a:pt x="2974115" y="-17643"/>
                  <a:pt x="3132728" y="0"/>
                </a:cubicBezTo>
                <a:cubicBezTo>
                  <a:pt x="3291341" y="17643"/>
                  <a:pt x="3756104" y="-11970"/>
                  <a:pt x="3948817" y="0"/>
                </a:cubicBezTo>
                <a:cubicBezTo>
                  <a:pt x="3940137" y="265404"/>
                  <a:pt x="3937201" y="387940"/>
                  <a:pt x="3948817" y="578998"/>
                </a:cubicBezTo>
                <a:cubicBezTo>
                  <a:pt x="3960433" y="770056"/>
                  <a:pt x="3960489" y="990260"/>
                  <a:pt x="3948817" y="1175902"/>
                </a:cubicBezTo>
                <a:cubicBezTo>
                  <a:pt x="3937145" y="1361544"/>
                  <a:pt x="3928548" y="1613864"/>
                  <a:pt x="3948817" y="1790714"/>
                </a:cubicBezTo>
                <a:cubicBezTo>
                  <a:pt x="3726086" y="1767524"/>
                  <a:pt x="3457227" y="1775761"/>
                  <a:pt x="3330169" y="1790714"/>
                </a:cubicBezTo>
                <a:cubicBezTo>
                  <a:pt x="3203111" y="1805667"/>
                  <a:pt x="2891363" y="1815721"/>
                  <a:pt x="2711521" y="1790714"/>
                </a:cubicBezTo>
                <a:cubicBezTo>
                  <a:pt x="2531679" y="1765707"/>
                  <a:pt x="2221731" y="1767699"/>
                  <a:pt x="2092873" y="1790714"/>
                </a:cubicBezTo>
                <a:cubicBezTo>
                  <a:pt x="1964015" y="1813729"/>
                  <a:pt x="1611099" y="1821005"/>
                  <a:pt x="1395249" y="1790714"/>
                </a:cubicBezTo>
                <a:cubicBezTo>
                  <a:pt x="1179399" y="1760423"/>
                  <a:pt x="1065779" y="1796727"/>
                  <a:pt x="776601" y="1790714"/>
                </a:cubicBezTo>
                <a:cubicBezTo>
                  <a:pt x="487423" y="1784701"/>
                  <a:pt x="196172" y="1825196"/>
                  <a:pt x="0" y="1790714"/>
                </a:cubicBezTo>
                <a:cubicBezTo>
                  <a:pt x="3919" y="1604444"/>
                  <a:pt x="-9761" y="1381512"/>
                  <a:pt x="0" y="1211716"/>
                </a:cubicBezTo>
                <a:cubicBezTo>
                  <a:pt x="9761" y="1041920"/>
                  <a:pt x="18021" y="857501"/>
                  <a:pt x="0" y="650626"/>
                </a:cubicBezTo>
                <a:cubicBezTo>
                  <a:pt x="-18021" y="443751"/>
                  <a:pt x="-29357" y="192051"/>
                  <a:pt x="0" y="0"/>
                </a:cubicBezTo>
                <a:close/>
              </a:path>
            </a:pathLst>
          </a:custGeom>
          <a:noFill/>
          <a:ln w="28575">
            <a:solidFill>
              <a:srgbClr val="005685"/>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5" name="TextBox 34">
            <a:extLst>
              <a:ext uri="{FF2B5EF4-FFF2-40B4-BE49-F238E27FC236}">
                <a16:creationId xmlns:a16="http://schemas.microsoft.com/office/drawing/2014/main" id="{29F5F8A9-2AB9-41C7-AD76-1E2E4A2D06EC}"/>
              </a:ext>
            </a:extLst>
          </p:cNvPr>
          <p:cNvSpPr txBox="1"/>
          <p:nvPr/>
        </p:nvSpPr>
        <p:spPr>
          <a:xfrm>
            <a:off x="230323" y="6037962"/>
            <a:ext cx="8683354" cy="646331"/>
          </a:xfrm>
          <a:custGeom>
            <a:avLst/>
            <a:gdLst>
              <a:gd name="csX0" fmla="*/ 0 w 8683354"/>
              <a:gd name="csY0" fmla="*/ 0 h 646331"/>
              <a:gd name="csX1" fmla="*/ 407450 w 8683354"/>
              <a:gd name="csY1" fmla="*/ 0 h 646331"/>
              <a:gd name="csX2" fmla="*/ 814899 w 8683354"/>
              <a:gd name="csY2" fmla="*/ 0 h 646331"/>
              <a:gd name="csX3" fmla="*/ 1396016 w 8683354"/>
              <a:gd name="csY3" fmla="*/ 0 h 646331"/>
              <a:gd name="csX4" fmla="*/ 1890299 w 8683354"/>
              <a:gd name="csY4" fmla="*/ 0 h 646331"/>
              <a:gd name="csX5" fmla="*/ 2645083 w 8683354"/>
              <a:gd name="csY5" fmla="*/ 0 h 646331"/>
              <a:gd name="csX6" fmla="*/ 3486701 w 8683354"/>
              <a:gd name="csY6" fmla="*/ 0 h 646331"/>
              <a:gd name="csX7" fmla="*/ 4241484 w 8683354"/>
              <a:gd name="csY7" fmla="*/ 0 h 646331"/>
              <a:gd name="csX8" fmla="*/ 4996268 w 8683354"/>
              <a:gd name="csY8" fmla="*/ 0 h 646331"/>
              <a:gd name="csX9" fmla="*/ 5403718 w 8683354"/>
              <a:gd name="csY9" fmla="*/ 0 h 646331"/>
              <a:gd name="csX10" fmla="*/ 5898001 w 8683354"/>
              <a:gd name="csY10" fmla="*/ 0 h 646331"/>
              <a:gd name="csX11" fmla="*/ 6392284 w 8683354"/>
              <a:gd name="csY11" fmla="*/ 0 h 646331"/>
              <a:gd name="csX12" fmla="*/ 7233902 w 8683354"/>
              <a:gd name="csY12" fmla="*/ 0 h 646331"/>
              <a:gd name="csX13" fmla="*/ 7901852 w 8683354"/>
              <a:gd name="csY13" fmla="*/ 0 h 646331"/>
              <a:gd name="csX14" fmla="*/ 8683354 w 8683354"/>
              <a:gd name="csY14" fmla="*/ 0 h 646331"/>
              <a:gd name="csX15" fmla="*/ 8683354 w 8683354"/>
              <a:gd name="csY15" fmla="*/ 646331 h 646331"/>
              <a:gd name="csX16" fmla="*/ 8015404 w 8683354"/>
              <a:gd name="csY16" fmla="*/ 646331 h 646331"/>
              <a:gd name="csX17" fmla="*/ 7607954 w 8683354"/>
              <a:gd name="csY17" fmla="*/ 646331 h 646331"/>
              <a:gd name="csX18" fmla="*/ 6766337 w 8683354"/>
              <a:gd name="csY18" fmla="*/ 646331 h 646331"/>
              <a:gd name="csX19" fmla="*/ 6185220 w 8683354"/>
              <a:gd name="csY19" fmla="*/ 646331 h 646331"/>
              <a:gd name="csX20" fmla="*/ 5777770 w 8683354"/>
              <a:gd name="csY20" fmla="*/ 646331 h 646331"/>
              <a:gd name="csX21" fmla="*/ 4936153 w 8683354"/>
              <a:gd name="csY21" fmla="*/ 646331 h 646331"/>
              <a:gd name="csX22" fmla="*/ 4094535 w 8683354"/>
              <a:gd name="csY22" fmla="*/ 646331 h 646331"/>
              <a:gd name="csX23" fmla="*/ 3426585 w 8683354"/>
              <a:gd name="csY23" fmla="*/ 646331 h 646331"/>
              <a:gd name="csX24" fmla="*/ 2758635 w 8683354"/>
              <a:gd name="csY24" fmla="*/ 646331 h 646331"/>
              <a:gd name="csX25" fmla="*/ 2090684 w 8683354"/>
              <a:gd name="csY25" fmla="*/ 646331 h 646331"/>
              <a:gd name="csX26" fmla="*/ 1249067 w 8683354"/>
              <a:gd name="csY26" fmla="*/ 646331 h 646331"/>
              <a:gd name="csX27" fmla="*/ 0 w 8683354"/>
              <a:gd name="csY27" fmla="*/ 646331 h 646331"/>
              <a:gd name="csX28" fmla="*/ 0 w 8683354"/>
              <a:gd name="csY28"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8683354" h="646331" fill="none" extrusionOk="0">
                <a:moveTo>
                  <a:pt x="0" y="0"/>
                </a:moveTo>
                <a:cubicBezTo>
                  <a:pt x="175955" y="-16814"/>
                  <a:pt x="226383" y="11587"/>
                  <a:pt x="407450" y="0"/>
                </a:cubicBezTo>
                <a:cubicBezTo>
                  <a:pt x="588517" y="-11587"/>
                  <a:pt x="714605" y="-18024"/>
                  <a:pt x="814899" y="0"/>
                </a:cubicBezTo>
                <a:cubicBezTo>
                  <a:pt x="915193" y="18024"/>
                  <a:pt x="1173762" y="-2424"/>
                  <a:pt x="1396016" y="0"/>
                </a:cubicBezTo>
                <a:cubicBezTo>
                  <a:pt x="1618270" y="2424"/>
                  <a:pt x="1784237" y="11843"/>
                  <a:pt x="1890299" y="0"/>
                </a:cubicBezTo>
                <a:cubicBezTo>
                  <a:pt x="1996361" y="-11843"/>
                  <a:pt x="2294860" y="29154"/>
                  <a:pt x="2645083" y="0"/>
                </a:cubicBezTo>
                <a:cubicBezTo>
                  <a:pt x="2995306" y="-29154"/>
                  <a:pt x="3245112" y="7660"/>
                  <a:pt x="3486701" y="0"/>
                </a:cubicBezTo>
                <a:cubicBezTo>
                  <a:pt x="3728290" y="-7660"/>
                  <a:pt x="3968202" y="-5790"/>
                  <a:pt x="4241484" y="0"/>
                </a:cubicBezTo>
                <a:cubicBezTo>
                  <a:pt x="4514766" y="5790"/>
                  <a:pt x="4729687" y="-26295"/>
                  <a:pt x="4996268" y="0"/>
                </a:cubicBezTo>
                <a:cubicBezTo>
                  <a:pt x="5262849" y="26295"/>
                  <a:pt x="5244350" y="18988"/>
                  <a:pt x="5403718" y="0"/>
                </a:cubicBezTo>
                <a:cubicBezTo>
                  <a:pt x="5563086" y="-18988"/>
                  <a:pt x="5731601" y="8099"/>
                  <a:pt x="5898001" y="0"/>
                </a:cubicBezTo>
                <a:cubicBezTo>
                  <a:pt x="6064401" y="-8099"/>
                  <a:pt x="6242631" y="-19224"/>
                  <a:pt x="6392284" y="0"/>
                </a:cubicBezTo>
                <a:cubicBezTo>
                  <a:pt x="6541937" y="19224"/>
                  <a:pt x="6851163" y="-19565"/>
                  <a:pt x="7233902" y="0"/>
                </a:cubicBezTo>
                <a:cubicBezTo>
                  <a:pt x="7616641" y="19565"/>
                  <a:pt x="7756468" y="-10251"/>
                  <a:pt x="7901852" y="0"/>
                </a:cubicBezTo>
                <a:cubicBezTo>
                  <a:pt x="8047236" y="10251"/>
                  <a:pt x="8308392" y="14014"/>
                  <a:pt x="8683354" y="0"/>
                </a:cubicBezTo>
                <a:cubicBezTo>
                  <a:pt x="8713489" y="266114"/>
                  <a:pt x="8661730" y="419423"/>
                  <a:pt x="8683354" y="646331"/>
                </a:cubicBezTo>
                <a:cubicBezTo>
                  <a:pt x="8457480" y="635721"/>
                  <a:pt x="8174177" y="630660"/>
                  <a:pt x="8015404" y="646331"/>
                </a:cubicBezTo>
                <a:cubicBezTo>
                  <a:pt x="7856631" y="662003"/>
                  <a:pt x="7760299" y="664853"/>
                  <a:pt x="7607954" y="646331"/>
                </a:cubicBezTo>
                <a:cubicBezTo>
                  <a:pt x="7455609" y="627810"/>
                  <a:pt x="6947969" y="671967"/>
                  <a:pt x="6766337" y="646331"/>
                </a:cubicBezTo>
                <a:cubicBezTo>
                  <a:pt x="6584705" y="620695"/>
                  <a:pt x="6346241" y="634554"/>
                  <a:pt x="6185220" y="646331"/>
                </a:cubicBezTo>
                <a:cubicBezTo>
                  <a:pt x="6024199" y="658108"/>
                  <a:pt x="5965904" y="630214"/>
                  <a:pt x="5777770" y="646331"/>
                </a:cubicBezTo>
                <a:cubicBezTo>
                  <a:pt x="5589636" y="662449"/>
                  <a:pt x="5313021" y="620209"/>
                  <a:pt x="4936153" y="646331"/>
                </a:cubicBezTo>
                <a:cubicBezTo>
                  <a:pt x="4559285" y="672453"/>
                  <a:pt x="4265725" y="604590"/>
                  <a:pt x="4094535" y="646331"/>
                </a:cubicBezTo>
                <a:cubicBezTo>
                  <a:pt x="3923345" y="688072"/>
                  <a:pt x="3619014" y="643689"/>
                  <a:pt x="3426585" y="646331"/>
                </a:cubicBezTo>
                <a:cubicBezTo>
                  <a:pt x="3234156" y="648974"/>
                  <a:pt x="2894073" y="619657"/>
                  <a:pt x="2758635" y="646331"/>
                </a:cubicBezTo>
                <a:cubicBezTo>
                  <a:pt x="2623197" y="673006"/>
                  <a:pt x="2263475" y="652933"/>
                  <a:pt x="2090684" y="646331"/>
                </a:cubicBezTo>
                <a:cubicBezTo>
                  <a:pt x="1917893" y="639729"/>
                  <a:pt x="1603921" y="651005"/>
                  <a:pt x="1249067" y="646331"/>
                </a:cubicBezTo>
                <a:cubicBezTo>
                  <a:pt x="894213" y="641657"/>
                  <a:pt x="473649" y="602752"/>
                  <a:pt x="0" y="646331"/>
                </a:cubicBezTo>
                <a:cubicBezTo>
                  <a:pt x="-32119" y="375996"/>
                  <a:pt x="20034" y="305006"/>
                  <a:pt x="0" y="0"/>
                </a:cubicBezTo>
                <a:close/>
              </a:path>
              <a:path w="8683354" h="646331" stroke="0" extrusionOk="0">
                <a:moveTo>
                  <a:pt x="0" y="0"/>
                </a:moveTo>
                <a:cubicBezTo>
                  <a:pt x="324680" y="-13410"/>
                  <a:pt x="360413" y="-14317"/>
                  <a:pt x="667950" y="0"/>
                </a:cubicBezTo>
                <a:cubicBezTo>
                  <a:pt x="975487" y="14317"/>
                  <a:pt x="1109122" y="-15661"/>
                  <a:pt x="1335901" y="0"/>
                </a:cubicBezTo>
                <a:cubicBezTo>
                  <a:pt x="1562680" y="15661"/>
                  <a:pt x="1998320" y="15597"/>
                  <a:pt x="2177518" y="0"/>
                </a:cubicBezTo>
                <a:cubicBezTo>
                  <a:pt x="2356716" y="-15597"/>
                  <a:pt x="2497166" y="9853"/>
                  <a:pt x="2584968" y="0"/>
                </a:cubicBezTo>
                <a:cubicBezTo>
                  <a:pt x="2672770" y="-9853"/>
                  <a:pt x="3072647" y="4301"/>
                  <a:pt x="3252918" y="0"/>
                </a:cubicBezTo>
                <a:cubicBezTo>
                  <a:pt x="3433189" y="-4301"/>
                  <a:pt x="3682804" y="-9992"/>
                  <a:pt x="4094535" y="0"/>
                </a:cubicBezTo>
                <a:cubicBezTo>
                  <a:pt x="4506266" y="9992"/>
                  <a:pt x="4459481" y="-27984"/>
                  <a:pt x="4675652" y="0"/>
                </a:cubicBezTo>
                <a:cubicBezTo>
                  <a:pt x="4891823" y="27984"/>
                  <a:pt x="5011799" y="-9293"/>
                  <a:pt x="5343602" y="0"/>
                </a:cubicBezTo>
                <a:cubicBezTo>
                  <a:pt x="5675405" y="9293"/>
                  <a:pt x="5794286" y="36901"/>
                  <a:pt x="6185220" y="0"/>
                </a:cubicBezTo>
                <a:cubicBezTo>
                  <a:pt x="6576154" y="-36901"/>
                  <a:pt x="6624345" y="16048"/>
                  <a:pt x="6853170" y="0"/>
                </a:cubicBezTo>
                <a:cubicBezTo>
                  <a:pt x="7081995" y="-16048"/>
                  <a:pt x="7137916" y="-2119"/>
                  <a:pt x="7347453" y="0"/>
                </a:cubicBezTo>
                <a:cubicBezTo>
                  <a:pt x="7556990" y="2119"/>
                  <a:pt x="8355510" y="-1635"/>
                  <a:pt x="8683354" y="0"/>
                </a:cubicBezTo>
                <a:cubicBezTo>
                  <a:pt x="8661482" y="164954"/>
                  <a:pt x="8688009" y="389367"/>
                  <a:pt x="8683354" y="646331"/>
                </a:cubicBezTo>
                <a:cubicBezTo>
                  <a:pt x="8463484" y="643659"/>
                  <a:pt x="8312689" y="660917"/>
                  <a:pt x="8102237" y="646331"/>
                </a:cubicBezTo>
                <a:cubicBezTo>
                  <a:pt x="7891785" y="631745"/>
                  <a:pt x="7781554" y="643820"/>
                  <a:pt x="7521120" y="646331"/>
                </a:cubicBezTo>
                <a:cubicBezTo>
                  <a:pt x="7260686" y="648842"/>
                  <a:pt x="7151436" y="656116"/>
                  <a:pt x="6940004" y="646331"/>
                </a:cubicBezTo>
                <a:cubicBezTo>
                  <a:pt x="6728572" y="636546"/>
                  <a:pt x="6694116" y="638094"/>
                  <a:pt x="6532554" y="646331"/>
                </a:cubicBezTo>
                <a:cubicBezTo>
                  <a:pt x="6370992" y="654569"/>
                  <a:pt x="6165886" y="670987"/>
                  <a:pt x="6038271" y="646331"/>
                </a:cubicBezTo>
                <a:cubicBezTo>
                  <a:pt x="5910656" y="621675"/>
                  <a:pt x="5786025" y="657833"/>
                  <a:pt x="5630821" y="646331"/>
                </a:cubicBezTo>
                <a:cubicBezTo>
                  <a:pt x="5475617" y="634830"/>
                  <a:pt x="5212903" y="629128"/>
                  <a:pt x="4962871" y="646331"/>
                </a:cubicBezTo>
                <a:cubicBezTo>
                  <a:pt x="4712839" y="663535"/>
                  <a:pt x="4524458" y="675293"/>
                  <a:pt x="4294920" y="646331"/>
                </a:cubicBezTo>
                <a:cubicBezTo>
                  <a:pt x="4065382" y="617369"/>
                  <a:pt x="3890886" y="647597"/>
                  <a:pt x="3540137" y="646331"/>
                </a:cubicBezTo>
                <a:cubicBezTo>
                  <a:pt x="3189388" y="645065"/>
                  <a:pt x="3177441" y="659340"/>
                  <a:pt x="3045853" y="646331"/>
                </a:cubicBezTo>
                <a:cubicBezTo>
                  <a:pt x="2914265" y="633322"/>
                  <a:pt x="2674804" y="642709"/>
                  <a:pt x="2377903" y="646331"/>
                </a:cubicBezTo>
                <a:cubicBezTo>
                  <a:pt x="2081002" y="649954"/>
                  <a:pt x="1815550" y="668522"/>
                  <a:pt x="1536286" y="646331"/>
                </a:cubicBezTo>
                <a:cubicBezTo>
                  <a:pt x="1257022" y="624140"/>
                  <a:pt x="1284929" y="629890"/>
                  <a:pt x="1042002" y="646331"/>
                </a:cubicBezTo>
                <a:cubicBezTo>
                  <a:pt x="799075" y="662772"/>
                  <a:pt x="822731" y="652931"/>
                  <a:pt x="634553" y="646331"/>
                </a:cubicBezTo>
                <a:cubicBezTo>
                  <a:pt x="446375" y="639731"/>
                  <a:pt x="200881" y="667938"/>
                  <a:pt x="0" y="646331"/>
                </a:cubicBezTo>
                <a:cubicBezTo>
                  <a:pt x="-358" y="331762"/>
                  <a:pt x="-15261" y="277758"/>
                  <a:pt x="0" y="0"/>
                </a:cubicBezTo>
                <a:close/>
              </a:path>
            </a:pathLst>
          </a:custGeom>
          <a:solidFill>
            <a:srgbClr val="005685"/>
          </a:solidFill>
          <a:ln w="57150">
            <a:solidFill>
              <a:srgbClr val="005685"/>
            </a:solidFill>
            <a:extLst>
              <a:ext uri="{C807C97D-BFC1-408E-A445-0C87EB9F89A2}">
                <ask:lineSketchStyleProps xmlns:ask="http://schemas.microsoft.com/office/drawing/2018/sketchyshapes" sd="1107550063">
                  <a:prstGeom prst="rect">
                    <a:avLst/>
                  </a:prstGeom>
                  <ask:type>
                    <ask:lineSketchFreehand/>
                  </ask:type>
                </ask:lineSketchStyleProps>
              </a:ext>
            </a:extLst>
          </a:ln>
        </p:spPr>
        <p:txBody>
          <a:bodyPr wrap="square" lIns="91440" tIns="45720" rIns="91440" bIns="45720" rtlCol="0" anchor="t">
            <a:spAutoFit/>
          </a:bodyPr>
          <a:lstStyle/>
          <a:p>
            <a:pPr algn="ctr"/>
            <a:r>
              <a:rPr lang="en-GB">
                <a:solidFill>
                  <a:schemeClr val="bg1"/>
                </a:solidFill>
                <a:latin typeface="Arial" panose="020B0604020202020204" pitchFamily="34" charset="0"/>
              </a:rPr>
              <a:t>Which charges are on the shields? What do you think each might tell us about the owner? </a:t>
            </a:r>
            <a:endParaRPr lang="en-US">
              <a:latin typeface="Arial" panose="020B0604020202020204" pitchFamily="34" charset="0"/>
            </a:endParaRPr>
          </a:p>
        </p:txBody>
      </p:sp>
    </p:spTree>
    <p:extLst>
      <p:ext uri="{BB962C8B-B14F-4D97-AF65-F5344CB8AC3E}">
        <p14:creationId xmlns:p14="http://schemas.microsoft.com/office/powerpoint/2010/main" val="1010291428"/>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527E15AD-DAEF-23D4-6E0C-74753F6F3760}"/>
              </a:ext>
              <a:ext uri="{C183D7F6-B498-43B3-948B-1728B52AA6E4}">
                <adec:decorative xmlns:adec="http://schemas.microsoft.com/office/drawing/2017/decorative" val="1"/>
              </a:ext>
            </a:extLst>
          </p:cNvPr>
          <p:cNvSpPr/>
          <p:nvPr/>
        </p:nvSpPr>
        <p:spPr>
          <a:xfrm>
            <a:off x="147748" y="1694985"/>
            <a:ext cx="1116928" cy="1389116"/>
          </a:xfrm>
          <a:prstGeom prst="roundRect">
            <a:avLst/>
          </a:prstGeom>
          <a:solidFill>
            <a:srgbClr val="00568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id="{63771739-1A64-A96C-7F3B-12CD5F1FBBCE}"/>
              </a:ext>
              <a:ext uri="{C183D7F6-B498-43B3-948B-1728B52AA6E4}">
                <adec:decorative xmlns:adec="http://schemas.microsoft.com/office/drawing/2017/decorative" val="1"/>
              </a:ext>
            </a:extLst>
          </p:cNvPr>
          <p:cNvSpPr/>
          <p:nvPr/>
        </p:nvSpPr>
        <p:spPr>
          <a:xfrm>
            <a:off x="728701" y="4896467"/>
            <a:ext cx="861411" cy="1043175"/>
          </a:xfrm>
          <a:prstGeom prst="roundRect">
            <a:avLst/>
          </a:prstGeom>
          <a:solidFill>
            <a:srgbClr val="00568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A513AAB0-F9EC-A19A-842E-BD8F1E1499AA}"/>
              </a:ext>
              <a:ext uri="{C183D7F6-B498-43B3-948B-1728B52AA6E4}">
                <adec:decorative xmlns:adec="http://schemas.microsoft.com/office/drawing/2017/decorative" val="1"/>
              </a:ext>
            </a:extLst>
          </p:cNvPr>
          <p:cNvSpPr/>
          <p:nvPr/>
        </p:nvSpPr>
        <p:spPr>
          <a:xfrm>
            <a:off x="5657936" y="4909431"/>
            <a:ext cx="777304" cy="1167983"/>
          </a:xfrm>
          <a:prstGeom prst="roundRect">
            <a:avLst/>
          </a:prstGeom>
          <a:solidFill>
            <a:srgbClr val="005685"/>
          </a:solidFill>
          <a:ln>
            <a:solidFill>
              <a:srgbClr val="00568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E34E8A20-F2E3-6123-9FBA-D183D781F160}"/>
              </a:ext>
              <a:ext uri="{C183D7F6-B498-43B3-948B-1728B52AA6E4}">
                <adec:decorative xmlns:adec="http://schemas.microsoft.com/office/drawing/2017/decorative" val="1"/>
              </a:ext>
            </a:extLst>
          </p:cNvPr>
          <p:cNvSpPr/>
          <p:nvPr/>
        </p:nvSpPr>
        <p:spPr>
          <a:xfrm>
            <a:off x="6992602" y="1452064"/>
            <a:ext cx="748955" cy="905072"/>
          </a:xfrm>
          <a:prstGeom prst="roundRect">
            <a:avLst/>
          </a:prstGeom>
          <a:solidFill>
            <a:srgbClr val="00568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81035D3D-E8CE-1BAC-93A1-6B7C1EC5DE76}"/>
              </a:ext>
              <a:ext uri="{C183D7F6-B498-43B3-948B-1728B52AA6E4}">
                <adec:decorative xmlns:adec="http://schemas.microsoft.com/office/drawing/2017/decorative" val="1"/>
              </a:ext>
            </a:extLst>
          </p:cNvPr>
          <p:cNvSpPr/>
          <p:nvPr/>
        </p:nvSpPr>
        <p:spPr>
          <a:xfrm>
            <a:off x="7682615" y="3875070"/>
            <a:ext cx="1157422" cy="807138"/>
          </a:xfrm>
          <a:prstGeom prst="roundRect">
            <a:avLst/>
          </a:prstGeom>
          <a:solidFill>
            <a:srgbClr val="00568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Rounded Corners 1">
            <a:extLst>
              <a:ext uri="{FF2B5EF4-FFF2-40B4-BE49-F238E27FC236}">
                <a16:creationId xmlns:a16="http://schemas.microsoft.com/office/drawing/2014/main" id="{1B21342D-1C43-B372-A559-975A5DF88555}"/>
              </a:ext>
              <a:ext uri="{C183D7F6-B498-43B3-948B-1728B52AA6E4}">
                <adec:decorative xmlns:adec="http://schemas.microsoft.com/office/drawing/2017/decorative" val="1"/>
              </a:ext>
            </a:extLst>
          </p:cNvPr>
          <p:cNvSpPr/>
          <p:nvPr/>
        </p:nvSpPr>
        <p:spPr>
          <a:xfrm>
            <a:off x="3503485" y="1463257"/>
            <a:ext cx="1167775" cy="920657"/>
          </a:xfrm>
          <a:prstGeom prst="roundRect">
            <a:avLst/>
          </a:prstGeom>
          <a:solidFill>
            <a:srgbClr val="00568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Arrow: Chevron 1">
            <a:extLst>
              <a:ext uri="{FF2B5EF4-FFF2-40B4-BE49-F238E27FC236}">
                <a16:creationId xmlns:a16="http://schemas.microsoft.com/office/drawing/2014/main" id="{1BD74BCC-9E53-4310-8EC5-0C7BC2EA6B37}"/>
              </a:ext>
              <a:ext uri="{C183D7F6-B498-43B3-948B-1728B52AA6E4}">
                <adec:decorative xmlns:adec="http://schemas.microsoft.com/office/drawing/2017/decorative" val="1"/>
              </a:ext>
            </a:extLst>
          </p:cNvPr>
          <p:cNvSpPr>
            <a:spLocks noGrp="1"/>
          </p:cNvSpPr>
          <p:nvPr>
            <p:ph type="title" idx="4294967295"/>
          </p:nvPr>
        </p:nvSpPr>
        <p:spPr>
          <a:xfrm rot="21424368">
            <a:off x="-1193121" y="319497"/>
            <a:ext cx="8603458" cy="830593"/>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005685"/>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391795" lvl="0" indent="0" algn="ctr" defTabSz="914395" rtl="0" eaLnBrk="1" fontAlgn="auto" latinLnBrk="0" hangingPunct="1">
              <a:lnSpc>
                <a:spcPct val="107000"/>
              </a:lnSpc>
              <a:spcBef>
                <a:spcPts val="1200"/>
              </a:spcBef>
              <a:spcAft>
                <a:spcPts val="0"/>
              </a:spcAft>
              <a:buClrTx/>
              <a:buSzTx/>
              <a:buFontTx/>
              <a:buNone/>
              <a:tabLst/>
              <a:defRPr/>
            </a:pPr>
            <a:r>
              <a:rPr kumimoji="0" lang="en-GB" sz="3600" b="1" i="0" u="none" strike="noStrike" kern="0" cap="none" spc="0" normalizeH="0" baseline="0" noProof="0">
                <a:ln>
                  <a:noFill/>
                </a:ln>
                <a:solidFill>
                  <a:srgbClr val="FFFFFF"/>
                </a:solidFill>
                <a:effectLst/>
                <a:uLnTx/>
                <a:uFillTx/>
                <a:latin typeface="Arial" panose="020B0604020202020204" pitchFamily="34" charset="0"/>
                <a:ea typeface="Times New Roman" panose="02020603050405020304" pitchFamily="18" charset="0"/>
                <a:cs typeface="Times New Roman"/>
              </a:rPr>
              <a:t>Charging your shield</a:t>
            </a: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Times New Roman"/>
            </a:endParaRPr>
          </a:p>
        </p:txBody>
      </p:sp>
      <p:pic>
        <p:nvPicPr>
          <p:cNvPr id="50" name="Picture 49">
            <a:extLst>
              <a:ext uri="{FF2B5EF4-FFF2-40B4-BE49-F238E27FC236}">
                <a16:creationId xmlns:a16="http://schemas.microsoft.com/office/drawing/2014/main" id="{AB5A944C-7991-4237-8F34-444A25811A2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1895" y="1532143"/>
            <a:ext cx="872236" cy="829511"/>
          </a:xfrm>
          <a:prstGeom prst="rect">
            <a:avLst/>
          </a:prstGeom>
        </p:spPr>
      </p:pic>
      <p:pic>
        <p:nvPicPr>
          <p:cNvPr id="52" name="Picture 51">
            <a:extLst>
              <a:ext uri="{FF2B5EF4-FFF2-40B4-BE49-F238E27FC236}">
                <a16:creationId xmlns:a16="http://schemas.microsoft.com/office/drawing/2014/main" id="{4A6A435A-80A1-47A3-9DD7-367002B787A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804" y="1549183"/>
            <a:ext cx="862877" cy="826301"/>
          </a:xfrm>
          <a:prstGeom prst="rect">
            <a:avLst/>
          </a:prstGeom>
          <a:ln>
            <a:noFill/>
          </a:ln>
        </p:spPr>
      </p:pic>
      <p:pic>
        <p:nvPicPr>
          <p:cNvPr id="54" name="Picture 53">
            <a:extLst>
              <a:ext uri="{FF2B5EF4-FFF2-40B4-BE49-F238E27FC236}">
                <a16:creationId xmlns:a16="http://schemas.microsoft.com/office/drawing/2014/main" id="{4CA9256E-B85E-4F3B-9995-F775172AC7B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390" y="3715065"/>
            <a:ext cx="704325" cy="550438"/>
          </a:xfrm>
          <a:prstGeom prst="rect">
            <a:avLst/>
          </a:prstGeom>
        </p:spPr>
      </p:pic>
      <p:pic>
        <p:nvPicPr>
          <p:cNvPr id="56" name="Picture 55">
            <a:extLst>
              <a:ext uri="{FF2B5EF4-FFF2-40B4-BE49-F238E27FC236}">
                <a16:creationId xmlns:a16="http://schemas.microsoft.com/office/drawing/2014/main" id="{5DB3B84D-B702-42EE-AE01-056DAE135B7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50099" y="4941169"/>
            <a:ext cx="861411" cy="990761"/>
          </a:xfrm>
          <a:prstGeom prst="rect">
            <a:avLst/>
          </a:prstGeom>
        </p:spPr>
      </p:pic>
      <p:pic>
        <p:nvPicPr>
          <p:cNvPr id="58" name="Picture 57">
            <a:extLst>
              <a:ext uri="{FF2B5EF4-FFF2-40B4-BE49-F238E27FC236}">
                <a16:creationId xmlns:a16="http://schemas.microsoft.com/office/drawing/2014/main" id="{FEE60130-55ED-45F0-ACD4-71F25CBCCED9}"/>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21449" y="4924953"/>
            <a:ext cx="691257" cy="987675"/>
          </a:xfrm>
          <a:prstGeom prst="rect">
            <a:avLst/>
          </a:prstGeom>
        </p:spPr>
      </p:pic>
      <p:pic>
        <p:nvPicPr>
          <p:cNvPr id="60" name="Picture 59">
            <a:extLst>
              <a:ext uri="{FF2B5EF4-FFF2-40B4-BE49-F238E27FC236}">
                <a16:creationId xmlns:a16="http://schemas.microsoft.com/office/drawing/2014/main" id="{2373674E-9166-4682-800A-A3AC55DD9767}"/>
              </a:ext>
              <a:ext uri="{C183D7F6-B498-43B3-948B-1728B52AA6E4}">
                <adec:decorative xmlns:adec="http://schemas.microsoft.com/office/drawing/2017/decorative" val="1"/>
              </a:ext>
            </a:extLst>
          </p:cNvPr>
          <p:cNvPicPr>
            <a:picLocks noChangeAspect="1"/>
          </p:cNvPicPr>
          <p:nvPr/>
        </p:nvPicPr>
        <p:blipFill>
          <a:blip r:embed="rId8">
            <a:duotone>
              <a:prstClr val="black"/>
              <a:schemeClr val="accent6">
                <a:tint val="45000"/>
                <a:satMod val="400000"/>
              </a:schemeClr>
            </a:duotone>
            <a:extLst>
              <a:ext uri="{BEBA8EAE-BF5A-486C-A8C5-ECC9F3942E4B}">
                <a14:imgProps xmlns:a14="http://schemas.microsoft.com/office/drawing/2010/main">
                  <a14:imgLayer r:embed="rId9">
                    <a14:imgEffect>
                      <a14:colorTemperature colorTemp="11200"/>
                    </a14:imgEffect>
                    <a14:imgEffect>
                      <a14:saturation sat="0"/>
                    </a14:imgEffect>
                  </a14:imgLayer>
                </a14:imgProps>
              </a:ext>
              <a:ext uri="{28A0092B-C50C-407E-A947-70E740481C1C}">
                <a14:useLocalDpi xmlns:a14="http://schemas.microsoft.com/office/drawing/2010/main" val="0"/>
              </a:ext>
            </a:extLst>
          </a:blip>
          <a:stretch>
            <a:fillRect/>
          </a:stretch>
        </p:blipFill>
        <p:spPr>
          <a:xfrm>
            <a:off x="5533298" y="1236183"/>
            <a:ext cx="872466" cy="1389116"/>
          </a:xfrm>
          <a:prstGeom prst="rect">
            <a:avLst/>
          </a:prstGeom>
        </p:spPr>
      </p:pic>
      <p:pic>
        <p:nvPicPr>
          <p:cNvPr id="62" name="Picture 61">
            <a:extLst>
              <a:ext uri="{FF2B5EF4-FFF2-40B4-BE49-F238E27FC236}">
                <a16:creationId xmlns:a16="http://schemas.microsoft.com/office/drawing/2014/main" id="{C9F317BC-3759-46CA-A65F-A964C5930D69}"/>
              </a:ext>
              <a:ext uri="{C183D7F6-B498-43B3-948B-1728B52AA6E4}">
                <adec:decorative xmlns:adec="http://schemas.microsoft.com/office/drawing/2017/decorative" val="1"/>
              </a:ext>
            </a:extLst>
          </p:cNvPr>
          <p:cNvPicPr>
            <a:picLocks noChangeAspect="1"/>
          </p:cNvPicPr>
          <p:nvPr/>
        </p:nvPicPr>
        <p:blipFill>
          <a:blip r:embed="rId10">
            <a:extLst>
              <a:ext uri="{BEBA8EAE-BF5A-486C-A8C5-ECC9F3942E4B}">
                <a14:imgProps xmlns:a14="http://schemas.microsoft.com/office/drawing/2010/main">
                  <a14:imgLayer r:embed="rId11">
                    <a14:imgEffect>
                      <a14:saturation sat="40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71508" y="1645058"/>
            <a:ext cx="1116698" cy="1342730"/>
          </a:xfrm>
          <a:prstGeom prst="rect">
            <a:avLst/>
          </a:prstGeom>
        </p:spPr>
      </p:pic>
      <p:pic>
        <p:nvPicPr>
          <p:cNvPr id="64" name="Picture 63">
            <a:extLst>
              <a:ext uri="{FF2B5EF4-FFF2-40B4-BE49-F238E27FC236}">
                <a16:creationId xmlns:a16="http://schemas.microsoft.com/office/drawing/2014/main" id="{8804416B-005F-4EBB-9EF8-5430CEFE6F2B}"/>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3677" y="4928192"/>
            <a:ext cx="754889" cy="903580"/>
          </a:xfrm>
          <a:prstGeom prst="rect">
            <a:avLst/>
          </a:prstGeom>
        </p:spPr>
      </p:pic>
      <p:pic>
        <p:nvPicPr>
          <p:cNvPr id="68" name="Picture 67">
            <a:extLst>
              <a:ext uri="{FF2B5EF4-FFF2-40B4-BE49-F238E27FC236}">
                <a16:creationId xmlns:a16="http://schemas.microsoft.com/office/drawing/2014/main" id="{2E7079B3-F74E-4660-B8BD-CEE5CFDE0449}"/>
              </a:ext>
              <a:ext uri="{C183D7F6-B498-43B3-948B-1728B52AA6E4}">
                <adec:decorative xmlns:adec="http://schemas.microsoft.com/office/drawing/2017/decorative" val="1"/>
              </a:ext>
            </a:extLst>
          </p:cNvPr>
          <p:cNvPicPr>
            <a:picLocks noChangeAspect="1"/>
          </p:cNvPicPr>
          <p:nvPr/>
        </p:nvPicPr>
        <p:blipFill rotWithShape="1">
          <a:blip r:embed="rId13">
            <a:extLst>
              <a:ext uri="{28A0092B-C50C-407E-A947-70E740481C1C}">
                <a14:useLocalDpi xmlns:a14="http://schemas.microsoft.com/office/drawing/2010/main" val="0"/>
              </a:ext>
            </a:extLst>
          </a:blip>
          <a:srcRect/>
          <a:stretch/>
        </p:blipFill>
        <p:spPr>
          <a:xfrm>
            <a:off x="5794044" y="4876238"/>
            <a:ext cx="581157" cy="1452457"/>
          </a:xfrm>
          <a:prstGeom prst="rect">
            <a:avLst/>
          </a:prstGeom>
        </p:spPr>
      </p:pic>
      <p:sp>
        <p:nvSpPr>
          <p:cNvPr id="69" name="Moon 68">
            <a:extLst>
              <a:ext uri="{FF2B5EF4-FFF2-40B4-BE49-F238E27FC236}">
                <a16:creationId xmlns:a16="http://schemas.microsoft.com/office/drawing/2014/main" id="{1BC2743F-5B3E-4A4D-967C-66050AA73C16}"/>
              </a:ext>
              <a:ext uri="{C183D7F6-B498-43B3-948B-1728B52AA6E4}">
                <adec:decorative xmlns:adec="http://schemas.microsoft.com/office/drawing/2017/decorative" val="1"/>
              </a:ext>
            </a:extLst>
          </p:cNvPr>
          <p:cNvSpPr/>
          <p:nvPr/>
        </p:nvSpPr>
        <p:spPr>
          <a:xfrm>
            <a:off x="4217939" y="5140268"/>
            <a:ext cx="605483" cy="671500"/>
          </a:xfrm>
          <a:custGeom>
            <a:avLst/>
            <a:gdLst>
              <a:gd name="csX0" fmla="*/ 605483 w 605483"/>
              <a:gd name="csY0" fmla="*/ 671500 h 671500"/>
              <a:gd name="csX1" fmla="*/ 0 w 605483"/>
              <a:gd name="csY1" fmla="*/ 335750 h 671500"/>
              <a:gd name="csX2" fmla="*/ 605483 w 605483"/>
              <a:gd name="csY2" fmla="*/ 0 h 671500"/>
              <a:gd name="csX3" fmla="*/ 605483 w 605483"/>
              <a:gd name="csY3" fmla="*/ 671501 h 671500"/>
              <a:gd name="csX4" fmla="*/ 605483 w 605483"/>
              <a:gd name="csY4" fmla="*/ 671500 h 671500"/>
            </a:gdLst>
            <a:ahLst/>
            <a:cxnLst>
              <a:cxn ang="0">
                <a:pos x="csX0" y="csY0"/>
              </a:cxn>
              <a:cxn ang="0">
                <a:pos x="csX1" y="csY1"/>
              </a:cxn>
              <a:cxn ang="0">
                <a:pos x="csX2" y="csY2"/>
              </a:cxn>
              <a:cxn ang="0">
                <a:pos x="csX3" y="csY3"/>
              </a:cxn>
              <a:cxn ang="0">
                <a:pos x="csX4" y="csY4"/>
              </a:cxn>
            </a:cxnLst>
            <a:rect l="l" t="t" r="r" b="b"/>
            <a:pathLst>
              <a:path w="605483" h="671500" fill="none" extrusionOk="0">
                <a:moveTo>
                  <a:pt x="605483" y="671500"/>
                </a:moveTo>
                <a:cubicBezTo>
                  <a:pt x="276376" y="675388"/>
                  <a:pt x="-1727" y="541390"/>
                  <a:pt x="0" y="335750"/>
                </a:cubicBezTo>
                <a:cubicBezTo>
                  <a:pt x="33424" y="104600"/>
                  <a:pt x="242152" y="-40799"/>
                  <a:pt x="605483" y="0"/>
                </a:cubicBezTo>
                <a:cubicBezTo>
                  <a:pt x="160254" y="172549"/>
                  <a:pt x="265766" y="538048"/>
                  <a:pt x="605483" y="671501"/>
                </a:cubicBezTo>
                <a:lnTo>
                  <a:pt x="605483" y="671500"/>
                </a:lnTo>
                <a:close/>
              </a:path>
              <a:path w="605483" h="671500" stroke="0" extrusionOk="0">
                <a:moveTo>
                  <a:pt x="605483" y="671500"/>
                </a:moveTo>
                <a:cubicBezTo>
                  <a:pt x="274014" y="691872"/>
                  <a:pt x="8517" y="530785"/>
                  <a:pt x="0" y="335750"/>
                </a:cubicBezTo>
                <a:cubicBezTo>
                  <a:pt x="13472" y="194832"/>
                  <a:pt x="292715" y="-14637"/>
                  <a:pt x="605483" y="0"/>
                </a:cubicBezTo>
                <a:cubicBezTo>
                  <a:pt x="193334" y="214182"/>
                  <a:pt x="172151" y="497385"/>
                  <a:pt x="605483" y="671501"/>
                </a:cubicBezTo>
                <a:lnTo>
                  <a:pt x="605483" y="671500"/>
                </a:lnTo>
                <a:close/>
              </a:path>
            </a:pathLst>
          </a:custGeom>
          <a:solidFill>
            <a:srgbClr val="005685"/>
          </a:solidFill>
          <a:ln w="57150">
            <a:solidFill>
              <a:srgbClr val="005685"/>
            </a:solidFill>
            <a:extLst>
              <a:ext uri="{C807C97D-BFC1-408E-A445-0C87EB9F89A2}">
                <ask:lineSketchStyleProps xmlns:ask="http://schemas.microsoft.com/office/drawing/2018/sketchyshapes" sd="894751056">
                  <a:prstGeom prst="moon">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70" name="Star: 5 Points 69">
            <a:extLst>
              <a:ext uri="{FF2B5EF4-FFF2-40B4-BE49-F238E27FC236}">
                <a16:creationId xmlns:a16="http://schemas.microsoft.com/office/drawing/2014/main" id="{6B3CF530-7F35-4232-8BEE-C4CE3236CCDE}"/>
              </a:ext>
              <a:ext uri="{C183D7F6-B498-43B3-948B-1728B52AA6E4}">
                <adec:decorative xmlns:adec="http://schemas.microsoft.com/office/drawing/2017/decorative" val="1"/>
              </a:ext>
            </a:extLst>
          </p:cNvPr>
          <p:cNvSpPr/>
          <p:nvPr/>
        </p:nvSpPr>
        <p:spPr>
          <a:xfrm>
            <a:off x="7751137" y="2500281"/>
            <a:ext cx="917582" cy="783220"/>
          </a:xfrm>
          <a:custGeom>
            <a:avLst/>
            <a:gdLst>
              <a:gd name="csX0" fmla="*/ 1 w 917582"/>
              <a:gd name="csY0" fmla="*/ 299163 h 783220"/>
              <a:gd name="csX1" fmla="*/ 350487 w 917582"/>
              <a:gd name="csY1" fmla="*/ 299165 h 783220"/>
              <a:gd name="csX2" fmla="*/ 458791 w 917582"/>
              <a:gd name="csY2" fmla="*/ 0 h 783220"/>
              <a:gd name="csX3" fmla="*/ 567095 w 917582"/>
              <a:gd name="csY3" fmla="*/ 299165 h 783220"/>
              <a:gd name="csX4" fmla="*/ 917581 w 917582"/>
              <a:gd name="csY4" fmla="*/ 299163 h 783220"/>
              <a:gd name="csX5" fmla="*/ 634030 w 917582"/>
              <a:gd name="csY5" fmla="*/ 484055 h 783220"/>
              <a:gd name="csX6" fmla="*/ 742339 w 917582"/>
              <a:gd name="csY6" fmla="*/ 783218 h 783220"/>
              <a:gd name="csX7" fmla="*/ 458791 w 917582"/>
              <a:gd name="csY7" fmla="*/ 598323 h 783220"/>
              <a:gd name="csX8" fmla="*/ 175243 w 917582"/>
              <a:gd name="csY8" fmla="*/ 783218 h 783220"/>
              <a:gd name="csX9" fmla="*/ 283552 w 917582"/>
              <a:gd name="csY9" fmla="*/ 484055 h 783220"/>
              <a:gd name="csX10" fmla="*/ 1 w 917582"/>
              <a:gd name="csY10" fmla="*/ 299163 h 783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17582" h="783220" fill="none" extrusionOk="0">
                <a:moveTo>
                  <a:pt x="1" y="299163"/>
                </a:moveTo>
                <a:cubicBezTo>
                  <a:pt x="165030" y="313111"/>
                  <a:pt x="203800" y="291651"/>
                  <a:pt x="350487" y="299165"/>
                </a:cubicBezTo>
                <a:cubicBezTo>
                  <a:pt x="387896" y="158870"/>
                  <a:pt x="430598" y="86374"/>
                  <a:pt x="458791" y="0"/>
                </a:cubicBezTo>
                <a:cubicBezTo>
                  <a:pt x="519154" y="142036"/>
                  <a:pt x="516793" y="191376"/>
                  <a:pt x="567095" y="299165"/>
                </a:cubicBezTo>
                <a:cubicBezTo>
                  <a:pt x="700660" y="309089"/>
                  <a:pt x="831163" y="313037"/>
                  <a:pt x="917581" y="299163"/>
                </a:cubicBezTo>
                <a:cubicBezTo>
                  <a:pt x="798501" y="372119"/>
                  <a:pt x="729543" y="426221"/>
                  <a:pt x="634030" y="484055"/>
                </a:cubicBezTo>
                <a:cubicBezTo>
                  <a:pt x="683887" y="582974"/>
                  <a:pt x="698216" y="693524"/>
                  <a:pt x="742339" y="783218"/>
                </a:cubicBezTo>
                <a:cubicBezTo>
                  <a:pt x="648141" y="728399"/>
                  <a:pt x="544540" y="645483"/>
                  <a:pt x="458791" y="598323"/>
                </a:cubicBezTo>
                <a:cubicBezTo>
                  <a:pt x="350114" y="670663"/>
                  <a:pt x="244559" y="750408"/>
                  <a:pt x="175243" y="783218"/>
                </a:cubicBezTo>
                <a:cubicBezTo>
                  <a:pt x="207346" y="720038"/>
                  <a:pt x="251422" y="619021"/>
                  <a:pt x="283552" y="484055"/>
                </a:cubicBezTo>
                <a:cubicBezTo>
                  <a:pt x="202243" y="434325"/>
                  <a:pt x="111722" y="373118"/>
                  <a:pt x="1" y="299163"/>
                </a:cubicBezTo>
                <a:close/>
              </a:path>
              <a:path w="917582" h="783220" stroke="0" extrusionOk="0">
                <a:moveTo>
                  <a:pt x="1" y="299163"/>
                </a:moveTo>
                <a:cubicBezTo>
                  <a:pt x="156039" y="297726"/>
                  <a:pt x="223601" y="308583"/>
                  <a:pt x="350487" y="299165"/>
                </a:cubicBezTo>
                <a:cubicBezTo>
                  <a:pt x="378792" y="214778"/>
                  <a:pt x="438331" y="62925"/>
                  <a:pt x="458791" y="0"/>
                </a:cubicBezTo>
                <a:cubicBezTo>
                  <a:pt x="487331" y="77521"/>
                  <a:pt x="520438" y="210280"/>
                  <a:pt x="567095" y="299165"/>
                </a:cubicBezTo>
                <a:cubicBezTo>
                  <a:pt x="640074" y="307503"/>
                  <a:pt x="841691" y="316685"/>
                  <a:pt x="917581" y="299163"/>
                </a:cubicBezTo>
                <a:cubicBezTo>
                  <a:pt x="817247" y="357302"/>
                  <a:pt x="758196" y="390822"/>
                  <a:pt x="634030" y="484055"/>
                </a:cubicBezTo>
                <a:cubicBezTo>
                  <a:pt x="681554" y="571732"/>
                  <a:pt x="715799" y="682423"/>
                  <a:pt x="742339" y="783218"/>
                </a:cubicBezTo>
                <a:cubicBezTo>
                  <a:pt x="677423" y="739069"/>
                  <a:pt x="536969" y="659254"/>
                  <a:pt x="458791" y="598323"/>
                </a:cubicBezTo>
                <a:cubicBezTo>
                  <a:pt x="360188" y="676220"/>
                  <a:pt x="255176" y="734014"/>
                  <a:pt x="175243" y="783218"/>
                </a:cubicBezTo>
                <a:cubicBezTo>
                  <a:pt x="198820" y="690931"/>
                  <a:pt x="250228" y="598665"/>
                  <a:pt x="283552" y="484055"/>
                </a:cubicBezTo>
                <a:cubicBezTo>
                  <a:pt x="219869" y="431296"/>
                  <a:pt x="141093" y="385756"/>
                  <a:pt x="1" y="299163"/>
                </a:cubicBezTo>
                <a:close/>
              </a:path>
            </a:pathLst>
          </a:custGeom>
          <a:solidFill>
            <a:srgbClr val="69295D"/>
          </a:solidFill>
          <a:ln>
            <a:solidFill>
              <a:srgbClr val="69295D"/>
            </a:solidFill>
            <a:extLst>
              <a:ext uri="{C807C97D-BFC1-408E-A445-0C87EB9F89A2}">
                <ask:lineSketchStyleProps xmlns:ask="http://schemas.microsoft.com/office/drawing/2018/sketchyshapes" sd="897005046">
                  <a:prstGeom prst="star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72" name="Lightning Bolt 71">
            <a:extLst>
              <a:ext uri="{FF2B5EF4-FFF2-40B4-BE49-F238E27FC236}">
                <a16:creationId xmlns:a16="http://schemas.microsoft.com/office/drawing/2014/main" id="{B32379A7-B2A0-4F0B-99D2-75ACEBF5EE6B}"/>
              </a:ext>
              <a:ext uri="{C183D7F6-B498-43B3-948B-1728B52AA6E4}">
                <adec:decorative xmlns:adec="http://schemas.microsoft.com/office/drawing/2017/decorative" val="1"/>
              </a:ext>
            </a:extLst>
          </p:cNvPr>
          <p:cNvSpPr/>
          <p:nvPr/>
        </p:nvSpPr>
        <p:spPr>
          <a:xfrm>
            <a:off x="7133639" y="1571795"/>
            <a:ext cx="466879" cy="596579"/>
          </a:xfrm>
          <a:prstGeom prst="lightningBolt">
            <a:avLst/>
          </a:prstGeom>
          <a:solidFill>
            <a:srgbClr val="F9BE00"/>
          </a:solidFill>
          <a:ln>
            <a:solidFill>
              <a:srgbClr val="F9B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pic>
        <p:nvPicPr>
          <p:cNvPr id="34" name="Picture 33">
            <a:extLst>
              <a:ext uri="{FF2B5EF4-FFF2-40B4-BE49-F238E27FC236}">
                <a16:creationId xmlns:a16="http://schemas.microsoft.com/office/drawing/2014/main" id="{AFD4EE0A-A751-4154-BF5B-275BCF5F8707}"/>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873547" y="3875070"/>
            <a:ext cx="759354" cy="783220"/>
          </a:xfrm>
          <a:prstGeom prst="rect">
            <a:avLst/>
          </a:prstGeom>
        </p:spPr>
      </p:pic>
      <p:sp>
        <p:nvSpPr>
          <p:cNvPr id="3" name="TextBox 2">
            <a:extLst>
              <a:ext uri="{FF2B5EF4-FFF2-40B4-BE49-F238E27FC236}">
                <a16:creationId xmlns:a16="http://schemas.microsoft.com/office/drawing/2014/main" id="{8226F569-CDA4-4B75-9367-920DE8757866}"/>
              </a:ext>
            </a:extLst>
          </p:cNvPr>
          <p:cNvSpPr txBox="1"/>
          <p:nvPr/>
        </p:nvSpPr>
        <p:spPr>
          <a:xfrm>
            <a:off x="1311966" y="2531049"/>
            <a:ext cx="6320729" cy="2246769"/>
          </a:xfrm>
          <a:prstGeom prst="rect">
            <a:avLst/>
          </a:prstGeom>
          <a:noFill/>
        </p:spPr>
        <p:txBody>
          <a:bodyPr wrap="square" lIns="91440" tIns="45720" rIns="91440" bIns="45720" rtlCol="0" anchor="t">
            <a:spAutoFit/>
          </a:bodyPr>
          <a:lstStyle/>
          <a:p>
            <a:r>
              <a:rPr lang="en-GB" sz="2000" b="1" dirty="0">
                <a:solidFill>
                  <a:srgbClr val="005685"/>
                </a:solidFill>
                <a:latin typeface="Arial" panose="020B0604020202020204" pitchFamily="34" charset="0"/>
              </a:rPr>
              <a:t>Which words best describe you? </a:t>
            </a:r>
          </a:p>
          <a:p>
            <a:endParaRPr lang="en-GB" sz="2000" dirty="0">
              <a:latin typeface="Arial" panose="020B0604020202020204" pitchFamily="34" charset="0"/>
            </a:endParaRPr>
          </a:p>
          <a:p>
            <a:pPr marL="285750" indent="-285750">
              <a:buFont typeface="Arial" panose="020B0604020202020204" pitchFamily="34" charset="0"/>
              <a:buChar char="•"/>
            </a:pPr>
            <a:r>
              <a:rPr lang="en-GB" sz="2000" dirty="0">
                <a:latin typeface="Arial" panose="020B0604020202020204" pitchFamily="34" charset="0"/>
              </a:rPr>
              <a:t>Think of some words which describe you (e.g. strong, sporty, kind, funny, love to read)</a:t>
            </a:r>
          </a:p>
          <a:p>
            <a:endParaRPr lang="en-GB" sz="2000" dirty="0">
              <a:latin typeface="Arial" panose="020B0604020202020204" pitchFamily="34" charset="0"/>
            </a:endParaRPr>
          </a:p>
          <a:p>
            <a:pPr marL="285750" indent="-285750">
              <a:buFont typeface="Arial" panose="020B0604020202020204" pitchFamily="34" charset="0"/>
              <a:buChar char="•"/>
            </a:pPr>
            <a:r>
              <a:rPr lang="en-GB" sz="2000" dirty="0">
                <a:latin typeface="Arial" panose="020B0604020202020204" pitchFamily="34" charset="0"/>
              </a:rPr>
              <a:t>For each describing word, choose an object to represent it e.g. love for reading = a book </a:t>
            </a:r>
            <a:endParaRPr lang="en-GB" sz="2000" dirty="0">
              <a:latin typeface="Arial" panose="020B0604020202020204" pitchFamily="34" charset="0"/>
              <a:ea typeface="Calibri"/>
              <a:cs typeface="Arial" panose="020B0604020202020204" pitchFamily="34" charset="0"/>
            </a:endParaRPr>
          </a:p>
        </p:txBody>
      </p:sp>
      <p:sp>
        <p:nvSpPr>
          <p:cNvPr id="17" name="TextBox 16">
            <a:extLst>
              <a:ext uri="{FF2B5EF4-FFF2-40B4-BE49-F238E27FC236}">
                <a16:creationId xmlns:a16="http://schemas.microsoft.com/office/drawing/2014/main" id="{8C06783C-E78E-4E89-BE83-B33235C4FB47}"/>
              </a:ext>
            </a:extLst>
          </p:cNvPr>
          <p:cNvSpPr txBox="1"/>
          <p:nvPr/>
        </p:nvSpPr>
        <p:spPr>
          <a:xfrm>
            <a:off x="943651" y="6217622"/>
            <a:ext cx="7256697" cy="369332"/>
          </a:xfrm>
          <a:custGeom>
            <a:avLst/>
            <a:gdLst>
              <a:gd name="csX0" fmla="*/ 0 w 7256697"/>
              <a:gd name="csY0" fmla="*/ 0 h 369332"/>
              <a:gd name="csX1" fmla="*/ 659700 w 7256697"/>
              <a:gd name="csY1" fmla="*/ 0 h 369332"/>
              <a:gd name="csX2" fmla="*/ 1246832 w 7256697"/>
              <a:gd name="csY2" fmla="*/ 0 h 369332"/>
              <a:gd name="csX3" fmla="*/ 1979099 w 7256697"/>
              <a:gd name="csY3" fmla="*/ 0 h 369332"/>
              <a:gd name="csX4" fmla="*/ 2421098 w 7256697"/>
              <a:gd name="csY4" fmla="*/ 0 h 369332"/>
              <a:gd name="csX5" fmla="*/ 3153365 w 7256697"/>
              <a:gd name="csY5" fmla="*/ 0 h 369332"/>
              <a:gd name="csX6" fmla="*/ 3667930 w 7256697"/>
              <a:gd name="csY6" fmla="*/ 0 h 369332"/>
              <a:gd name="csX7" fmla="*/ 4472764 w 7256697"/>
              <a:gd name="csY7" fmla="*/ 0 h 369332"/>
              <a:gd name="csX8" fmla="*/ 4914763 w 7256697"/>
              <a:gd name="csY8" fmla="*/ 0 h 369332"/>
              <a:gd name="csX9" fmla="*/ 5501896 w 7256697"/>
              <a:gd name="csY9" fmla="*/ 0 h 369332"/>
              <a:gd name="csX10" fmla="*/ 6016462 w 7256697"/>
              <a:gd name="csY10" fmla="*/ 0 h 369332"/>
              <a:gd name="csX11" fmla="*/ 7256697 w 7256697"/>
              <a:gd name="csY11" fmla="*/ 0 h 369332"/>
              <a:gd name="csX12" fmla="*/ 7256697 w 7256697"/>
              <a:gd name="csY12" fmla="*/ 369332 h 369332"/>
              <a:gd name="csX13" fmla="*/ 6451863 w 7256697"/>
              <a:gd name="csY13" fmla="*/ 369332 h 369332"/>
              <a:gd name="csX14" fmla="*/ 5792164 w 7256697"/>
              <a:gd name="csY14" fmla="*/ 369332 h 369332"/>
              <a:gd name="csX15" fmla="*/ 4987330 w 7256697"/>
              <a:gd name="csY15" fmla="*/ 369332 h 369332"/>
              <a:gd name="csX16" fmla="*/ 4182496 w 7256697"/>
              <a:gd name="csY16" fmla="*/ 369332 h 369332"/>
              <a:gd name="csX17" fmla="*/ 3595364 w 7256697"/>
              <a:gd name="csY17" fmla="*/ 369332 h 369332"/>
              <a:gd name="csX18" fmla="*/ 2790530 w 7256697"/>
              <a:gd name="csY18" fmla="*/ 369332 h 369332"/>
              <a:gd name="csX19" fmla="*/ 2203397 w 7256697"/>
              <a:gd name="csY19" fmla="*/ 369332 h 369332"/>
              <a:gd name="csX20" fmla="*/ 1761398 w 7256697"/>
              <a:gd name="csY20" fmla="*/ 369332 h 369332"/>
              <a:gd name="csX21" fmla="*/ 1174266 w 7256697"/>
              <a:gd name="csY21" fmla="*/ 369332 h 369332"/>
              <a:gd name="csX22" fmla="*/ 0 w 7256697"/>
              <a:gd name="csY22" fmla="*/ 369332 h 369332"/>
              <a:gd name="csX23" fmla="*/ 0 w 7256697"/>
              <a:gd name="csY23"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256697" h="369332" fill="none" extrusionOk="0">
                <a:moveTo>
                  <a:pt x="0" y="0"/>
                </a:moveTo>
                <a:cubicBezTo>
                  <a:pt x="226191" y="-8752"/>
                  <a:pt x="519592" y="-23198"/>
                  <a:pt x="659700" y="0"/>
                </a:cubicBezTo>
                <a:cubicBezTo>
                  <a:pt x="799808" y="23198"/>
                  <a:pt x="964131" y="-2831"/>
                  <a:pt x="1246832" y="0"/>
                </a:cubicBezTo>
                <a:cubicBezTo>
                  <a:pt x="1529533" y="2831"/>
                  <a:pt x="1655018" y="6115"/>
                  <a:pt x="1979099" y="0"/>
                </a:cubicBezTo>
                <a:cubicBezTo>
                  <a:pt x="2303180" y="-6115"/>
                  <a:pt x="2277763" y="-13361"/>
                  <a:pt x="2421098" y="0"/>
                </a:cubicBezTo>
                <a:cubicBezTo>
                  <a:pt x="2564433" y="13361"/>
                  <a:pt x="2980772" y="11659"/>
                  <a:pt x="3153365" y="0"/>
                </a:cubicBezTo>
                <a:cubicBezTo>
                  <a:pt x="3325958" y="-11659"/>
                  <a:pt x="3515700" y="13185"/>
                  <a:pt x="3667930" y="0"/>
                </a:cubicBezTo>
                <a:cubicBezTo>
                  <a:pt x="3820161" y="-13185"/>
                  <a:pt x="4190869" y="15664"/>
                  <a:pt x="4472764" y="0"/>
                </a:cubicBezTo>
                <a:cubicBezTo>
                  <a:pt x="4754659" y="-15664"/>
                  <a:pt x="4751594" y="339"/>
                  <a:pt x="4914763" y="0"/>
                </a:cubicBezTo>
                <a:cubicBezTo>
                  <a:pt x="5077932" y="-339"/>
                  <a:pt x="5209634" y="-24081"/>
                  <a:pt x="5501896" y="0"/>
                </a:cubicBezTo>
                <a:cubicBezTo>
                  <a:pt x="5794158" y="24081"/>
                  <a:pt x="5894731" y="-9665"/>
                  <a:pt x="6016462" y="0"/>
                </a:cubicBezTo>
                <a:cubicBezTo>
                  <a:pt x="6138193" y="9665"/>
                  <a:pt x="6723874" y="25632"/>
                  <a:pt x="7256697" y="0"/>
                </a:cubicBezTo>
                <a:cubicBezTo>
                  <a:pt x="7238760" y="148614"/>
                  <a:pt x="7238653" y="234107"/>
                  <a:pt x="7256697" y="369332"/>
                </a:cubicBezTo>
                <a:cubicBezTo>
                  <a:pt x="7059457" y="354403"/>
                  <a:pt x="6722851" y="353758"/>
                  <a:pt x="6451863" y="369332"/>
                </a:cubicBezTo>
                <a:cubicBezTo>
                  <a:pt x="6180875" y="384906"/>
                  <a:pt x="5951081" y="359881"/>
                  <a:pt x="5792164" y="369332"/>
                </a:cubicBezTo>
                <a:cubicBezTo>
                  <a:pt x="5633247" y="378783"/>
                  <a:pt x="5157880" y="403956"/>
                  <a:pt x="4987330" y="369332"/>
                </a:cubicBezTo>
                <a:cubicBezTo>
                  <a:pt x="4816780" y="334708"/>
                  <a:pt x="4421452" y="392305"/>
                  <a:pt x="4182496" y="369332"/>
                </a:cubicBezTo>
                <a:cubicBezTo>
                  <a:pt x="3943540" y="346359"/>
                  <a:pt x="3788728" y="394352"/>
                  <a:pt x="3595364" y="369332"/>
                </a:cubicBezTo>
                <a:cubicBezTo>
                  <a:pt x="3402000" y="344312"/>
                  <a:pt x="3124616" y="349410"/>
                  <a:pt x="2790530" y="369332"/>
                </a:cubicBezTo>
                <a:cubicBezTo>
                  <a:pt x="2456444" y="389254"/>
                  <a:pt x="2427975" y="393475"/>
                  <a:pt x="2203397" y="369332"/>
                </a:cubicBezTo>
                <a:cubicBezTo>
                  <a:pt x="1978819" y="345189"/>
                  <a:pt x="1876637" y="374967"/>
                  <a:pt x="1761398" y="369332"/>
                </a:cubicBezTo>
                <a:cubicBezTo>
                  <a:pt x="1646159" y="363697"/>
                  <a:pt x="1437510" y="374673"/>
                  <a:pt x="1174266" y="369332"/>
                </a:cubicBezTo>
                <a:cubicBezTo>
                  <a:pt x="911022" y="363991"/>
                  <a:pt x="499148" y="317681"/>
                  <a:pt x="0" y="369332"/>
                </a:cubicBezTo>
                <a:cubicBezTo>
                  <a:pt x="-9556" y="273495"/>
                  <a:pt x="4880" y="177605"/>
                  <a:pt x="0" y="0"/>
                </a:cubicBezTo>
                <a:close/>
              </a:path>
              <a:path w="7256697" h="369332" stroke="0" extrusionOk="0">
                <a:moveTo>
                  <a:pt x="0" y="0"/>
                </a:moveTo>
                <a:cubicBezTo>
                  <a:pt x="132205" y="-9307"/>
                  <a:pt x="394282" y="-11039"/>
                  <a:pt x="659700" y="0"/>
                </a:cubicBezTo>
                <a:cubicBezTo>
                  <a:pt x="925118" y="11039"/>
                  <a:pt x="1071021" y="-30665"/>
                  <a:pt x="1319399" y="0"/>
                </a:cubicBezTo>
                <a:cubicBezTo>
                  <a:pt x="1567777" y="30665"/>
                  <a:pt x="1944580" y="-17261"/>
                  <a:pt x="2124233" y="0"/>
                </a:cubicBezTo>
                <a:cubicBezTo>
                  <a:pt x="2303886" y="17261"/>
                  <a:pt x="2409982" y="-15069"/>
                  <a:pt x="2566232" y="0"/>
                </a:cubicBezTo>
                <a:cubicBezTo>
                  <a:pt x="2722482" y="15069"/>
                  <a:pt x="2928956" y="-17727"/>
                  <a:pt x="3225932" y="0"/>
                </a:cubicBezTo>
                <a:cubicBezTo>
                  <a:pt x="3522908" y="17727"/>
                  <a:pt x="3818492" y="-36388"/>
                  <a:pt x="4030765" y="0"/>
                </a:cubicBezTo>
                <a:cubicBezTo>
                  <a:pt x="4243038" y="36388"/>
                  <a:pt x="4349620" y="-25047"/>
                  <a:pt x="4617898" y="0"/>
                </a:cubicBezTo>
                <a:cubicBezTo>
                  <a:pt x="4886176" y="25047"/>
                  <a:pt x="5133778" y="-24285"/>
                  <a:pt x="5277598" y="0"/>
                </a:cubicBezTo>
                <a:cubicBezTo>
                  <a:pt x="5421418" y="24285"/>
                  <a:pt x="5683271" y="-15765"/>
                  <a:pt x="6082431" y="0"/>
                </a:cubicBezTo>
                <a:cubicBezTo>
                  <a:pt x="6481591" y="15765"/>
                  <a:pt x="6970895" y="35524"/>
                  <a:pt x="7256697" y="0"/>
                </a:cubicBezTo>
                <a:cubicBezTo>
                  <a:pt x="7249961" y="154834"/>
                  <a:pt x="7270600" y="229938"/>
                  <a:pt x="7256697" y="369332"/>
                </a:cubicBezTo>
                <a:cubicBezTo>
                  <a:pt x="6916912" y="386288"/>
                  <a:pt x="6703843" y="354258"/>
                  <a:pt x="6524430" y="369332"/>
                </a:cubicBezTo>
                <a:cubicBezTo>
                  <a:pt x="6345017" y="384406"/>
                  <a:pt x="6030000" y="338922"/>
                  <a:pt x="5792164" y="369332"/>
                </a:cubicBezTo>
                <a:cubicBezTo>
                  <a:pt x="5554328" y="399742"/>
                  <a:pt x="5342799" y="380631"/>
                  <a:pt x="5132464" y="369332"/>
                </a:cubicBezTo>
                <a:cubicBezTo>
                  <a:pt x="4922129" y="358033"/>
                  <a:pt x="4669989" y="358196"/>
                  <a:pt x="4545331" y="369332"/>
                </a:cubicBezTo>
                <a:cubicBezTo>
                  <a:pt x="4420673" y="380468"/>
                  <a:pt x="4104429" y="381243"/>
                  <a:pt x="3958198" y="369332"/>
                </a:cubicBezTo>
                <a:cubicBezTo>
                  <a:pt x="3811967" y="357421"/>
                  <a:pt x="3664917" y="360687"/>
                  <a:pt x="3516200" y="369332"/>
                </a:cubicBezTo>
                <a:cubicBezTo>
                  <a:pt x="3367483" y="377977"/>
                  <a:pt x="3194789" y="380660"/>
                  <a:pt x="3001634" y="369332"/>
                </a:cubicBezTo>
                <a:cubicBezTo>
                  <a:pt x="2808479" y="358004"/>
                  <a:pt x="2779706" y="374395"/>
                  <a:pt x="2559635" y="369332"/>
                </a:cubicBezTo>
                <a:cubicBezTo>
                  <a:pt x="2339564" y="364269"/>
                  <a:pt x="2176758" y="373241"/>
                  <a:pt x="1899935" y="369332"/>
                </a:cubicBezTo>
                <a:cubicBezTo>
                  <a:pt x="1623112" y="365423"/>
                  <a:pt x="1536145" y="380824"/>
                  <a:pt x="1240235" y="369332"/>
                </a:cubicBezTo>
                <a:cubicBezTo>
                  <a:pt x="944325" y="357840"/>
                  <a:pt x="392757" y="353080"/>
                  <a:pt x="0" y="369332"/>
                </a:cubicBezTo>
                <a:cubicBezTo>
                  <a:pt x="-13943" y="289688"/>
                  <a:pt x="5980" y="173683"/>
                  <a:pt x="0" y="0"/>
                </a:cubicBezTo>
                <a:close/>
              </a:path>
            </a:pathLst>
          </a:custGeom>
          <a:solidFill>
            <a:srgbClr val="005685"/>
          </a:solidFill>
          <a:ln w="57150">
            <a:solidFill>
              <a:srgbClr val="005685"/>
            </a:solidFill>
            <a:extLst>
              <a:ext uri="{C807C97D-BFC1-408E-A445-0C87EB9F89A2}">
                <ask:lineSketchStyleProps xmlns:ask="http://schemas.microsoft.com/office/drawing/2018/sketchyshapes" sd="1107550063">
                  <a:prstGeom prst="rect">
                    <a:avLst/>
                  </a:prstGeom>
                  <ask:type>
                    <ask:lineSketchFreehand/>
                  </ask:type>
                </ask:lineSketchStyleProps>
              </a:ext>
            </a:extLst>
          </a:ln>
        </p:spPr>
        <p:txBody>
          <a:bodyPr wrap="square" rtlCol="0">
            <a:spAutoFit/>
          </a:bodyPr>
          <a:lstStyle/>
          <a:p>
            <a:pPr algn="ctr"/>
            <a:r>
              <a:rPr lang="en-GB" sz="1800" b="1">
                <a:solidFill>
                  <a:schemeClr val="bg1"/>
                </a:solidFill>
                <a:latin typeface="Arial" panose="020B0604020202020204" pitchFamily="34" charset="0"/>
              </a:rPr>
              <a:t>Which will you choose to ‘charge’ your shield with? </a:t>
            </a:r>
            <a:r>
              <a:rPr lang="en-GB" sz="1800">
                <a:solidFill>
                  <a:schemeClr val="bg1"/>
                </a:solidFill>
                <a:latin typeface="Arial" panose="020B0604020202020204" pitchFamily="34" charset="0"/>
              </a:rPr>
              <a:t> </a:t>
            </a:r>
          </a:p>
        </p:txBody>
      </p:sp>
    </p:spTree>
    <p:extLst>
      <p:ext uri="{BB962C8B-B14F-4D97-AF65-F5344CB8AC3E}">
        <p14:creationId xmlns:p14="http://schemas.microsoft.com/office/powerpoint/2010/main" val="1325439195"/>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190167B4-B35C-5EBE-5A4F-1F08342134DB}"/>
              </a:ext>
              <a:ext uri="{C183D7F6-B498-43B3-948B-1728B52AA6E4}">
                <adec:decorative xmlns:adec="http://schemas.microsoft.com/office/drawing/2017/decorative" val="1"/>
              </a:ext>
            </a:extLst>
          </p:cNvPr>
          <p:cNvSpPr/>
          <p:nvPr/>
        </p:nvSpPr>
        <p:spPr>
          <a:xfrm>
            <a:off x="796066" y="4666647"/>
            <a:ext cx="838231" cy="632147"/>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3C61323E-0D07-37EA-A18C-31D03CB25BF6}"/>
              </a:ext>
              <a:ext uri="{C183D7F6-B498-43B3-948B-1728B52AA6E4}">
                <adec:decorative xmlns:adec="http://schemas.microsoft.com/office/drawing/2017/decorative" val="1"/>
              </a:ext>
            </a:extLst>
          </p:cNvPr>
          <p:cNvSpPr/>
          <p:nvPr/>
        </p:nvSpPr>
        <p:spPr>
          <a:xfrm>
            <a:off x="2782194" y="4666647"/>
            <a:ext cx="848051" cy="632147"/>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4CC8B069-DEA1-1636-43D9-732BD6FE4D77}"/>
              </a:ext>
              <a:ext uri="{C183D7F6-B498-43B3-948B-1728B52AA6E4}">
                <adec:decorative xmlns:adec="http://schemas.microsoft.com/office/drawing/2017/decorative" val="1"/>
              </a:ext>
            </a:extLst>
          </p:cNvPr>
          <p:cNvSpPr/>
          <p:nvPr/>
        </p:nvSpPr>
        <p:spPr>
          <a:xfrm>
            <a:off x="1780045" y="4671395"/>
            <a:ext cx="860168" cy="632147"/>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44" name="Arrow: Chevron 1">
            <a:extLst>
              <a:ext uri="{FF2B5EF4-FFF2-40B4-BE49-F238E27FC236}">
                <a16:creationId xmlns:a16="http://schemas.microsoft.com/office/drawing/2014/main" id="{BEA24722-8670-41FF-8ED8-4FC21A58BC22}"/>
              </a:ext>
              <a:ext uri="{C183D7F6-B498-43B3-948B-1728B52AA6E4}">
                <adec:decorative xmlns:adec="http://schemas.microsoft.com/office/drawing/2017/decorative" val="1"/>
              </a:ext>
            </a:extLst>
          </p:cNvPr>
          <p:cNvSpPr>
            <a:spLocks noGrp="1"/>
          </p:cNvSpPr>
          <p:nvPr>
            <p:ph type="title" idx="4294967295"/>
          </p:nvPr>
        </p:nvSpPr>
        <p:spPr>
          <a:xfrm rot="21424368">
            <a:off x="-775666" y="351999"/>
            <a:ext cx="8576899" cy="886136"/>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A61F29"/>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392427" lvl="0" indent="0" algn="ctr" defTabSz="914395" rtl="0" eaLnBrk="1" fontAlgn="auto" latinLnBrk="0" hangingPunct="1">
              <a:lnSpc>
                <a:spcPct val="107000"/>
              </a:lnSpc>
              <a:spcBef>
                <a:spcPts val="1200"/>
              </a:spcBef>
              <a:spcAft>
                <a:spcPts val="0"/>
              </a:spcAft>
              <a:buClrTx/>
              <a:buSzTx/>
              <a:buFontTx/>
              <a:buNone/>
              <a:tabLst/>
              <a:defRPr/>
            </a:pPr>
            <a:r>
              <a:rPr kumimoji="0" lang="en-GB" sz="3600" b="1" i="0" u="none" strike="noStrike" kern="0" cap="none" spc="0" normalizeH="0" baseline="0" noProof="0">
                <a:ln>
                  <a:noFill/>
                </a:ln>
                <a:solidFill>
                  <a:srgbClr val="FFFFFF"/>
                </a:solidFill>
                <a:effectLst/>
                <a:uLnTx/>
                <a:uFillTx/>
                <a:latin typeface="Arial" panose="020B0604020202020204" pitchFamily="34" charset="0"/>
                <a:ea typeface="Times New Roman" panose="02020603050405020304" pitchFamily="18" charset="0"/>
                <a:cs typeface="Times New Roman" panose="02020603050405020304" pitchFamily="18" charset="0"/>
              </a:rPr>
              <a:t>Colours and meanings</a:t>
            </a:r>
          </a:p>
        </p:txBody>
      </p:sp>
      <p:sp>
        <p:nvSpPr>
          <p:cNvPr id="5" name="TextBox 4">
            <a:extLst>
              <a:ext uri="{FF2B5EF4-FFF2-40B4-BE49-F238E27FC236}">
                <a16:creationId xmlns:a16="http://schemas.microsoft.com/office/drawing/2014/main" id="{7B020AF8-C8C4-465D-908A-B88AF11AEDB8}"/>
              </a:ext>
            </a:extLst>
          </p:cNvPr>
          <p:cNvSpPr txBox="1"/>
          <p:nvPr/>
        </p:nvSpPr>
        <p:spPr>
          <a:xfrm>
            <a:off x="490005" y="1669725"/>
            <a:ext cx="7688525" cy="1569660"/>
          </a:xfrm>
          <a:prstGeom prst="rect">
            <a:avLst/>
          </a:prstGeom>
          <a:noFill/>
        </p:spPr>
        <p:txBody>
          <a:bodyPr wrap="square" lIns="91440" tIns="45720" rIns="91440" bIns="45720" rtlCol="0" anchor="t">
            <a:spAutoFit/>
          </a:bodyPr>
          <a:lstStyle/>
          <a:p>
            <a:r>
              <a:rPr lang="en-GB" sz="2400" dirty="0">
                <a:latin typeface="Arial" panose="020B0604020202020204" pitchFamily="34" charset="0"/>
              </a:rPr>
              <a:t>Colours were used to tell us something about who the shield belonged to. </a:t>
            </a:r>
          </a:p>
          <a:p>
            <a:endParaRPr lang="en-GB" sz="2400" dirty="0">
              <a:latin typeface="Arial" panose="020B0604020202020204" pitchFamily="34" charset="0"/>
            </a:endParaRPr>
          </a:p>
          <a:p>
            <a:r>
              <a:rPr lang="en-GB" sz="2400" b="1" dirty="0">
                <a:solidFill>
                  <a:srgbClr val="A61F29"/>
                </a:solidFill>
                <a:latin typeface="Arial" panose="020B0604020202020204" pitchFamily="34" charset="0"/>
              </a:rPr>
              <a:t>What meanings do you give to colours? </a:t>
            </a:r>
          </a:p>
        </p:txBody>
      </p:sp>
      <p:sp>
        <p:nvSpPr>
          <p:cNvPr id="7" name="TextBox 6">
            <a:extLst>
              <a:ext uri="{FF2B5EF4-FFF2-40B4-BE49-F238E27FC236}">
                <a16:creationId xmlns:a16="http://schemas.microsoft.com/office/drawing/2014/main" id="{168A269F-8C04-40F0-9AF4-617ACF1DF414}"/>
              </a:ext>
            </a:extLst>
          </p:cNvPr>
          <p:cNvSpPr txBox="1"/>
          <p:nvPr/>
        </p:nvSpPr>
        <p:spPr>
          <a:xfrm>
            <a:off x="3831333" y="3794000"/>
            <a:ext cx="4636315" cy="200054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000" dirty="0">
                <a:latin typeface="Arial" panose="020B0604020202020204" pitchFamily="34" charset="0"/>
              </a:rPr>
              <a:t>Pick a colour </a:t>
            </a:r>
          </a:p>
          <a:p>
            <a:endParaRPr lang="en-GB" sz="2000" dirty="0">
              <a:latin typeface="Arial" panose="020B0604020202020204" pitchFamily="34" charset="0"/>
            </a:endParaRPr>
          </a:p>
          <a:p>
            <a:pPr marL="285750" indent="-285750">
              <a:buFont typeface="Arial" panose="020B0604020202020204" pitchFamily="34" charset="0"/>
              <a:buChar char="•"/>
            </a:pPr>
            <a:r>
              <a:rPr lang="en-GB" sz="2000" dirty="0">
                <a:latin typeface="Arial" panose="020B0604020202020204" pitchFamily="34" charset="0"/>
              </a:rPr>
              <a:t>Think of any words you might link to that colour (adjectives, feelings, sensations or things)</a:t>
            </a:r>
            <a:endParaRPr lang="en-GB" sz="2000" dirty="0">
              <a:latin typeface="Arial" panose="020B0604020202020204" pitchFamily="34" charset="0"/>
              <a:ea typeface="Calibri"/>
              <a:cs typeface="Arial" panose="020B0604020202020204" pitchFamily="34" charset="0"/>
            </a:endParaRPr>
          </a:p>
          <a:p>
            <a:endParaRPr lang="en-GB" sz="2400" dirty="0">
              <a:latin typeface="Arial" panose="020B0604020202020204" pitchFamily="34" charset="0"/>
              <a:ea typeface="Calibri" panose="020F0502020204030204"/>
              <a:cs typeface="Arial" panose="020B0604020202020204" pitchFamily="34" charset="0"/>
            </a:endParaRPr>
          </a:p>
        </p:txBody>
      </p:sp>
      <p:grpSp>
        <p:nvGrpSpPr>
          <p:cNvPr id="3" name="Group 2">
            <a:extLst>
              <a:ext uri="{FF2B5EF4-FFF2-40B4-BE49-F238E27FC236}">
                <a16:creationId xmlns:a16="http://schemas.microsoft.com/office/drawing/2014/main" id="{B021EB50-BFF9-41F3-9947-88F9189EC174}"/>
              </a:ext>
              <a:ext uri="{C183D7F6-B498-43B3-948B-1728B52AA6E4}">
                <adec:decorative xmlns:adec="http://schemas.microsoft.com/office/drawing/2017/decorative" val="1"/>
              </a:ext>
            </a:extLst>
          </p:cNvPr>
          <p:cNvGrpSpPr/>
          <p:nvPr/>
        </p:nvGrpSpPr>
        <p:grpSpPr>
          <a:xfrm>
            <a:off x="676352" y="3489011"/>
            <a:ext cx="3063789" cy="3110009"/>
            <a:chOff x="448995" y="3369433"/>
            <a:chExt cx="3063789" cy="3110009"/>
          </a:xfrm>
        </p:grpSpPr>
        <p:sp>
          <p:nvSpPr>
            <p:cNvPr id="8" name="Rectangle 7">
              <a:extLst>
                <a:ext uri="{FF2B5EF4-FFF2-40B4-BE49-F238E27FC236}">
                  <a16:creationId xmlns:a16="http://schemas.microsoft.com/office/drawing/2014/main" id="{5199DEE0-E286-45CC-AE17-7608DBD404A0}"/>
                </a:ext>
              </a:extLst>
            </p:cNvPr>
            <p:cNvSpPr/>
            <p:nvPr/>
          </p:nvSpPr>
          <p:spPr>
            <a:xfrm>
              <a:off x="448995" y="3369433"/>
              <a:ext cx="3063789" cy="3110009"/>
            </a:xfrm>
            <a:custGeom>
              <a:avLst/>
              <a:gdLst>
                <a:gd name="csX0" fmla="*/ 0 w 3063789"/>
                <a:gd name="csY0" fmla="*/ 0 h 3110009"/>
                <a:gd name="csX1" fmla="*/ 551482 w 3063789"/>
                <a:gd name="csY1" fmla="*/ 0 h 3110009"/>
                <a:gd name="csX2" fmla="*/ 1133602 w 3063789"/>
                <a:gd name="csY2" fmla="*/ 0 h 3110009"/>
                <a:gd name="csX3" fmla="*/ 1746360 w 3063789"/>
                <a:gd name="csY3" fmla="*/ 0 h 3110009"/>
                <a:gd name="csX4" fmla="*/ 2267204 w 3063789"/>
                <a:gd name="csY4" fmla="*/ 0 h 3110009"/>
                <a:gd name="csX5" fmla="*/ 3063789 w 3063789"/>
                <a:gd name="csY5" fmla="*/ 0 h 3110009"/>
                <a:gd name="csX6" fmla="*/ 3063789 w 3063789"/>
                <a:gd name="csY6" fmla="*/ 590902 h 3110009"/>
                <a:gd name="csX7" fmla="*/ 3063789 w 3063789"/>
                <a:gd name="csY7" fmla="*/ 1150703 h 3110009"/>
                <a:gd name="csX8" fmla="*/ 3063789 w 3063789"/>
                <a:gd name="csY8" fmla="*/ 1772705 h 3110009"/>
                <a:gd name="csX9" fmla="*/ 3063789 w 3063789"/>
                <a:gd name="csY9" fmla="*/ 2363607 h 3110009"/>
                <a:gd name="csX10" fmla="*/ 3063789 w 3063789"/>
                <a:gd name="csY10" fmla="*/ 3110009 h 3110009"/>
                <a:gd name="csX11" fmla="*/ 2420393 w 3063789"/>
                <a:gd name="csY11" fmla="*/ 3110009 h 3110009"/>
                <a:gd name="csX12" fmla="*/ 1838273 w 3063789"/>
                <a:gd name="csY12" fmla="*/ 3110009 h 3110009"/>
                <a:gd name="csX13" fmla="*/ 1194878 w 3063789"/>
                <a:gd name="csY13" fmla="*/ 3110009 h 3110009"/>
                <a:gd name="csX14" fmla="*/ 612758 w 3063789"/>
                <a:gd name="csY14" fmla="*/ 3110009 h 3110009"/>
                <a:gd name="csX15" fmla="*/ 0 w 3063789"/>
                <a:gd name="csY15" fmla="*/ 3110009 h 3110009"/>
                <a:gd name="csX16" fmla="*/ 0 w 3063789"/>
                <a:gd name="csY16" fmla="*/ 2519107 h 3110009"/>
                <a:gd name="csX17" fmla="*/ 0 w 3063789"/>
                <a:gd name="csY17" fmla="*/ 1959306 h 3110009"/>
                <a:gd name="csX18" fmla="*/ 0 w 3063789"/>
                <a:gd name="csY18" fmla="*/ 1337304 h 3110009"/>
                <a:gd name="csX19" fmla="*/ 0 w 3063789"/>
                <a:gd name="csY19" fmla="*/ 684202 h 3110009"/>
                <a:gd name="csX20" fmla="*/ 0 w 3063789"/>
                <a:gd name="csY20" fmla="*/ 0 h 3110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063789" h="3110009" extrusionOk="0">
                  <a:moveTo>
                    <a:pt x="0" y="0"/>
                  </a:moveTo>
                  <a:cubicBezTo>
                    <a:pt x="125058" y="-25673"/>
                    <a:pt x="320941" y="18634"/>
                    <a:pt x="551482" y="0"/>
                  </a:cubicBezTo>
                  <a:cubicBezTo>
                    <a:pt x="782023" y="-18634"/>
                    <a:pt x="907506" y="22352"/>
                    <a:pt x="1133602" y="0"/>
                  </a:cubicBezTo>
                  <a:cubicBezTo>
                    <a:pt x="1359698" y="-22352"/>
                    <a:pt x="1450926" y="14613"/>
                    <a:pt x="1746360" y="0"/>
                  </a:cubicBezTo>
                  <a:cubicBezTo>
                    <a:pt x="2041794" y="-14613"/>
                    <a:pt x="2079902" y="1246"/>
                    <a:pt x="2267204" y="0"/>
                  </a:cubicBezTo>
                  <a:cubicBezTo>
                    <a:pt x="2454506" y="-1246"/>
                    <a:pt x="2865882" y="-1632"/>
                    <a:pt x="3063789" y="0"/>
                  </a:cubicBezTo>
                  <a:cubicBezTo>
                    <a:pt x="3054403" y="186580"/>
                    <a:pt x="3034479" y="415746"/>
                    <a:pt x="3063789" y="590902"/>
                  </a:cubicBezTo>
                  <a:cubicBezTo>
                    <a:pt x="3093099" y="766058"/>
                    <a:pt x="3064128" y="901973"/>
                    <a:pt x="3063789" y="1150703"/>
                  </a:cubicBezTo>
                  <a:cubicBezTo>
                    <a:pt x="3063450" y="1399433"/>
                    <a:pt x="3067934" y="1574507"/>
                    <a:pt x="3063789" y="1772705"/>
                  </a:cubicBezTo>
                  <a:cubicBezTo>
                    <a:pt x="3059644" y="1970903"/>
                    <a:pt x="3072969" y="2083809"/>
                    <a:pt x="3063789" y="2363607"/>
                  </a:cubicBezTo>
                  <a:cubicBezTo>
                    <a:pt x="3054609" y="2643405"/>
                    <a:pt x="3039264" y="2737505"/>
                    <a:pt x="3063789" y="3110009"/>
                  </a:cubicBezTo>
                  <a:cubicBezTo>
                    <a:pt x="2894898" y="3110874"/>
                    <a:pt x="2655688" y="3115484"/>
                    <a:pt x="2420393" y="3110009"/>
                  </a:cubicBezTo>
                  <a:cubicBezTo>
                    <a:pt x="2185098" y="3104534"/>
                    <a:pt x="2101166" y="3116094"/>
                    <a:pt x="1838273" y="3110009"/>
                  </a:cubicBezTo>
                  <a:cubicBezTo>
                    <a:pt x="1575380" y="3103924"/>
                    <a:pt x="1508774" y="3115910"/>
                    <a:pt x="1194878" y="3110009"/>
                  </a:cubicBezTo>
                  <a:cubicBezTo>
                    <a:pt x="880983" y="3104108"/>
                    <a:pt x="759535" y="3104713"/>
                    <a:pt x="612758" y="3110009"/>
                  </a:cubicBezTo>
                  <a:cubicBezTo>
                    <a:pt x="465981" y="3115305"/>
                    <a:pt x="285891" y="3122853"/>
                    <a:pt x="0" y="3110009"/>
                  </a:cubicBezTo>
                  <a:cubicBezTo>
                    <a:pt x="23392" y="2845905"/>
                    <a:pt x="-13056" y="2811745"/>
                    <a:pt x="0" y="2519107"/>
                  </a:cubicBezTo>
                  <a:cubicBezTo>
                    <a:pt x="13056" y="2226469"/>
                    <a:pt x="18762" y="2077655"/>
                    <a:pt x="0" y="1959306"/>
                  </a:cubicBezTo>
                  <a:cubicBezTo>
                    <a:pt x="-18762" y="1840957"/>
                    <a:pt x="-27187" y="1627634"/>
                    <a:pt x="0" y="1337304"/>
                  </a:cubicBezTo>
                  <a:cubicBezTo>
                    <a:pt x="27187" y="1046974"/>
                    <a:pt x="22562" y="857905"/>
                    <a:pt x="0" y="684202"/>
                  </a:cubicBezTo>
                  <a:cubicBezTo>
                    <a:pt x="-22562" y="510499"/>
                    <a:pt x="32832" y="146684"/>
                    <a:pt x="0" y="0"/>
                  </a:cubicBezTo>
                  <a:close/>
                </a:path>
              </a:pathLst>
            </a:custGeom>
            <a:noFill/>
            <a:ln w="28575">
              <a:solidFill>
                <a:srgbClr val="C00000"/>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highlight>
                  <a:srgbClr val="A61F29"/>
                </a:highlight>
                <a:latin typeface="Arial" panose="020B0604020202020204" pitchFamily="34" charset="0"/>
              </a:endParaRPr>
            </a:p>
          </p:txBody>
        </p:sp>
        <p:sp>
          <p:nvSpPr>
            <p:cNvPr id="28" name="Freeform: Shape 27">
              <a:extLst>
                <a:ext uri="{FF2B5EF4-FFF2-40B4-BE49-F238E27FC236}">
                  <a16:creationId xmlns:a16="http://schemas.microsoft.com/office/drawing/2014/main" id="{DBA71E16-C71C-48B1-A5A4-A2ECD16C27F7}"/>
                </a:ext>
              </a:extLst>
            </p:cNvPr>
            <p:cNvSpPr/>
            <p:nvPr/>
          </p:nvSpPr>
          <p:spPr>
            <a:xfrm>
              <a:off x="736646" y="3734433"/>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solidFill>
              <a:srgbClr val="C0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latin typeface="Arial" panose="020B0604020202020204" pitchFamily="34" charset="0"/>
              </a:endParaRPr>
            </a:p>
          </p:txBody>
        </p:sp>
        <p:sp>
          <p:nvSpPr>
            <p:cNvPr id="26" name="Freeform: Shape 25">
              <a:extLst>
                <a:ext uri="{FF2B5EF4-FFF2-40B4-BE49-F238E27FC236}">
                  <a16:creationId xmlns:a16="http://schemas.microsoft.com/office/drawing/2014/main" id="{33F38744-E2FC-45DC-81CB-7692E24F7E81}"/>
                </a:ext>
              </a:extLst>
            </p:cNvPr>
            <p:cNvSpPr/>
            <p:nvPr/>
          </p:nvSpPr>
          <p:spPr>
            <a:xfrm>
              <a:off x="1689473" y="3734433"/>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Arial" panose="020B0604020202020204" pitchFamily="34" charset="0"/>
              </a:endParaRPr>
            </a:p>
          </p:txBody>
        </p:sp>
        <p:sp>
          <p:nvSpPr>
            <p:cNvPr id="24" name="Freeform: Shape 23">
              <a:extLst>
                <a:ext uri="{FF2B5EF4-FFF2-40B4-BE49-F238E27FC236}">
                  <a16:creationId xmlns:a16="http://schemas.microsoft.com/office/drawing/2014/main" id="{A5E39A3D-09EC-4A41-9806-61F7BAD33DBB}"/>
                </a:ext>
              </a:extLst>
            </p:cNvPr>
            <p:cNvSpPr/>
            <p:nvPr/>
          </p:nvSpPr>
          <p:spPr>
            <a:xfrm>
              <a:off x="692520" y="4628900"/>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rgbClr val="96C346"/>
                </a:solidFill>
                <a:latin typeface="Arial" panose="020B0604020202020204" pitchFamily="34" charset="0"/>
              </a:endParaRPr>
            </a:p>
          </p:txBody>
        </p:sp>
        <p:sp>
          <p:nvSpPr>
            <p:cNvPr id="22" name="Freeform: Shape 21">
              <a:extLst>
                <a:ext uri="{FF2B5EF4-FFF2-40B4-BE49-F238E27FC236}">
                  <a16:creationId xmlns:a16="http://schemas.microsoft.com/office/drawing/2014/main" id="{728646A8-DDF6-478E-8C56-1021E2023B96}"/>
                </a:ext>
              </a:extLst>
            </p:cNvPr>
            <p:cNvSpPr/>
            <p:nvPr/>
          </p:nvSpPr>
          <p:spPr>
            <a:xfrm>
              <a:off x="2616844" y="3709117"/>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endParaRPr>
            </a:p>
          </p:txBody>
        </p:sp>
        <p:sp>
          <p:nvSpPr>
            <p:cNvPr id="20" name="Freeform: Shape 19">
              <a:extLst>
                <a:ext uri="{FF2B5EF4-FFF2-40B4-BE49-F238E27FC236}">
                  <a16:creationId xmlns:a16="http://schemas.microsoft.com/office/drawing/2014/main" id="{DF59B1DE-5752-45EC-AC38-9626C9B7EA43}"/>
                </a:ext>
              </a:extLst>
            </p:cNvPr>
            <p:cNvSpPr/>
            <p:nvPr/>
          </p:nvSpPr>
          <p:spPr>
            <a:xfrm>
              <a:off x="662447" y="5726191"/>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6929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Arial" panose="020B0604020202020204" pitchFamily="34" charset="0"/>
              </a:endParaRPr>
            </a:p>
          </p:txBody>
        </p:sp>
        <p:sp>
          <p:nvSpPr>
            <p:cNvPr id="18" name="Freeform: Shape 17">
              <a:extLst>
                <a:ext uri="{FF2B5EF4-FFF2-40B4-BE49-F238E27FC236}">
                  <a16:creationId xmlns:a16="http://schemas.microsoft.com/office/drawing/2014/main" id="{1F9929A5-43D4-46D8-B20A-E73B5D8E8F53}"/>
                </a:ext>
              </a:extLst>
            </p:cNvPr>
            <p:cNvSpPr/>
            <p:nvPr/>
          </p:nvSpPr>
          <p:spPr>
            <a:xfrm>
              <a:off x="2664368" y="4617364"/>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endParaRPr>
            </a:p>
          </p:txBody>
        </p:sp>
        <p:sp>
          <p:nvSpPr>
            <p:cNvPr id="16" name="Freeform: Shape 15">
              <a:extLst>
                <a:ext uri="{FF2B5EF4-FFF2-40B4-BE49-F238E27FC236}">
                  <a16:creationId xmlns:a16="http://schemas.microsoft.com/office/drawing/2014/main" id="{B7EC823E-7479-434F-9900-70733C3D3034}"/>
                </a:ext>
              </a:extLst>
            </p:cNvPr>
            <p:cNvSpPr/>
            <p:nvPr/>
          </p:nvSpPr>
          <p:spPr>
            <a:xfrm>
              <a:off x="1707024" y="4621444"/>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Arial" panose="020B0604020202020204" pitchFamily="34" charset="0"/>
              </a:endParaRPr>
            </a:p>
          </p:txBody>
        </p:sp>
      </p:grpSp>
      <p:sp>
        <p:nvSpPr>
          <p:cNvPr id="2" name="TextBox 1">
            <a:extLst>
              <a:ext uri="{FF2B5EF4-FFF2-40B4-BE49-F238E27FC236}">
                <a16:creationId xmlns:a16="http://schemas.microsoft.com/office/drawing/2014/main" id="{6C0B4FD1-85DF-87B3-A6F5-02B2FB10CE7E}"/>
              </a:ext>
            </a:extLst>
          </p:cNvPr>
          <p:cNvSpPr txBox="1"/>
          <p:nvPr/>
        </p:nvSpPr>
        <p:spPr>
          <a:xfrm>
            <a:off x="973272" y="4320391"/>
            <a:ext cx="860168" cy="338554"/>
          </a:xfrm>
          <a:prstGeom prst="rect">
            <a:avLst/>
          </a:prstGeom>
          <a:noFill/>
        </p:spPr>
        <p:txBody>
          <a:bodyPr wrap="square" rtlCol="0">
            <a:spAutoFit/>
          </a:bodyPr>
          <a:lstStyle/>
          <a:p>
            <a:r>
              <a:rPr lang="en-GB" sz="1600"/>
              <a:t>Red</a:t>
            </a:r>
          </a:p>
        </p:txBody>
      </p:sp>
      <p:sp>
        <p:nvSpPr>
          <p:cNvPr id="4" name="TextBox 3">
            <a:extLst>
              <a:ext uri="{FF2B5EF4-FFF2-40B4-BE49-F238E27FC236}">
                <a16:creationId xmlns:a16="http://schemas.microsoft.com/office/drawing/2014/main" id="{ECDD3223-7235-CCD9-DDE0-8EF6C7E3271F}"/>
              </a:ext>
            </a:extLst>
          </p:cNvPr>
          <p:cNvSpPr txBox="1"/>
          <p:nvPr/>
        </p:nvSpPr>
        <p:spPr>
          <a:xfrm>
            <a:off x="1879036" y="4328093"/>
            <a:ext cx="658419" cy="338554"/>
          </a:xfrm>
          <a:prstGeom prst="rect">
            <a:avLst/>
          </a:prstGeom>
          <a:noFill/>
        </p:spPr>
        <p:txBody>
          <a:bodyPr wrap="square" rtlCol="0">
            <a:spAutoFit/>
          </a:bodyPr>
          <a:lstStyle/>
          <a:p>
            <a:r>
              <a:rPr lang="en-GB" sz="1600" dirty="0"/>
              <a:t>Blue</a:t>
            </a:r>
          </a:p>
        </p:txBody>
      </p:sp>
      <p:sp>
        <p:nvSpPr>
          <p:cNvPr id="6" name="TextBox 5">
            <a:extLst>
              <a:ext uri="{FF2B5EF4-FFF2-40B4-BE49-F238E27FC236}">
                <a16:creationId xmlns:a16="http://schemas.microsoft.com/office/drawing/2014/main" id="{FC136E6D-46EE-5F81-ECE8-43B87F108075}"/>
              </a:ext>
            </a:extLst>
          </p:cNvPr>
          <p:cNvSpPr txBox="1"/>
          <p:nvPr/>
        </p:nvSpPr>
        <p:spPr>
          <a:xfrm>
            <a:off x="2782194" y="4320391"/>
            <a:ext cx="757415" cy="338554"/>
          </a:xfrm>
          <a:prstGeom prst="rect">
            <a:avLst/>
          </a:prstGeom>
          <a:noFill/>
        </p:spPr>
        <p:txBody>
          <a:bodyPr wrap="square" rtlCol="0">
            <a:spAutoFit/>
          </a:bodyPr>
          <a:lstStyle/>
          <a:p>
            <a:r>
              <a:rPr lang="en-GB" sz="1600"/>
              <a:t>Black</a:t>
            </a:r>
          </a:p>
        </p:txBody>
      </p:sp>
      <p:sp>
        <p:nvSpPr>
          <p:cNvPr id="9" name="TextBox 8">
            <a:extLst>
              <a:ext uri="{FF2B5EF4-FFF2-40B4-BE49-F238E27FC236}">
                <a16:creationId xmlns:a16="http://schemas.microsoft.com/office/drawing/2014/main" id="{C5B5A0E1-546E-BB91-B93B-F4A3C319FE19}"/>
              </a:ext>
            </a:extLst>
          </p:cNvPr>
          <p:cNvSpPr txBox="1"/>
          <p:nvPr/>
        </p:nvSpPr>
        <p:spPr>
          <a:xfrm>
            <a:off x="882080" y="5298794"/>
            <a:ext cx="860168" cy="338554"/>
          </a:xfrm>
          <a:prstGeom prst="rect">
            <a:avLst/>
          </a:prstGeom>
          <a:noFill/>
        </p:spPr>
        <p:txBody>
          <a:bodyPr wrap="square" rtlCol="0">
            <a:spAutoFit/>
          </a:bodyPr>
          <a:lstStyle/>
          <a:p>
            <a:r>
              <a:rPr lang="en-GB" sz="1600"/>
              <a:t>Green</a:t>
            </a:r>
          </a:p>
        </p:txBody>
      </p:sp>
      <p:sp>
        <p:nvSpPr>
          <p:cNvPr id="10" name="TextBox 9">
            <a:extLst>
              <a:ext uri="{FF2B5EF4-FFF2-40B4-BE49-F238E27FC236}">
                <a16:creationId xmlns:a16="http://schemas.microsoft.com/office/drawing/2014/main" id="{039020C6-8892-6104-5C39-907B17496E3F}"/>
              </a:ext>
            </a:extLst>
          </p:cNvPr>
          <p:cNvSpPr txBox="1"/>
          <p:nvPr/>
        </p:nvSpPr>
        <p:spPr>
          <a:xfrm>
            <a:off x="1842951" y="5283977"/>
            <a:ext cx="848051" cy="615553"/>
          </a:xfrm>
          <a:prstGeom prst="rect">
            <a:avLst/>
          </a:prstGeom>
          <a:noFill/>
        </p:spPr>
        <p:txBody>
          <a:bodyPr wrap="square" rtlCol="0">
            <a:spAutoFit/>
          </a:bodyPr>
          <a:lstStyle/>
          <a:p>
            <a:r>
              <a:rPr lang="en-GB" sz="1600"/>
              <a:t>Silver</a:t>
            </a:r>
            <a:r>
              <a:rPr lang="en-GB"/>
              <a:t>, </a:t>
            </a:r>
            <a:r>
              <a:rPr lang="en-GB" sz="1600"/>
              <a:t>White</a:t>
            </a:r>
          </a:p>
        </p:txBody>
      </p:sp>
      <p:sp>
        <p:nvSpPr>
          <p:cNvPr id="11" name="TextBox 10">
            <a:extLst>
              <a:ext uri="{FF2B5EF4-FFF2-40B4-BE49-F238E27FC236}">
                <a16:creationId xmlns:a16="http://schemas.microsoft.com/office/drawing/2014/main" id="{069CDD06-4B41-C3CF-2839-162003214CAE}"/>
              </a:ext>
            </a:extLst>
          </p:cNvPr>
          <p:cNvSpPr txBox="1"/>
          <p:nvPr/>
        </p:nvSpPr>
        <p:spPr>
          <a:xfrm>
            <a:off x="2782194" y="5266310"/>
            <a:ext cx="860168" cy="615553"/>
          </a:xfrm>
          <a:prstGeom prst="rect">
            <a:avLst/>
          </a:prstGeom>
          <a:noFill/>
        </p:spPr>
        <p:txBody>
          <a:bodyPr wrap="square" rtlCol="0">
            <a:spAutoFit/>
          </a:bodyPr>
          <a:lstStyle/>
          <a:p>
            <a:r>
              <a:rPr lang="en-GB" sz="1600"/>
              <a:t>Yellow</a:t>
            </a:r>
            <a:r>
              <a:rPr lang="en-GB"/>
              <a:t>, </a:t>
            </a:r>
            <a:r>
              <a:rPr lang="en-GB" sz="1600"/>
              <a:t>Gold</a:t>
            </a:r>
          </a:p>
        </p:txBody>
      </p:sp>
      <p:sp>
        <p:nvSpPr>
          <p:cNvPr id="12" name="TextBox 11">
            <a:extLst>
              <a:ext uri="{FF2B5EF4-FFF2-40B4-BE49-F238E27FC236}">
                <a16:creationId xmlns:a16="http://schemas.microsoft.com/office/drawing/2014/main" id="{66E58D44-C139-E358-164B-588DC6D24410}"/>
              </a:ext>
            </a:extLst>
          </p:cNvPr>
          <p:cNvSpPr txBox="1"/>
          <p:nvPr/>
        </p:nvSpPr>
        <p:spPr>
          <a:xfrm>
            <a:off x="1541323" y="5979879"/>
            <a:ext cx="1137502" cy="338554"/>
          </a:xfrm>
          <a:prstGeom prst="rect">
            <a:avLst/>
          </a:prstGeom>
          <a:noFill/>
        </p:spPr>
        <p:txBody>
          <a:bodyPr wrap="square" rtlCol="0">
            <a:spAutoFit/>
          </a:bodyPr>
          <a:lstStyle/>
          <a:p>
            <a:r>
              <a:rPr lang="en-GB" sz="1600" dirty="0"/>
              <a:t>Purple</a:t>
            </a:r>
          </a:p>
        </p:txBody>
      </p:sp>
    </p:spTree>
    <p:extLst>
      <p:ext uri="{BB962C8B-B14F-4D97-AF65-F5344CB8AC3E}">
        <p14:creationId xmlns:p14="http://schemas.microsoft.com/office/powerpoint/2010/main" val="342987588"/>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DDB837F-A7BF-9775-E391-A2F1AD73F073}"/>
              </a:ext>
              <a:ext uri="{C183D7F6-B498-43B3-948B-1728B52AA6E4}">
                <adec:decorative xmlns:adec="http://schemas.microsoft.com/office/drawing/2017/decorative" val="1"/>
              </a:ext>
            </a:extLst>
          </p:cNvPr>
          <p:cNvSpPr/>
          <p:nvPr/>
        </p:nvSpPr>
        <p:spPr>
          <a:xfrm>
            <a:off x="4629237" y="2920196"/>
            <a:ext cx="949797" cy="561149"/>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Rectangle: Rounded Corners 1">
            <a:extLst>
              <a:ext uri="{FF2B5EF4-FFF2-40B4-BE49-F238E27FC236}">
                <a16:creationId xmlns:a16="http://schemas.microsoft.com/office/drawing/2014/main" id="{AED6A305-81CF-AA42-E5B7-46B79123D380}"/>
              </a:ext>
              <a:ext uri="{C183D7F6-B498-43B3-948B-1728B52AA6E4}">
                <adec:decorative xmlns:adec="http://schemas.microsoft.com/office/drawing/2017/decorative" val="1"/>
              </a:ext>
            </a:extLst>
          </p:cNvPr>
          <p:cNvSpPr/>
          <p:nvPr/>
        </p:nvSpPr>
        <p:spPr>
          <a:xfrm>
            <a:off x="3571204" y="3963517"/>
            <a:ext cx="1000796" cy="64647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31799D0C-4853-D52A-7566-FA4697BD503D}"/>
              </a:ext>
              <a:ext uri="{C183D7F6-B498-43B3-948B-1728B52AA6E4}">
                <adec:decorative xmlns:adec="http://schemas.microsoft.com/office/drawing/2017/decorative" val="1"/>
              </a:ext>
            </a:extLst>
          </p:cNvPr>
          <p:cNvSpPr/>
          <p:nvPr/>
        </p:nvSpPr>
        <p:spPr>
          <a:xfrm>
            <a:off x="5629373" y="3984854"/>
            <a:ext cx="1000795" cy="625139"/>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44" name="Arrow: Chevron 1">
            <a:extLst>
              <a:ext uri="{FF2B5EF4-FFF2-40B4-BE49-F238E27FC236}">
                <a16:creationId xmlns:a16="http://schemas.microsoft.com/office/drawing/2014/main" id="{BEA24722-8670-41FF-8ED8-4FC21A58BC22}"/>
              </a:ext>
              <a:ext uri="{C183D7F6-B498-43B3-948B-1728B52AA6E4}">
                <adec:decorative xmlns:adec="http://schemas.microsoft.com/office/drawing/2017/decorative" val="1"/>
              </a:ext>
            </a:extLst>
          </p:cNvPr>
          <p:cNvSpPr>
            <a:spLocks noGrp="1"/>
          </p:cNvSpPr>
          <p:nvPr>
            <p:ph type="title" idx="4294967295"/>
          </p:nvPr>
        </p:nvSpPr>
        <p:spPr>
          <a:xfrm rot="21424368">
            <a:off x="-518451" y="322070"/>
            <a:ext cx="8432359" cy="858353"/>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A61F29"/>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391795" lvl="0" indent="0" algn="ctr" defTabSz="914395" rtl="0" eaLnBrk="1" fontAlgn="auto" latinLnBrk="0" hangingPunct="1">
              <a:lnSpc>
                <a:spcPct val="107000"/>
              </a:lnSpc>
              <a:spcBef>
                <a:spcPts val="1200"/>
              </a:spcBef>
              <a:spcAft>
                <a:spcPts val="0"/>
              </a:spcAft>
              <a:buClrTx/>
              <a:buSzTx/>
              <a:buFontTx/>
              <a:buNone/>
              <a:tabLst/>
              <a:defRPr/>
            </a:pPr>
            <a:r>
              <a:rPr lang="en-GB" sz="3600" b="1" kern="0">
                <a:solidFill>
                  <a:srgbClr val="FFFFFF"/>
                </a:solidFill>
                <a:latin typeface="Arial" panose="020B0604020202020204" pitchFamily="34" charset="0"/>
                <a:ea typeface="+mn-ea"/>
                <a:cs typeface="Times New Roman"/>
              </a:rPr>
              <a:t>Colours and Blazon names</a:t>
            </a: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mn-ea"/>
              <a:cs typeface="Times New Roman"/>
            </a:endParaRPr>
          </a:p>
        </p:txBody>
      </p:sp>
      <p:sp>
        <p:nvSpPr>
          <p:cNvPr id="3" name="TextBox 2">
            <a:extLst>
              <a:ext uri="{FF2B5EF4-FFF2-40B4-BE49-F238E27FC236}">
                <a16:creationId xmlns:a16="http://schemas.microsoft.com/office/drawing/2014/main" id="{09C7BD5F-3CE4-45E0-9F6D-452882DEB3D0}"/>
              </a:ext>
            </a:extLst>
          </p:cNvPr>
          <p:cNvSpPr txBox="1"/>
          <p:nvPr/>
        </p:nvSpPr>
        <p:spPr>
          <a:xfrm>
            <a:off x="322908" y="1448959"/>
            <a:ext cx="8095559" cy="1323439"/>
          </a:xfrm>
          <a:prstGeom prst="rect">
            <a:avLst/>
          </a:prstGeom>
          <a:noFill/>
        </p:spPr>
        <p:txBody>
          <a:bodyPr wrap="square" lIns="91440" tIns="45720" rIns="91440" bIns="45720" rtlCol="0" anchor="t">
            <a:spAutoFit/>
          </a:bodyPr>
          <a:lstStyle/>
          <a:p>
            <a:endParaRPr lang="en-GB" sz="2000">
              <a:latin typeface="Arial" panose="020B0604020202020204" pitchFamily="34" charset="0"/>
            </a:endParaRPr>
          </a:p>
          <a:p>
            <a:r>
              <a:rPr lang="en-GB" sz="2000">
                <a:latin typeface="Arial" panose="020B0604020202020204" pitchFamily="34" charset="0"/>
              </a:rPr>
              <a:t>Traditionally only certain colours are used for shields. Their Blazon names are: </a:t>
            </a:r>
            <a:endParaRPr lang="en-GB" sz="2000">
              <a:latin typeface="Arial" panose="020B0604020202020204" pitchFamily="34" charset="0"/>
              <a:ea typeface="Calibri"/>
              <a:cs typeface="Arial" panose="020B0604020202020204" pitchFamily="34" charset="0"/>
            </a:endParaRPr>
          </a:p>
          <a:p>
            <a:endParaRPr lang="en-GB" sz="2000">
              <a:latin typeface="Arial" panose="020B0604020202020204" pitchFamily="34" charset="0"/>
            </a:endParaRPr>
          </a:p>
        </p:txBody>
      </p:sp>
      <p:grpSp>
        <p:nvGrpSpPr>
          <p:cNvPr id="46" name="Group 45" descr="Red = Gules&#10;Blue = Azure&#10;Green = Vert&#10;Purple = Purpure&#10;Black = Sable&#10;Gold or Yellow = Or&#10;Silver or White = Argent">
            <a:extLst>
              <a:ext uri="{FF2B5EF4-FFF2-40B4-BE49-F238E27FC236}">
                <a16:creationId xmlns:a16="http://schemas.microsoft.com/office/drawing/2014/main" id="{7B048858-9190-43F6-AA93-A306D0010089}"/>
              </a:ext>
            </a:extLst>
          </p:cNvPr>
          <p:cNvGrpSpPr/>
          <p:nvPr/>
        </p:nvGrpSpPr>
        <p:grpSpPr>
          <a:xfrm>
            <a:off x="1137267" y="2745647"/>
            <a:ext cx="6466839" cy="2408723"/>
            <a:chOff x="218734" y="2108352"/>
            <a:chExt cx="6466839" cy="2408723"/>
          </a:xfrm>
        </p:grpSpPr>
        <p:sp>
          <p:nvSpPr>
            <p:cNvPr id="47" name="Rectangle 46">
              <a:extLst>
                <a:ext uri="{FF2B5EF4-FFF2-40B4-BE49-F238E27FC236}">
                  <a16:creationId xmlns:a16="http://schemas.microsoft.com/office/drawing/2014/main" id="{2C0F706E-7BBD-4EAB-A0B5-9040C94B028E}"/>
                </a:ext>
              </a:extLst>
            </p:cNvPr>
            <p:cNvSpPr/>
            <p:nvPr/>
          </p:nvSpPr>
          <p:spPr>
            <a:xfrm>
              <a:off x="218734" y="2108352"/>
              <a:ext cx="6466839" cy="2408723"/>
            </a:xfrm>
            <a:custGeom>
              <a:avLst/>
              <a:gdLst>
                <a:gd name="csX0" fmla="*/ 0 w 6466839"/>
                <a:gd name="csY0" fmla="*/ 0 h 2408723"/>
                <a:gd name="csX1" fmla="*/ 517347 w 6466839"/>
                <a:gd name="csY1" fmla="*/ 0 h 2408723"/>
                <a:gd name="csX2" fmla="*/ 1099363 w 6466839"/>
                <a:gd name="csY2" fmla="*/ 0 h 2408723"/>
                <a:gd name="csX3" fmla="*/ 1746047 w 6466839"/>
                <a:gd name="csY3" fmla="*/ 0 h 2408723"/>
                <a:gd name="csX4" fmla="*/ 2198725 w 6466839"/>
                <a:gd name="csY4" fmla="*/ 0 h 2408723"/>
                <a:gd name="csX5" fmla="*/ 2974746 w 6466839"/>
                <a:gd name="csY5" fmla="*/ 0 h 2408723"/>
                <a:gd name="csX6" fmla="*/ 3556761 w 6466839"/>
                <a:gd name="csY6" fmla="*/ 0 h 2408723"/>
                <a:gd name="csX7" fmla="*/ 4138777 w 6466839"/>
                <a:gd name="csY7" fmla="*/ 0 h 2408723"/>
                <a:gd name="csX8" fmla="*/ 4914798 w 6466839"/>
                <a:gd name="csY8" fmla="*/ 0 h 2408723"/>
                <a:gd name="csX9" fmla="*/ 5432145 w 6466839"/>
                <a:gd name="csY9" fmla="*/ 0 h 2408723"/>
                <a:gd name="csX10" fmla="*/ 6466839 w 6466839"/>
                <a:gd name="csY10" fmla="*/ 0 h 2408723"/>
                <a:gd name="csX11" fmla="*/ 6466839 w 6466839"/>
                <a:gd name="csY11" fmla="*/ 578094 h 2408723"/>
                <a:gd name="csX12" fmla="*/ 6466839 w 6466839"/>
                <a:gd name="csY12" fmla="*/ 1156187 h 2408723"/>
                <a:gd name="csX13" fmla="*/ 6466839 w 6466839"/>
                <a:gd name="csY13" fmla="*/ 1734281 h 2408723"/>
                <a:gd name="csX14" fmla="*/ 6466839 w 6466839"/>
                <a:gd name="csY14" fmla="*/ 2408723 h 2408723"/>
                <a:gd name="csX15" fmla="*/ 5820155 w 6466839"/>
                <a:gd name="csY15" fmla="*/ 2408723 h 2408723"/>
                <a:gd name="csX16" fmla="*/ 5238140 w 6466839"/>
                <a:gd name="csY16" fmla="*/ 2408723 h 2408723"/>
                <a:gd name="csX17" fmla="*/ 4785461 w 6466839"/>
                <a:gd name="csY17" fmla="*/ 2408723 h 2408723"/>
                <a:gd name="csX18" fmla="*/ 4332782 w 6466839"/>
                <a:gd name="csY18" fmla="*/ 2408723 h 2408723"/>
                <a:gd name="csX19" fmla="*/ 3815435 w 6466839"/>
                <a:gd name="csY19" fmla="*/ 2408723 h 2408723"/>
                <a:gd name="csX20" fmla="*/ 3233420 w 6466839"/>
                <a:gd name="csY20" fmla="*/ 2408723 h 2408723"/>
                <a:gd name="csX21" fmla="*/ 2780741 w 6466839"/>
                <a:gd name="csY21" fmla="*/ 2408723 h 2408723"/>
                <a:gd name="csX22" fmla="*/ 2328062 w 6466839"/>
                <a:gd name="csY22" fmla="*/ 2408723 h 2408723"/>
                <a:gd name="csX23" fmla="*/ 1746047 w 6466839"/>
                <a:gd name="csY23" fmla="*/ 2408723 h 2408723"/>
                <a:gd name="csX24" fmla="*/ 1293368 w 6466839"/>
                <a:gd name="csY24" fmla="*/ 2408723 h 2408723"/>
                <a:gd name="csX25" fmla="*/ 840689 w 6466839"/>
                <a:gd name="csY25" fmla="*/ 2408723 h 2408723"/>
                <a:gd name="csX26" fmla="*/ 0 w 6466839"/>
                <a:gd name="csY26" fmla="*/ 2408723 h 2408723"/>
                <a:gd name="csX27" fmla="*/ 0 w 6466839"/>
                <a:gd name="csY27" fmla="*/ 1758368 h 2408723"/>
                <a:gd name="csX28" fmla="*/ 0 w 6466839"/>
                <a:gd name="csY28" fmla="*/ 1132100 h 2408723"/>
                <a:gd name="csX29" fmla="*/ 0 w 6466839"/>
                <a:gd name="csY29" fmla="*/ 529919 h 2408723"/>
                <a:gd name="csX30" fmla="*/ 0 w 6466839"/>
                <a:gd name="csY30" fmla="*/ 0 h 24087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6466839" h="2408723" extrusionOk="0">
                  <a:moveTo>
                    <a:pt x="0" y="0"/>
                  </a:moveTo>
                  <a:cubicBezTo>
                    <a:pt x="130997" y="-7005"/>
                    <a:pt x="310461" y="-19567"/>
                    <a:pt x="517347" y="0"/>
                  </a:cubicBezTo>
                  <a:cubicBezTo>
                    <a:pt x="724233" y="19567"/>
                    <a:pt x="877582" y="-25268"/>
                    <a:pt x="1099363" y="0"/>
                  </a:cubicBezTo>
                  <a:cubicBezTo>
                    <a:pt x="1321144" y="25268"/>
                    <a:pt x="1523721" y="19221"/>
                    <a:pt x="1746047" y="0"/>
                  </a:cubicBezTo>
                  <a:cubicBezTo>
                    <a:pt x="1968373" y="-19221"/>
                    <a:pt x="2008151" y="-9826"/>
                    <a:pt x="2198725" y="0"/>
                  </a:cubicBezTo>
                  <a:cubicBezTo>
                    <a:pt x="2389299" y="9826"/>
                    <a:pt x="2764692" y="-37555"/>
                    <a:pt x="2974746" y="0"/>
                  </a:cubicBezTo>
                  <a:cubicBezTo>
                    <a:pt x="3184800" y="37555"/>
                    <a:pt x="3331419" y="1790"/>
                    <a:pt x="3556761" y="0"/>
                  </a:cubicBezTo>
                  <a:cubicBezTo>
                    <a:pt x="3782104" y="-1790"/>
                    <a:pt x="3919760" y="21811"/>
                    <a:pt x="4138777" y="0"/>
                  </a:cubicBezTo>
                  <a:cubicBezTo>
                    <a:pt x="4357794" y="-21811"/>
                    <a:pt x="4576768" y="-23176"/>
                    <a:pt x="4914798" y="0"/>
                  </a:cubicBezTo>
                  <a:cubicBezTo>
                    <a:pt x="5252828" y="23176"/>
                    <a:pt x="5207386" y="-25000"/>
                    <a:pt x="5432145" y="0"/>
                  </a:cubicBezTo>
                  <a:cubicBezTo>
                    <a:pt x="5656904" y="25000"/>
                    <a:pt x="6092401" y="-43135"/>
                    <a:pt x="6466839" y="0"/>
                  </a:cubicBezTo>
                  <a:cubicBezTo>
                    <a:pt x="6485641" y="243194"/>
                    <a:pt x="6479493" y="307195"/>
                    <a:pt x="6466839" y="578094"/>
                  </a:cubicBezTo>
                  <a:cubicBezTo>
                    <a:pt x="6454185" y="848993"/>
                    <a:pt x="6466380" y="960960"/>
                    <a:pt x="6466839" y="1156187"/>
                  </a:cubicBezTo>
                  <a:cubicBezTo>
                    <a:pt x="6467298" y="1351414"/>
                    <a:pt x="6440586" y="1577741"/>
                    <a:pt x="6466839" y="1734281"/>
                  </a:cubicBezTo>
                  <a:cubicBezTo>
                    <a:pt x="6493092" y="1890821"/>
                    <a:pt x="6492844" y="2256431"/>
                    <a:pt x="6466839" y="2408723"/>
                  </a:cubicBezTo>
                  <a:cubicBezTo>
                    <a:pt x="6267514" y="2432765"/>
                    <a:pt x="6070533" y="2409275"/>
                    <a:pt x="5820155" y="2408723"/>
                  </a:cubicBezTo>
                  <a:cubicBezTo>
                    <a:pt x="5569777" y="2408171"/>
                    <a:pt x="5428541" y="2432431"/>
                    <a:pt x="5238140" y="2408723"/>
                  </a:cubicBezTo>
                  <a:cubicBezTo>
                    <a:pt x="5047740" y="2385015"/>
                    <a:pt x="4912818" y="2395807"/>
                    <a:pt x="4785461" y="2408723"/>
                  </a:cubicBezTo>
                  <a:cubicBezTo>
                    <a:pt x="4658104" y="2421639"/>
                    <a:pt x="4446924" y="2393989"/>
                    <a:pt x="4332782" y="2408723"/>
                  </a:cubicBezTo>
                  <a:cubicBezTo>
                    <a:pt x="4218640" y="2423457"/>
                    <a:pt x="4009603" y="2389963"/>
                    <a:pt x="3815435" y="2408723"/>
                  </a:cubicBezTo>
                  <a:cubicBezTo>
                    <a:pt x="3621267" y="2427483"/>
                    <a:pt x="3449012" y="2417122"/>
                    <a:pt x="3233420" y="2408723"/>
                  </a:cubicBezTo>
                  <a:cubicBezTo>
                    <a:pt x="3017828" y="2400324"/>
                    <a:pt x="2959326" y="2392680"/>
                    <a:pt x="2780741" y="2408723"/>
                  </a:cubicBezTo>
                  <a:cubicBezTo>
                    <a:pt x="2602156" y="2424766"/>
                    <a:pt x="2424103" y="2418900"/>
                    <a:pt x="2328062" y="2408723"/>
                  </a:cubicBezTo>
                  <a:cubicBezTo>
                    <a:pt x="2232021" y="2398546"/>
                    <a:pt x="1867998" y="2419901"/>
                    <a:pt x="1746047" y="2408723"/>
                  </a:cubicBezTo>
                  <a:cubicBezTo>
                    <a:pt x="1624096" y="2397545"/>
                    <a:pt x="1512675" y="2386332"/>
                    <a:pt x="1293368" y="2408723"/>
                  </a:cubicBezTo>
                  <a:cubicBezTo>
                    <a:pt x="1074061" y="2431114"/>
                    <a:pt x="1054597" y="2394204"/>
                    <a:pt x="840689" y="2408723"/>
                  </a:cubicBezTo>
                  <a:cubicBezTo>
                    <a:pt x="626781" y="2423242"/>
                    <a:pt x="242058" y="2408319"/>
                    <a:pt x="0" y="2408723"/>
                  </a:cubicBezTo>
                  <a:cubicBezTo>
                    <a:pt x="5710" y="2111579"/>
                    <a:pt x="28395" y="2082268"/>
                    <a:pt x="0" y="1758368"/>
                  </a:cubicBezTo>
                  <a:cubicBezTo>
                    <a:pt x="-28395" y="1434469"/>
                    <a:pt x="9596" y="1305223"/>
                    <a:pt x="0" y="1132100"/>
                  </a:cubicBezTo>
                  <a:cubicBezTo>
                    <a:pt x="-9596" y="958977"/>
                    <a:pt x="-24522" y="710098"/>
                    <a:pt x="0" y="529919"/>
                  </a:cubicBezTo>
                  <a:cubicBezTo>
                    <a:pt x="24522" y="349740"/>
                    <a:pt x="-3134" y="158306"/>
                    <a:pt x="0" y="0"/>
                  </a:cubicBezTo>
                  <a:close/>
                </a:path>
              </a:pathLst>
            </a:custGeom>
            <a:noFill/>
            <a:ln w="28575">
              <a:solidFill>
                <a:srgbClr val="C00000"/>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grpSp>
          <p:nvGrpSpPr>
            <p:cNvPr id="48" name="Group 47">
              <a:extLst>
                <a:ext uri="{FF2B5EF4-FFF2-40B4-BE49-F238E27FC236}">
                  <a16:creationId xmlns:a16="http://schemas.microsoft.com/office/drawing/2014/main" id="{796BC77A-10F0-4AF4-8A08-110D5C6BEF2F}"/>
                </a:ext>
              </a:extLst>
            </p:cNvPr>
            <p:cNvGrpSpPr/>
            <p:nvPr/>
          </p:nvGrpSpPr>
          <p:grpSpPr>
            <a:xfrm>
              <a:off x="382842" y="2302721"/>
              <a:ext cx="1350235" cy="906932"/>
              <a:chOff x="931493" y="3123440"/>
              <a:chExt cx="1350235" cy="906932"/>
            </a:xfrm>
          </p:grpSpPr>
          <p:sp>
            <p:nvSpPr>
              <p:cNvPr id="67" name="Freeform: Shape 66">
                <a:extLst>
                  <a:ext uri="{FF2B5EF4-FFF2-40B4-BE49-F238E27FC236}">
                    <a16:creationId xmlns:a16="http://schemas.microsoft.com/office/drawing/2014/main" id="{2220FDCB-3292-4F71-9BED-9FCC662B8477}"/>
                  </a:ext>
                </a:extLst>
              </p:cNvPr>
              <p:cNvSpPr/>
              <p:nvPr/>
            </p:nvSpPr>
            <p:spPr>
              <a:xfrm>
                <a:off x="1230669" y="3123440"/>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68" name="TextBox 67">
                <a:extLst>
                  <a:ext uri="{FF2B5EF4-FFF2-40B4-BE49-F238E27FC236}">
                    <a16:creationId xmlns:a16="http://schemas.microsoft.com/office/drawing/2014/main" id="{6C8E37D6-D48F-4C90-9677-EC32B79FF87C}"/>
                  </a:ext>
                </a:extLst>
              </p:cNvPr>
              <p:cNvSpPr txBox="1"/>
              <p:nvPr/>
            </p:nvSpPr>
            <p:spPr>
              <a:xfrm>
                <a:off x="931493" y="3691818"/>
                <a:ext cx="1350235" cy="338554"/>
              </a:xfrm>
              <a:prstGeom prst="rect">
                <a:avLst/>
              </a:prstGeom>
              <a:noFill/>
            </p:spPr>
            <p:txBody>
              <a:bodyPr wrap="square" rtlCol="0">
                <a:spAutoFit/>
              </a:bodyPr>
              <a:lstStyle/>
              <a:p>
                <a:r>
                  <a:rPr lang="en-GB" sz="1600" dirty="0">
                    <a:latin typeface="Arial" panose="020B0604020202020204" pitchFamily="34" charset="0"/>
                  </a:rPr>
                  <a:t>Red = Gules </a:t>
                </a:r>
              </a:p>
            </p:txBody>
          </p:sp>
        </p:grpSp>
        <p:grpSp>
          <p:nvGrpSpPr>
            <p:cNvPr id="49" name="Group 48">
              <a:extLst>
                <a:ext uri="{FF2B5EF4-FFF2-40B4-BE49-F238E27FC236}">
                  <a16:creationId xmlns:a16="http://schemas.microsoft.com/office/drawing/2014/main" id="{E3846F01-986A-444C-8944-3D7C9154219E}"/>
                </a:ext>
              </a:extLst>
            </p:cNvPr>
            <p:cNvGrpSpPr/>
            <p:nvPr/>
          </p:nvGrpSpPr>
          <p:grpSpPr>
            <a:xfrm>
              <a:off x="1977553" y="2309950"/>
              <a:ext cx="1350235" cy="899703"/>
              <a:chOff x="1011861" y="3123440"/>
              <a:chExt cx="1350235" cy="899703"/>
            </a:xfrm>
          </p:grpSpPr>
          <p:sp>
            <p:nvSpPr>
              <p:cNvPr id="65" name="Freeform: Shape 64">
                <a:extLst>
                  <a:ext uri="{FF2B5EF4-FFF2-40B4-BE49-F238E27FC236}">
                    <a16:creationId xmlns:a16="http://schemas.microsoft.com/office/drawing/2014/main" id="{063EE701-CEDE-442B-A631-92B0E2CB994C}"/>
                  </a:ext>
                </a:extLst>
              </p:cNvPr>
              <p:cNvSpPr/>
              <p:nvPr/>
            </p:nvSpPr>
            <p:spPr>
              <a:xfrm>
                <a:off x="1230669" y="3123440"/>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endParaRPr>
              </a:p>
            </p:txBody>
          </p:sp>
          <p:sp>
            <p:nvSpPr>
              <p:cNvPr id="66" name="TextBox 65">
                <a:extLst>
                  <a:ext uri="{FF2B5EF4-FFF2-40B4-BE49-F238E27FC236}">
                    <a16:creationId xmlns:a16="http://schemas.microsoft.com/office/drawing/2014/main" id="{EFFF9175-1F1C-427F-B556-C17193ABBB02}"/>
                  </a:ext>
                </a:extLst>
              </p:cNvPr>
              <p:cNvSpPr txBox="1"/>
              <p:nvPr/>
            </p:nvSpPr>
            <p:spPr>
              <a:xfrm>
                <a:off x="1011861" y="3684589"/>
                <a:ext cx="1350235" cy="338554"/>
              </a:xfrm>
              <a:prstGeom prst="rect">
                <a:avLst/>
              </a:prstGeom>
              <a:noFill/>
            </p:spPr>
            <p:txBody>
              <a:bodyPr wrap="square" rtlCol="0">
                <a:spAutoFit/>
              </a:bodyPr>
              <a:lstStyle/>
              <a:p>
                <a:r>
                  <a:rPr lang="en-GB" sz="1600" dirty="0">
                    <a:latin typeface="Arial" panose="020B0604020202020204" pitchFamily="34" charset="0"/>
                  </a:rPr>
                  <a:t>Blue = Azure </a:t>
                </a:r>
              </a:p>
            </p:txBody>
          </p:sp>
        </p:grpSp>
        <p:sp>
          <p:nvSpPr>
            <p:cNvPr id="64" name="TextBox 63">
              <a:extLst>
                <a:ext uri="{FF2B5EF4-FFF2-40B4-BE49-F238E27FC236}">
                  <a16:creationId xmlns:a16="http://schemas.microsoft.com/office/drawing/2014/main" id="{3F8F2F2E-34E3-49D3-927F-94ABD8FB714E}"/>
                </a:ext>
              </a:extLst>
            </p:cNvPr>
            <p:cNvSpPr txBox="1"/>
            <p:nvPr/>
          </p:nvSpPr>
          <p:spPr>
            <a:xfrm>
              <a:off x="3490937" y="2871099"/>
              <a:ext cx="1448774" cy="338554"/>
            </a:xfrm>
            <a:prstGeom prst="rect">
              <a:avLst/>
            </a:prstGeom>
            <a:noFill/>
          </p:spPr>
          <p:txBody>
            <a:bodyPr wrap="square" rtlCol="0">
              <a:spAutoFit/>
            </a:bodyPr>
            <a:lstStyle/>
            <a:p>
              <a:r>
                <a:rPr lang="en-GB" sz="1600" dirty="0">
                  <a:latin typeface="Arial" panose="020B0604020202020204" pitchFamily="34" charset="0"/>
                </a:rPr>
                <a:t>Green = Vert</a:t>
              </a:r>
            </a:p>
          </p:txBody>
        </p:sp>
        <p:grpSp>
          <p:nvGrpSpPr>
            <p:cNvPr id="51" name="Group 50">
              <a:extLst>
                <a:ext uri="{FF2B5EF4-FFF2-40B4-BE49-F238E27FC236}">
                  <a16:creationId xmlns:a16="http://schemas.microsoft.com/office/drawing/2014/main" id="{72113DA1-A85A-44C8-8AF7-A05BFA29AE7A}"/>
                </a:ext>
              </a:extLst>
            </p:cNvPr>
            <p:cNvGrpSpPr/>
            <p:nvPr/>
          </p:nvGrpSpPr>
          <p:grpSpPr>
            <a:xfrm>
              <a:off x="626482" y="3374608"/>
              <a:ext cx="1448774" cy="914873"/>
              <a:chOff x="931493" y="3115499"/>
              <a:chExt cx="1448774" cy="914873"/>
            </a:xfrm>
          </p:grpSpPr>
          <p:sp>
            <p:nvSpPr>
              <p:cNvPr id="61" name="Freeform: Shape 60">
                <a:extLst>
                  <a:ext uri="{FF2B5EF4-FFF2-40B4-BE49-F238E27FC236}">
                    <a16:creationId xmlns:a16="http://schemas.microsoft.com/office/drawing/2014/main" id="{66FE259A-CEBD-4A0C-BBBA-8FF19F3145EC}"/>
                  </a:ext>
                </a:extLst>
              </p:cNvPr>
              <p:cNvSpPr/>
              <p:nvPr/>
            </p:nvSpPr>
            <p:spPr>
              <a:xfrm>
                <a:off x="1311161" y="3115499"/>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endParaRPr>
              </a:p>
            </p:txBody>
          </p:sp>
          <p:sp>
            <p:nvSpPr>
              <p:cNvPr id="62" name="TextBox 61">
                <a:extLst>
                  <a:ext uri="{FF2B5EF4-FFF2-40B4-BE49-F238E27FC236}">
                    <a16:creationId xmlns:a16="http://schemas.microsoft.com/office/drawing/2014/main" id="{F7AD3884-DD04-48E1-B1A4-89835A060119}"/>
                  </a:ext>
                </a:extLst>
              </p:cNvPr>
              <p:cNvSpPr txBox="1"/>
              <p:nvPr/>
            </p:nvSpPr>
            <p:spPr>
              <a:xfrm>
                <a:off x="931493" y="3691818"/>
                <a:ext cx="1448774" cy="338554"/>
              </a:xfrm>
              <a:prstGeom prst="rect">
                <a:avLst/>
              </a:prstGeom>
              <a:noFill/>
            </p:spPr>
            <p:txBody>
              <a:bodyPr wrap="square" rtlCol="0">
                <a:spAutoFit/>
              </a:bodyPr>
              <a:lstStyle/>
              <a:p>
                <a:r>
                  <a:rPr lang="en-GB" sz="1600">
                    <a:latin typeface="Arial" panose="020B0604020202020204" pitchFamily="34" charset="0"/>
                  </a:rPr>
                  <a:t>Black = Sable </a:t>
                </a:r>
              </a:p>
            </p:txBody>
          </p:sp>
        </p:grpSp>
        <p:grpSp>
          <p:nvGrpSpPr>
            <p:cNvPr id="52" name="Group 51">
              <a:extLst>
                <a:ext uri="{FF2B5EF4-FFF2-40B4-BE49-F238E27FC236}">
                  <a16:creationId xmlns:a16="http://schemas.microsoft.com/office/drawing/2014/main" id="{A33A7EDA-2AF4-4F55-9450-FF84146CEEA3}"/>
                </a:ext>
              </a:extLst>
            </p:cNvPr>
            <p:cNvGrpSpPr/>
            <p:nvPr/>
          </p:nvGrpSpPr>
          <p:grpSpPr>
            <a:xfrm>
              <a:off x="4867112" y="2331821"/>
              <a:ext cx="1818461" cy="904881"/>
              <a:chOff x="931493" y="3125491"/>
              <a:chExt cx="1818461" cy="904881"/>
            </a:xfrm>
          </p:grpSpPr>
          <p:sp>
            <p:nvSpPr>
              <p:cNvPr id="59" name="Freeform: Shape 58">
                <a:extLst>
                  <a:ext uri="{FF2B5EF4-FFF2-40B4-BE49-F238E27FC236}">
                    <a16:creationId xmlns:a16="http://schemas.microsoft.com/office/drawing/2014/main" id="{1CBA82CF-7DAE-433D-A55A-C0AD0706DC65}"/>
                  </a:ext>
                </a:extLst>
              </p:cNvPr>
              <p:cNvSpPr/>
              <p:nvPr/>
            </p:nvSpPr>
            <p:spPr>
              <a:xfrm>
                <a:off x="1435962" y="3125491"/>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6929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endParaRPr>
              </a:p>
            </p:txBody>
          </p:sp>
          <p:sp>
            <p:nvSpPr>
              <p:cNvPr id="60" name="TextBox 59">
                <a:extLst>
                  <a:ext uri="{FF2B5EF4-FFF2-40B4-BE49-F238E27FC236}">
                    <a16:creationId xmlns:a16="http://schemas.microsoft.com/office/drawing/2014/main" id="{0277B78E-951D-40FB-B4CC-DEBD99E678F1}"/>
                  </a:ext>
                </a:extLst>
              </p:cNvPr>
              <p:cNvSpPr txBox="1"/>
              <p:nvPr/>
            </p:nvSpPr>
            <p:spPr>
              <a:xfrm>
                <a:off x="931493" y="3691818"/>
                <a:ext cx="1818461" cy="338554"/>
              </a:xfrm>
              <a:prstGeom prst="rect">
                <a:avLst/>
              </a:prstGeom>
              <a:noFill/>
            </p:spPr>
            <p:txBody>
              <a:bodyPr wrap="square" rtlCol="0">
                <a:spAutoFit/>
              </a:bodyPr>
              <a:lstStyle/>
              <a:p>
                <a:r>
                  <a:rPr lang="en-GB" sz="1600">
                    <a:latin typeface="Arial" panose="020B0604020202020204" pitchFamily="34" charset="0"/>
                  </a:rPr>
                  <a:t>Purple = Purpure</a:t>
                </a:r>
              </a:p>
            </p:txBody>
          </p:sp>
        </p:grpSp>
        <p:grpSp>
          <p:nvGrpSpPr>
            <p:cNvPr id="53" name="Group 52">
              <a:extLst>
                <a:ext uri="{FF2B5EF4-FFF2-40B4-BE49-F238E27FC236}">
                  <a16:creationId xmlns:a16="http://schemas.microsoft.com/office/drawing/2014/main" id="{55600131-977F-4876-8915-95721DAD74E8}"/>
                </a:ext>
              </a:extLst>
            </p:cNvPr>
            <p:cNvGrpSpPr/>
            <p:nvPr/>
          </p:nvGrpSpPr>
          <p:grpSpPr>
            <a:xfrm>
              <a:off x="2196361" y="3394349"/>
              <a:ext cx="2021265" cy="902361"/>
              <a:chOff x="244887" y="3149223"/>
              <a:chExt cx="2021265" cy="902361"/>
            </a:xfrm>
          </p:grpSpPr>
          <p:sp>
            <p:nvSpPr>
              <p:cNvPr id="57" name="Freeform: Shape 56">
                <a:extLst>
                  <a:ext uri="{FF2B5EF4-FFF2-40B4-BE49-F238E27FC236}">
                    <a16:creationId xmlns:a16="http://schemas.microsoft.com/office/drawing/2014/main" id="{25DAEBB4-07F9-499B-A2F1-86ECC25E384C}"/>
                  </a:ext>
                </a:extLst>
              </p:cNvPr>
              <p:cNvSpPr/>
              <p:nvPr/>
            </p:nvSpPr>
            <p:spPr>
              <a:xfrm>
                <a:off x="907021" y="3149223"/>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Arial" panose="020B0604020202020204" pitchFamily="34" charset="0"/>
                </a:endParaRPr>
              </a:p>
            </p:txBody>
          </p:sp>
          <p:sp>
            <p:nvSpPr>
              <p:cNvPr id="58" name="TextBox 57">
                <a:extLst>
                  <a:ext uri="{FF2B5EF4-FFF2-40B4-BE49-F238E27FC236}">
                    <a16:creationId xmlns:a16="http://schemas.microsoft.com/office/drawing/2014/main" id="{ACBB0833-D26F-4FE5-A123-ABE25B74A801}"/>
                  </a:ext>
                </a:extLst>
              </p:cNvPr>
              <p:cNvSpPr txBox="1"/>
              <p:nvPr/>
            </p:nvSpPr>
            <p:spPr>
              <a:xfrm>
                <a:off x="244887" y="3713030"/>
                <a:ext cx="2021265" cy="338554"/>
              </a:xfrm>
              <a:prstGeom prst="rect">
                <a:avLst/>
              </a:prstGeom>
              <a:noFill/>
            </p:spPr>
            <p:txBody>
              <a:bodyPr wrap="square" rtlCol="0">
                <a:spAutoFit/>
              </a:bodyPr>
              <a:lstStyle/>
              <a:p>
                <a:r>
                  <a:rPr lang="en-GB" sz="1600">
                    <a:latin typeface="Arial" panose="020B0604020202020204" pitchFamily="34" charset="0"/>
                  </a:rPr>
                  <a:t>Gold or Yellow = Or</a:t>
                </a:r>
              </a:p>
            </p:txBody>
          </p:sp>
        </p:grpSp>
        <p:grpSp>
          <p:nvGrpSpPr>
            <p:cNvPr id="54" name="Group 53">
              <a:extLst>
                <a:ext uri="{FF2B5EF4-FFF2-40B4-BE49-F238E27FC236}">
                  <a16:creationId xmlns:a16="http://schemas.microsoft.com/office/drawing/2014/main" id="{2BFCA956-B1F6-4AC7-8D31-EB2014BE90EB}"/>
                </a:ext>
              </a:extLst>
            </p:cNvPr>
            <p:cNvGrpSpPr/>
            <p:nvPr/>
          </p:nvGrpSpPr>
          <p:grpSpPr>
            <a:xfrm>
              <a:off x="4198746" y="3431194"/>
              <a:ext cx="2486827" cy="858287"/>
              <a:chOff x="273613" y="3170840"/>
              <a:chExt cx="2486827" cy="858287"/>
            </a:xfrm>
          </p:grpSpPr>
          <p:sp>
            <p:nvSpPr>
              <p:cNvPr id="55" name="Freeform: Shape 54">
                <a:extLst>
                  <a:ext uri="{FF2B5EF4-FFF2-40B4-BE49-F238E27FC236}">
                    <a16:creationId xmlns:a16="http://schemas.microsoft.com/office/drawing/2014/main" id="{F9062D5F-0E01-4F19-8C1F-106A1FB17AE5}"/>
                  </a:ext>
                </a:extLst>
              </p:cNvPr>
              <p:cNvSpPr/>
              <p:nvPr/>
            </p:nvSpPr>
            <p:spPr>
              <a:xfrm>
                <a:off x="985389" y="3170840"/>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endParaRPr>
              </a:p>
            </p:txBody>
          </p:sp>
          <p:sp>
            <p:nvSpPr>
              <p:cNvPr id="56" name="TextBox 55">
                <a:extLst>
                  <a:ext uri="{FF2B5EF4-FFF2-40B4-BE49-F238E27FC236}">
                    <a16:creationId xmlns:a16="http://schemas.microsoft.com/office/drawing/2014/main" id="{DB58404A-905F-43D5-8D12-282BD58189E9}"/>
                  </a:ext>
                </a:extLst>
              </p:cNvPr>
              <p:cNvSpPr txBox="1"/>
              <p:nvPr/>
            </p:nvSpPr>
            <p:spPr>
              <a:xfrm>
                <a:off x="273613" y="3690573"/>
                <a:ext cx="2486827" cy="338554"/>
              </a:xfrm>
              <a:prstGeom prst="rect">
                <a:avLst/>
              </a:prstGeom>
              <a:noFill/>
            </p:spPr>
            <p:txBody>
              <a:bodyPr wrap="square" rtlCol="0">
                <a:spAutoFit/>
              </a:bodyPr>
              <a:lstStyle/>
              <a:p>
                <a:r>
                  <a:rPr lang="en-GB" sz="1600">
                    <a:latin typeface="Arial" panose="020B0604020202020204" pitchFamily="34" charset="0"/>
                  </a:rPr>
                  <a:t>Silver or White  = Argent</a:t>
                </a:r>
              </a:p>
            </p:txBody>
          </p:sp>
        </p:grpSp>
      </p:grpSp>
      <p:sp>
        <p:nvSpPr>
          <p:cNvPr id="45" name="TextBox 44">
            <a:extLst>
              <a:ext uri="{FF2B5EF4-FFF2-40B4-BE49-F238E27FC236}">
                <a16:creationId xmlns:a16="http://schemas.microsoft.com/office/drawing/2014/main" id="{C95778A3-497A-4B5D-A434-20B5FBA56FAA}"/>
              </a:ext>
            </a:extLst>
          </p:cNvPr>
          <p:cNvSpPr txBox="1"/>
          <p:nvPr/>
        </p:nvSpPr>
        <p:spPr>
          <a:xfrm>
            <a:off x="339405" y="5895644"/>
            <a:ext cx="8465190" cy="830997"/>
          </a:xfrm>
          <a:custGeom>
            <a:avLst/>
            <a:gdLst>
              <a:gd name="csX0" fmla="*/ 0 w 8465190"/>
              <a:gd name="csY0" fmla="*/ 0 h 830997"/>
              <a:gd name="csX1" fmla="*/ 820472 w 8465190"/>
              <a:gd name="csY1" fmla="*/ 0 h 830997"/>
              <a:gd name="csX2" fmla="*/ 1471641 w 8465190"/>
              <a:gd name="csY2" fmla="*/ 0 h 830997"/>
              <a:gd name="csX3" fmla="*/ 2038157 w 8465190"/>
              <a:gd name="csY3" fmla="*/ 0 h 830997"/>
              <a:gd name="csX4" fmla="*/ 2689326 w 8465190"/>
              <a:gd name="csY4" fmla="*/ 0 h 830997"/>
              <a:gd name="csX5" fmla="*/ 3255842 w 8465190"/>
              <a:gd name="csY5" fmla="*/ 0 h 830997"/>
              <a:gd name="csX6" fmla="*/ 3907011 w 8465190"/>
              <a:gd name="csY6" fmla="*/ 0 h 830997"/>
              <a:gd name="csX7" fmla="*/ 4642831 w 8465190"/>
              <a:gd name="csY7" fmla="*/ 0 h 830997"/>
              <a:gd name="csX8" fmla="*/ 5124696 w 8465190"/>
              <a:gd name="csY8" fmla="*/ 0 h 830997"/>
              <a:gd name="csX9" fmla="*/ 5691212 w 8465190"/>
              <a:gd name="csY9" fmla="*/ 0 h 830997"/>
              <a:gd name="csX10" fmla="*/ 6173077 w 8465190"/>
              <a:gd name="csY10" fmla="*/ 0 h 830997"/>
              <a:gd name="csX11" fmla="*/ 6993549 w 8465190"/>
              <a:gd name="csY11" fmla="*/ 0 h 830997"/>
              <a:gd name="csX12" fmla="*/ 7560066 w 8465190"/>
              <a:gd name="csY12" fmla="*/ 0 h 830997"/>
              <a:gd name="csX13" fmla="*/ 8465190 w 8465190"/>
              <a:gd name="csY13" fmla="*/ 0 h 830997"/>
              <a:gd name="csX14" fmla="*/ 8465190 w 8465190"/>
              <a:gd name="csY14" fmla="*/ 390569 h 830997"/>
              <a:gd name="csX15" fmla="*/ 8465190 w 8465190"/>
              <a:gd name="csY15" fmla="*/ 830997 h 830997"/>
              <a:gd name="csX16" fmla="*/ 7983325 w 8465190"/>
              <a:gd name="csY16" fmla="*/ 830997 h 830997"/>
              <a:gd name="csX17" fmla="*/ 7247505 w 8465190"/>
              <a:gd name="csY17" fmla="*/ 830997 h 830997"/>
              <a:gd name="csX18" fmla="*/ 6427033 w 8465190"/>
              <a:gd name="csY18" fmla="*/ 830997 h 830997"/>
              <a:gd name="csX19" fmla="*/ 5606560 w 8465190"/>
              <a:gd name="csY19" fmla="*/ 830997 h 830997"/>
              <a:gd name="csX20" fmla="*/ 5209348 w 8465190"/>
              <a:gd name="csY20" fmla="*/ 830997 h 830997"/>
              <a:gd name="csX21" fmla="*/ 4388875 w 8465190"/>
              <a:gd name="csY21" fmla="*/ 830997 h 830997"/>
              <a:gd name="csX22" fmla="*/ 3568403 w 8465190"/>
              <a:gd name="csY22" fmla="*/ 830997 h 830997"/>
              <a:gd name="csX23" fmla="*/ 2832583 w 8465190"/>
              <a:gd name="csY23" fmla="*/ 830997 h 830997"/>
              <a:gd name="csX24" fmla="*/ 2181414 w 8465190"/>
              <a:gd name="csY24" fmla="*/ 830997 h 830997"/>
              <a:gd name="csX25" fmla="*/ 1360942 w 8465190"/>
              <a:gd name="csY25" fmla="*/ 830997 h 830997"/>
              <a:gd name="csX26" fmla="*/ 879077 w 8465190"/>
              <a:gd name="csY26" fmla="*/ 830997 h 830997"/>
              <a:gd name="csX27" fmla="*/ 0 w 8465190"/>
              <a:gd name="csY27" fmla="*/ 830997 h 830997"/>
              <a:gd name="csX28" fmla="*/ 0 w 8465190"/>
              <a:gd name="csY28" fmla="*/ 398879 h 830997"/>
              <a:gd name="csX29" fmla="*/ 0 w 8465190"/>
              <a:gd name="csY29" fmla="*/ 0 h 830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465190" h="830997" fill="none" extrusionOk="0">
                <a:moveTo>
                  <a:pt x="0" y="0"/>
                </a:moveTo>
                <a:cubicBezTo>
                  <a:pt x="280179" y="-26810"/>
                  <a:pt x="550761" y="21744"/>
                  <a:pt x="820472" y="0"/>
                </a:cubicBezTo>
                <a:cubicBezTo>
                  <a:pt x="1090183" y="-21744"/>
                  <a:pt x="1164069" y="-1862"/>
                  <a:pt x="1471641" y="0"/>
                </a:cubicBezTo>
                <a:cubicBezTo>
                  <a:pt x="1779213" y="1862"/>
                  <a:pt x="1872936" y="-4494"/>
                  <a:pt x="2038157" y="0"/>
                </a:cubicBezTo>
                <a:cubicBezTo>
                  <a:pt x="2203378" y="4494"/>
                  <a:pt x="2509259" y="5943"/>
                  <a:pt x="2689326" y="0"/>
                </a:cubicBezTo>
                <a:cubicBezTo>
                  <a:pt x="2869393" y="-5943"/>
                  <a:pt x="3098826" y="12403"/>
                  <a:pt x="3255842" y="0"/>
                </a:cubicBezTo>
                <a:cubicBezTo>
                  <a:pt x="3412858" y="-12403"/>
                  <a:pt x="3687863" y="-21538"/>
                  <a:pt x="3907011" y="0"/>
                </a:cubicBezTo>
                <a:cubicBezTo>
                  <a:pt x="4126159" y="21538"/>
                  <a:pt x="4276262" y="3758"/>
                  <a:pt x="4642831" y="0"/>
                </a:cubicBezTo>
                <a:cubicBezTo>
                  <a:pt x="5009400" y="-3758"/>
                  <a:pt x="4985451" y="-7834"/>
                  <a:pt x="5124696" y="0"/>
                </a:cubicBezTo>
                <a:cubicBezTo>
                  <a:pt x="5263941" y="7834"/>
                  <a:pt x="5415537" y="7301"/>
                  <a:pt x="5691212" y="0"/>
                </a:cubicBezTo>
                <a:cubicBezTo>
                  <a:pt x="5966887" y="-7301"/>
                  <a:pt x="5976897" y="-14740"/>
                  <a:pt x="6173077" y="0"/>
                </a:cubicBezTo>
                <a:cubicBezTo>
                  <a:pt x="6369258" y="14740"/>
                  <a:pt x="6814621" y="-3946"/>
                  <a:pt x="6993549" y="0"/>
                </a:cubicBezTo>
                <a:cubicBezTo>
                  <a:pt x="7172477" y="3946"/>
                  <a:pt x="7439124" y="-20974"/>
                  <a:pt x="7560066" y="0"/>
                </a:cubicBezTo>
                <a:cubicBezTo>
                  <a:pt x="7681008" y="20974"/>
                  <a:pt x="8161060" y="1506"/>
                  <a:pt x="8465190" y="0"/>
                </a:cubicBezTo>
                <a:cubicBezTo>
                  <a:pt x="8464106" y="83074"/>
                  <a:pt x="8472905" y="237413"/>
                  <a:pt x="8465190" y="390569"/>
                </a:cubicBezTo>
                <a:cubicBezTo>
                  <a:pt x="8457475" y="543725"/>
                  <a:pt x="8480249" y="698196"/>
                  <a:pt x="8465190" y="830997"/>
                </a:cubicBezTo>
                <a:cubicBezTo>
                  <a:pt x="8296306" y="836892"/>
                  <a:pt x="8161236" y="851728"/>
                  <a:pt x="7983325" y="830997"/>
                </a:cubicBezTo>
                <a:cubicBezTo>
                  <a:pt x="7805414" y="810266"/>
                  <a:pt x="7475018" y="794597"/>
                  <a:pt x="7247505" y="830997"/>
                </a:cubicBezTo>
                <a:cubicBezTo>
                  <a:pt x="7019992" y="867397"/>
                  <a:pt x="6799515" y="791842"/>
                  <a:pt x="6427033" y="830997"/>
                </a:cubicBezTo>
                <a:cubicBezTo>
                  <a:pt x="6054551" y="870152"/>
                  <a:pt x="5839284" y="871221"/>
                  <a:pt x="5606560" y="830997"/>
                </a:cubicBezTo>
                <a:cubicBezTo>
                  <a:pt x="5373836" y="790773"/>
                  <a:pt x="5347720" y="811889"/>
                  <a:pt x="5209348" y="830997"/>
                </a:cubicBezTo>
                <a:cubicBezTo>
                  <a:pt x="5070976" y="850105"/>
                  <a:pt x="4648986" y="824656"/>
                  <a:pt x="4388875" y="830997"/>
                </a:cubicBezTo>
                <a:cubicBezTo>
                  <a:pt x="4128764" y="837338"/>
                  <a:pt x="3847707" y="818855"/>
                  <a:pt x="3568403" y="830997"/>
                </a:cubicBezTo>
                <a:cubicBezTo>
                  <a:pt x="3289099" y="843139"/>
                  <a:pt x="3167250" y="834984"/>
                  <a:pt x="2832583" y="830997"/>
                </a:cubicBezTo>
                <a:cubicBezTo>
                  <a:pt x="2497916" y="827010"/>
                  <a:pt x="2318728" y="854550"/>
                  <a:pt x="2181414" y="830997"/>
                </a:cubicBezTo>
                <a:cubicBezTo>
                  <a:pt x="2044100" y="807444"/>
                  <a:pt x="1672561" y="861128"/>
                  <a:pt x="1360942" y="830997"/>
                </a:cubicBezTo>
                <a:cubicBezTo>
                  <a:pt x="1049323" y="800866"/>
                  <a:pt x="1036631" y="823410"/>
                  <a:pt x="879077" y="830997"/>
                </a:cubicBezTo>
                <a:cubicBezTo>
                  <a:pt x="721523" y="838584"/>
                  <a:pt x="363725" y="837064"/>
                  <a:pt x="0" y="830997"/>
                </a:cubicBezTo>
                <a:cubicBezTo>
                  <a:pt x="-19707" y="637468"/>
                  <a:pt x="12164" y="613340"/>
                  <a:pt x="0" y="398879"/>
                </a:cubicBezTo>
                <a:cubicBezTo>
                  <a:pt x="-12164" y="184418"/>
                  <a:pt x="-10921" y="157867"/>
                  <a:pt x="0" y="0"/>
                </a:cubicBezTo>
                <a:close/>
              </a:path>
              <a:path w="8465190" h="830997" stroke="0" extrusionOk="0">
                <a:moveTo>
                  <a:pt x="0" y="0"/>
                </a:moveTo>
                <a:cubicBezTo>
                  <a:pt x="182626" y="-4426"/>
                  <a:pt x="272608" y="4532"/>
                  <a:pt x="397213" y="0"/>
                </a:cubicBezTo>
                <a:cubicBezTo>
                  <a:pt x="521818" y="-4532"/>
                  <a:pt x="902784" y="16340"/>
                  <a:pt x="1133033" y="0"/>
                </a:cubicBezTo>
                <a:cubicBezTo>
                  <a:pt x="1363282" y="-16340"/>
                  <a:pt x="1760163" y="-21930"/>
                  <a:pt x="1953505" y="0"/>
                </a:cubicBezTo>
                <a:cubicBezTo>
                  <a:pt x="2146847" y="21930"/>
                  <a:pt x="2431310" y="-22398"/>
                  <a:pt x="2773978" y="0"/>
                </a:cubicBezTo>
                <a:cubicBezTo>
                  <a:pt x="3116646" y="22398"/>
                  <a:pt x="3277869" y="-19950"/>
                  <a:pt x="3509798" y="0"/>
                </a:cubicBezTo>
                <a:cubicBezTo>
                  <a:pt x="3741727" y="19950"/>
                  <a:pt x="4019143" y="12193"/>
                  <a:pt x="4160966" y="0"/>
                </a:cubicBezTo>
                <a:cubicBezTo>
                  <a:pt x="4302789" y="-12193"/>
                  <a:pt x="4574344" y="1630"/>
                  <a:pt x="4896787" y="0"/>
                </a:cubicBezTo>
                <a:cubicBezTo>
                  <a:pt x="5219230" y="-1630"/>
                  <a:pt x="5201481" y="13137"/>
                  <a:pt x="5294000" y="0"/>
                </a:cubicBezTo>
                <a:cubicBezTo>
                  <a:pt x="5386519" y="-13137"/>
                  <a:pt x="5736405" y="13063"/>
                  <a:pt x="5945168" y="0"/>
                </a:cubicBezTo>
                <a:cubicBezTo>
                  <a:pt x="6153931" y="-13063"/>
                  <a:pt x="6349261" y="-25891"/>
                  <a:pt x="6680988" y="0"/>
                </a:cubicBezTo>
                <a:cubicBezTo>
                  <a:pt x="7012715" y="25891"/>
                  <a:pt x="7054995" y="-11640"/>
                  <a:pt x="7162853" y="0"/>
                </a:cubicBezTo>
                <a:cubicBezTo>
                  <a:pt x="7270711" y="11640"/>
                  <a:pt x="7440804" y="9378"/>
                  <a:pt x="7560066" y="0"/>
                </a:cubicBezTo>
                <a:cubicBezTo>
                  <a:pt x="7679328" y="-9378"/>
                  <a:pt x="8180203" y="20971"/>
                  <a:pt x="8465190" y="0"/>
                </a:cubicBezTo>
                <a:cubicBezTo>
                  <a:pt x="8454561" y="151555"/>
                  <a:pt x="8469851" y="295698"/>
                  <a:pt x="8465190" y="415499"/>
                </a:cubicBezTo>
                <a:cubicBezTo>
                  <a:pt x="8460529" y="535300"/>
                  <a:pt x="8472898" y="696270"/>
                  <a:pt x="8465190" y="830997"/>
                </a:cubicBezTo>
                <a:cubicBezTo>
                  <a:pt x="8350041" y="813607"/>
                  <a:pt x="8205543" y="811002"/>
                  <a:pt x="7983325" y="830997"/>
                </a:cubicBezTo>
                <a:cubicBezTo>
                  <a:pt x="7761107" y="850992"/>
                  <a:pt x="7731768" y="854076"/>
                  <a:pt x="7501461" y="830997"/>
                </a:cubicBezTo>
                <a:cubicBezTo>
                  <a:pt x="7271154" y="807918"/>
                  <a:pt x="7071339" y="800813"/>
                  <a:pt x="6680988" y="830997"/>
                </a:cubicBezTo>
                <a:cubicBezTo>
                  <a:pt x="6290637" y="861181"/>
                  <a:pt x="6285952" y="832516"/>
                  <a:pt x="6114472" y="830997"/>
                </a:cubicBezTo>
                <a:cubicBezTo>
                  <a:pt x="5942992" y="829478"/>
                  <a:pt x="5775663" y="838768"/>
                  <a:pt x="5463303" y="830997"/>
                </a:cubicBezTo>
                <a:cubicBezTo>
                  <a:pt x="5150943" y="823226"/>
                  <a:pt x="4926788" y="857264"/>
                  <a:pt x="4727483" y="830997"/>
                </a:cubicBezTo>
                <a:cubicBezTo>
                  <a:pt x="4528178" y="804730"/>
                  <a:pt x="4424560" y="818803"/>
                  <a:pt x="4245618" y="830997"/>
                </a:cubicBezTo>
                <a:cubicBezTo>
                  <a:pt x="4066677" y="843191"/>
                  <a:pt x="3880989" y="836355"/>
                  <a:pt x="3594450" y="830997"/>
                </a:cubicBezTo>
                <a:cubicBezTo>
                  <a:pt x="3307911" y="825639"/>
                  <a:pt x="3317317" y="825899"/>
                  <a:pt x="3197237" y="830997"/>
                </a:cubicBezTo>
                <a:cubicBezTo>
                  <a:pt x="3077157" y="836095"/>
                  <a:pt x="2782559" y="855095"/>
                  <a:pt x="2376765" y="830997"/>
                </a:cubicBezTo>
                <a:cubicBezTo>
                  <a:pt x="1970971" y="806899"/>
                  <a:pt x="1991845" y="831055"/>
                  <a:pt x="1894900" y="830997"/>
                </a:cubicBezTo>
                <a:cubicBezTo>
                  <a:pt x="1797956" y="830939"/>
                  <a:pt x="1561313" y="811026"/>
                  <a:pt x="1328384" y="830997"/>
                </a:cubicBezTo>
                <a:cubicBezTo>
                  <a:pt x="1095455" y="850968"/>
                  <a:pt x="966499" y="816661"/>
                  <a:pt x="846519" y="830997"/>
                </a:cubicBezTo>
                <a:cubicBezTo>
                  <a:pt x="726539" y="845333"/>
                  <a:pt x="408198" y="794310"/>
                  <a:pt x="0" y="830997"/>
                </a:cubicBezTo>
                <a:cubicBezTo>
                  <a:pt x="-10410" y="678369"/>
                  <a:pt x="-8438" y="541301"/>
                  <a:pt x="0" y="398879"/>
                </a:cubicBezTo>
                <a:cubicBezTo>
                  <a:pt x="8438" y="256457"/>
                  <a:pt x="8393" y="198029"/>
                  <a:pt x="0" y="0"/>
                </a:cubicBezTo>
                <a:close/>
              </a:path>
            </a:pathLst>
          </a:custGeom>
          <a:solidFill>
            <a:srgbClr val="A61F29"/>
          </a:solidFill>
          <a:ln w="76200">
            <a:solidFill>
              <a:srgbClr val="A61F29"/>
            </a:solidFill>
            <a:extLst>
              <a:ext uri="{C807C97D-BFC1-408E-A445-0C87EB9F89A2}">
                <ask:lineSketchStyleProps xmlns:ask="http://schemas.microsoft.com/office/drawing/2018/sketchyshapes" sd="1486211477">
                  <a:prstGeom prst="rect">
                    <a:avLst/>
                  </a:prstGeom>
                  <ask:type>
                    <ask:lineSketchFreehand/>
                  </ask:type>
                </ask:lineSketchStyleProps>
              </a:ext>
            </a:extLst>
          </a:ln>
        </p:spPr>
        <p:txBody>
          <a:bodyPr wrap="square" rtlCol="0">
            <a:spAutoFit/>
          </a:bodyPr>
          <a:lstStyle/>
          <a:p>
            <a:pPr algn="ctr"/>
            <a:r>
              <a:rPr lang="en-GB" sz="2400">
                <a:solidFill>
                  <a:schemeClr val="bg1"/>
                </a:solidFill>
                <a:latin typeface="Arial" panose="020B0604020202020204" pitchFamily="34" charset="0"/>
              </a:rPr>
              <a:t>Which colours will you choose to represent you on your shield? </a:t>
            </a:r>
          </a:p>
        </p:txBody>
      </p:sp>
      <p:sp>
        <p:nvSpPr>
          <p:cNvPr id="7" name="Freeform: Shape 6">
            <a:extLst>
              <a:ext uri="{FF2B5EF4-FFF2-40B4-BE49-F238E27FC236}">
                <a16:creationId xmlns:a16="http://schemas.microsoft.com/office/drawing/2014/main" id="{A373660E-AE89-6454-F63F-1EB4F19ABFF1}"/>
              </a:ext>
              <a:ext uri="{C183D7F6-B498-43B3-948B-1728B52AA6E4}">
                <adec:decorative xmlns:adec="http://schemas.microsoft.com/office/drawing/2017/decorative" val="1"/>
              </a:ext>
            </a:extLst>
          </p:cNvPr>
          <p:cNvSpPr/>
          <p:nvPr/>
        </p:nvSpPr>
        <p:spPr>
          <a:xfrm>
            <a:off x="4825862" y="2940016"/>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rgbClr val="96C346"/>
              </a:solidFill>
              <a:latin typeface="Arial" panose="020B0604020202020204" pitchFamily="34" charset="0"/>
            </a:endParaRPr>
          </a:p>
        </p:txBody>
      </p:sp>
    </p:spTree>
    <p:extLst>
      <p:ext uri="{BB962C8B-B14F-4D97-AF65-F5344CB8AC3E}">
        <p14:creationId xmlns:p14="http://schemas.microsoft.com/office/powerpoint/2010/main" val="1983071994"/>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3" name="Arrow: Chevron 1">
            <a:extLst>
              <a:ext uri="{FF2B5EF4-FFF2-40B4-BE49-F238E27FC236}">
                <a16:creationId xmlns:a16="http://schemas.microsoft.com/office/drawing/2014/main" id="{B60F8B42-D5CC-440E-BCD7-DBC33A9F40FA}"/>
              </a:ext>
              <a:ext uri="{C183D7F6-B498-43B3-948B-1728B52AA6E4}">
                <adec:decorative xmlns:adec="http://schemas.microsoft.com/office/drawing/2017/decorative" val="1"/>
              </a:ext>
            </a:extLst>
          </p:cNvPr>
          <p:cNvSpPr>
            <a:spLocks noGrp="1"/>
          </p:cNvSpPr>
          <p:nvPr>
            <p:ph type="title" idx="4294967295"/>
          </p:nvPr>
        </p:nvSpPr>
        <p:spPr>
          <a:xfrm rot="21424368">
            <a:off x="-179776" y="260512"/>
            <a:ext cx="6620083" cy="849560"/>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A61F29"/>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391795" lvl="0" indent="0" algn="ctr" defTabSz="914395" rtl="0" eaLnBrk="1" fontAlgn="auto" latinLnBrk="0" hangingPunct="1">
              <a:lnSpc>
                <a:spcPct val="107000"/>
              </a:lnSpc>
              <a:spcBef>
                <a:spcPts val="1200"/>
              </a:spcBef>
              <a:spcAft>
                <a:spcPts val="0"/>
              </a:spcAft>
              <a:buClrTx/>
              <a:buSzTx/>
              <a:buFontTx/>
              <a:buNone/>
              <a:tabLst/>
              <a:defRPr/>
            </a:pPr>
            <a:r>
              <a:rPr kumimoji="0" lang="en-GB" sz="3600" b="1" i="0" u="none" strike="noStrike" kern="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Times New Roman"/>
              </a:rPr>
              <a:t>Decoding Shields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Times New Roman"/>
            </a:endParaRPr>
          </a:p>
        </p:txBody>
      </p:sp>
      <p:sp>
        <p:nvSpPr>
          <p:cNvPr id="2" name="TextBox 1">
            <a:extLst>
              <a:ext uri="{FF2B5EF4-FFF2-40B4-BE49-F238E27FC236}">
                <a16:creationId xmlns:a16="http://schemas.microsoft.com/office/drawing/2014/main" id="{506CFC3F-466D-407F-9C99-4E0AA224E585}"/>
              </a:ext>
            </a:extLst>
          </p:cNvPr>
          <p:cNvSpPr txBox="1"/>
          <p:nvPr/>
        </p:nvSpPr>
        <p:spPr>
          <a:xfrm>
            <a:off x="453390" y="1278552"/>
            <a:ext cx="8410692" cy="646331"/>
          </a:xfrm>
          <a:prstGeom prst="rect">
            <a:avLst/>
          </a:prstGeom>
          <a:noFill/>
        </p:spPr>
        <p:txBody>
          <a:bodyPr wrap="square" lIns="91440" tIns="45720" rIns="91440" bIns="45720" rtlCol="0" anchor="t">
            <a:spAutoFit/>
          </a:bodyPr>
          <a:lstStyle/>
          <a:p>
            <a:r>
              <a:rPr lang="en-GB" dirty="0">
                <a:latin typeface="Arial" panose="020B0604020202020204" pitchFamily="34" charset="0"/>
              </a:rPr>
              <a:t>Can you describe these shields from Edinburgh Castle like a herald? </a:t>
            </a:r>
          </a:p>
          <a:p>
            <a:r>
              <a:rPr lang="en-GB" dirty="0">
                <a:latin typeface="Arial" panose="020B0604020202020204" pitchFamily="34" charset="0"/>
              </a:rPr>
              <a:t>Remember to use the </a:t>
            </a:r>
            <a:r>
              <a:rPr lang="en-GB" b="1" dirty="0">
                <a:latin typeface="Arial" panose="020B0604020202020204" pitchFamily="34" charset="0"/>
              </a:rPr>
              <a:t>Blazon</a:t>
            </a:r>
            <a:r>
              <a:rPr lang="en-GB" dirty="0">
                <a:latin typeface="Arial" panose="020B0604020202020204" pitchFamily="34" charset="0"/>
              </a:rPr>
              <a:t> names we have learned. </a:t>
            </a:r>
          </a:p>
        </p:txBody>
      </p:sp>
      <p:pic>
        <p:nvPicPr>
          <p:cNvPr id="18" name="Picture 17" descr="A gold shield with a red chevron and three red boar heads in the lower half of the shield. In the upper half, a red castle rampart bands across the centre with an arm holding a french flag (red, white and blue) aloft in the upper half.">
            <a:extLst>
              <a:ext uri="{FF2B5EF4-FFF2-40B4-BE49-F238E27FC236}">
                <a16:creationId xmlns:a16="http://schemas.microsoft.com/office/drawing/2014/main" id="{EB487706-4ABD-472C-83BE-77AE9B678D7C}"/>
              </a:ext>
            </a:extLst>
          </p:cNvPr>
          <p:cNvPicPr>
            <a:picLocks noChangeAspect="1"/>
          </p:cNvPicPr>
          <p:nvPr/>
        </p:nvPicPr>
        <p:blipFill rotWithShape="1">
          <a:blip r:embed="rId3">
            <a:extLst>
              <a:ext uri="{28A0092B-C50C-407E-A947-70E740481C1C}">
                <a14:useLocalDpi xmlns:a14="http://schemas.microsoft.com/office/drawing/2010/main" val="0"/>
              </a:ext>
            </a:extLst>
          </a:blip>
          <a:srcRect l="-1"/>
          <a:stretch/>
        </p:blipFill>
        <p:spPr>
          <a:xfrm>
            <a:off x="1509023" y="2295625"/>
            <a:ext cx="1987294" cy="2266749"/>
          </a:xfrm>
          <a:prstGeom prst="rect">
            <a:avLst/>
          </a:prstGeom>
        </p:spPr>
      </p:pic>
      <p:pic>
        <p:nvPicPr>
          <p:cNvPr id="13" name="Picture 12" descr="A silver shield with a red lion rampant inside a black bordure. A green fire breathing dragon sits underneath.">
            <a:extLst>
              <a:ext uri="{FF2B5EF4-FFF2-40B4-BE49-F238E27FC236}">
                <a16:creationId xmlns:a16="http://schemas.microsoft.com/office/drawing/2014/main" id="{BA369615-0798-4705-9F48-E12AE5A6E5B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590542" y="2264303"/>
            <a:ext cx="1987294" cy="2293643"/>
          </a:xfrm>
          <a:prstGeom prst="rect">
            <a:avLst/>
          </a:prstGeom>
        </p:spPr>
      </p:pic>
      <p:sp>
        <p:nvSpPr>
          <p:cNvPr id="6" name="TextBox 5">
            <a:extLst>
              <a:ext uri="{FF2B5EF4-FFF2-40B4-BE49-F238E27FC236}">
                <a16:creationId xmlns:a16="http://schemas.microsoft.com/office/drawing/2014/main" id="{E19020D2-28D2-4F43-9503-7488BA4DB139}"/>
              </a:ext>
            </a:extLst>
          </p:cNvPr>
          <p:cNvSpPr txBox="1"/>
          <p:nvPr/>
        </p:nvSpPr>
        <p:spPr>
          <a:xfrm>
            <a:off x="453390" y="4838434"/>
            <a:ext cx="8625296" cy="1200329"/>
          </a:xfrm>
          <a:prstGeom prst="rect">
            <a:avLst/>
          </a:prstGeom>
          <a:noFill/>
        </p:spPr>
        <p:txBody>
          <a:bodyPr wrap="square" rtlCol="0">
            <a:spAutoFit/>
          </a:bodyPr>
          <a:lstStyle/>
          <a:p>
            <a:pPr marL="285748" indent="-285748">
              <a:buFont typeface="Arial" panose="020B0604020202020204" pitchFamily="34" charset="0"/>
              <a:buChar char="•"/>
            </a:pPr>
            <a:r>
              <a:rPr lang="en-GB" dirty="0">
                <a:latin typeface="Arial" panose="020B0604020202020204" pitchFamily="34" charset="0"/>
              </a:rPr>
              <a:t>Does it use any </a:t>
            </a:r>
            <a:r>
              <a:rPr lang="en-GB" b="1" dirty="0">
                <a:solidFill>
                  <a:srgbClr val="69295D"/>
                </a:solidFill>
                <a:latin typeface="Arial" panose="020B0604020202020204" pitchFamily="34" charset="0"/>
              </a:rPr>
              <a:t>ordinaries</a:t>
            </a:r>
            <a:r>
              <a:rPr lang="en-GB" dirty="0">
                <a:latin typeface="Arial" panose="020B0604020202020204" pitchFamily="34" charset="0"/>
              </a:rPr>
              <a:t>?</a:t>
            </a:r>
            <a:r>
              <a:rPr lang="en-GB" b="1" dirty="0">
                <a:solidFill>
                  <a:srgbClr val="69295D"/>
                </a:solidFill>
                <a:latin typeface="Arial" panose="020B0604020202020204" pitchFamily="34" charset="0"/>
              </a:rPr>
              <a:t> </a:t>
            </a:r>
            <a:r>
              <a:rPr lang="en-GB" dirty="0">
                <a:latin typeface="Arial" panose="020B0604020202020204" pitchFamily="34" charset="0"/>
              </a:rPr>
              <a:t>(slide 8) </a:t>
            </a:r>
          </a:p>
          <a:p>
            <a:pPr marL="285748" indent="-285748">
              <a:buFont typeface="Arial" panose="020B0604020202020204" pitchFamily="34" charset="0"/>
              <a:buChar char="•"/>
            </a:pPr>
            <a:r>
              <a:rPr lang="en-GB" dirty="0">
                <a:latin typeface="Arial" panose="020B0604020202020204" pitchFamily="34" charset="0"/>
              </a:rPr>
              <a:t>What are the</a:t>
            </a:r>
            <a:r>
              <a:rPr lang="en-GB" dirty="0">
                <a:solidFill>
                  <a:srgbClr val="005685"/>
                </a:solidFill>
                <a:latin typeface="Arial" panose="020B0604020202020204" pitchFamily="34" charset="0"/>
              </a:rPr>
              <a:t> </a:t>
            </a:r>
            <a:r>
              <a:rPr lang="en-GB" b="1" dirty="0">
                <a:solidFill>
                  <a:srgbClr val="005685"/>
                </a:solidFill>
                <a:latin typeface="Arial" panose="020B0604020202020204" pitchFamily="34" charset="0"/>
              </a:rPr>
              <a:t>charges</a:t>
            </a:r>
            <a:r>
              <a:rPr lang="en-GB" dirty="0">
                <a:latin typeface="Arial" panose="020B0604020202020204" pitchFamily="34" charset="0"/>
              </a:rPr>
              <a:t>? (slides 9 - 10)</a:t>
            </a:r>
          </a:p>
          <a:p>
            <a:pPr marL="285748" indent="-285748">
              <a:buFont typeface="Arial" panose="020B0604020202020204" pitchFamily="34" charset="0"/>
              <a:buChar char="•"/>
            </a:pPr>
            <a:r>
              <a:rPr lang="en-GB" dirty="0">
                <a:latin typeface="Arial" panose="020B0604020202020204" pitchFamily="34" charset="0"/>
              </a:rPr>
              <a:t>What </a:t>
            </a:r>
            <a:r>
              <a:rPr lang="en-GB" b="1" dirty="0">
                <a:solidFill>
                  <a:srgbClr val="A61F29"/>
                </a:solidFill>
                <a:latin typeface="Arial" panose="020B0604020202020204" pitchFamily="34" charset="0"/>
              </a:rPr>
              <a:t>colours</a:t>
            </a:r>
            <a:r>
              <a:rPr lang="en-GB" dirty="0">
                <a:solidFill>
                  <a:srgbClr val="A61F29"/>
                </a:solidFill>
                <a:latin typeface="Arial" panose="020B0604020202020204" pitchFamily="34" charset="0"/>
              </a:rPr>
              <a:t> </a:t>
            </a:r>
            <a:r>
              <a:rPr lang="en-GB" dirty="0">
                <a:latin typeface="Arial" panose="020B0604020202020204" pitchFamily="34" charset="0"/>
              </a:rPr>
              <a:t>does it use? Can you remember the Blazon names? (slides 11-12) </a:t>
            </a:r>
          </a:p>
        </p:txBody>
      </p:sp>
      <p:sp>
        <p:nvSpPr>
          <p:cNvPr id="10" name="Rectangle 9">
            <a:extLst>
              <a:ext uri="{FF2B5EF4-FFF2-40B4-BE49-F238E27FC236}">
                <a16:creationId xmlns:a16="http://schemas.microsoft.com/office/drawing/2014/main" id="{4607F381-A112-4E76-8671-C18BA989E10B}"/>
              </a:ext>
              <a:ext uri="{C183D7F6-B498-43B3-948B-1728B52AA6E4}">
                <adec:decorative xmlns:adec="http://schemas.microsoft.com/office/drawing/2017/decorative" val="1"/>
              </a:ext>
            </a:extLst>
          </p:cNvPr>
          <p:cNvSpPr/>
          <p:nvPr/>
        </p:nvSpPr>
        <p:spPr>
          <a:xfrm>
            <a:off x="453390" y="2074206"/>
            <a:ext cx="8237219" cy="2683184"/>
          </a:xfrm>
          <a:custGeom>
            <a:avLst/>
            <a:gdLst>
              <a:gd name="csX0" fmla="*/ 0 w 8237219"/>
              <a:gd name="csY0" fmla="*/ 0 h 2683184"/>
              <a:gd name="csX1" fmla="*/ 521691 w 8237219"/>
              <a:gd name="csY1" fmla="*/ 0 h 2683184"/>
              <a:gd name="csX2" fmla="*/ 1125753 w 8237219"/>
              <a:gd name="csY2" fmla="*/ 0 h 2683184"/>
              <a:gd name="csX3" fmla="*/ 1812188 w 8237219"/>
              <a:gd name="csY3" fmla="*/ 0 h 2683184"/>
              <a:gd name="csX4" fmla="*/ 2251507 w 8237219"/>
              <a:gd name="csY4" fmla="*/ 0 h 2683184"/>
              <a:gd name="csX5" fmla="*/ 3102686 w 8237219"/>
              <a:gd name="csY5" fmla="*/ 0 h 2683184"/>
              <a:gd name="csX6" fmla="*/ 3706749 w 8237219"/>
              <a:gd name="csY6" fmla="*/ 0 h 2683184"/>
              <a:gd name="csX7" fmla="*/ 4310811 w 8237219"/>
              <a:gd name="csY7" fmla="*/ 0 h 2683184"/>
              <a:gd name="csX8" fmla="*/ 5161991 w 8237219"/>
              <a:gd name="csY8" fmla="*/ 0 h 2683184"/>
              <a:gd name="csX9" fmla="*/ 5683681 w 8237219"/>
              <a:gd name="csY9" fmla="*/ 0 h 2683184"/>
              <a:gd name="csX10" fmla="*/ 6452488 w 8237219"/>
              <a:gd name="csY10" fmla="*/ 0 h 2683184"/>
              <a:gd name="csX11" fmla="*/ 7056551 w 8237219"/>
              <a:gd name="csY11" fmla="*/ 0 h 2683184"/>
              <a:gd name="csX12" fmla="*/ 7495869 w 8237219"/>
              <a:gd name="csY12" fmla="*/ 0 h 2683184"/>
              <a:gd name="csX13" fmla="*/ 8237219 w 8237219"/>
              <a:gd name="csY13" fmla="*/ 0 h 2683184"/>
              <a:gd name="csX14" fmla="*/ 8237219 w 8237219"/>
              <a:gd name="csY14" fmla="*/ 724460 h 2683184"/>
              <a:gd name="csX15" fmla="*/ 8237219 w 8237219"/>
              <a:gd name="csY15" fmla="*/ 1395256 h 2683184"/>
              <a:gd name="csX16" fmla="*/ 8237219 w 8237219"/>
              <a:gd name="csY16" fmla="*/ 1985556 h 2683184"/>
              <a:gd name="csX17" fmla="*/ 8237219 w 8237219"/>
              <a:gd name="csY17" fmla="*/ 2683184 h 2683184"/>
              <a:gd name="csX18" fmla="*/ 7386040 w 8237219"/>
              <a:gd name="csY18" fmla="*/ 2683184 h 2683184"/>
              <a:gd name="csX19" fmla="*/ 6864349 w 8237219"/>
              <a:gd name="csY19" fmla="*/ 2683184 h 2683184"/>
              <a:gd name="csX20" fmla="*/ 6260286 w 8237219"/>
              <a:gd name="csY20" fmla="*/ 2683184 h 2683184"/>
              <a:gd name="csX21" fmla="*/ 5820968 w 8237219"/>
              <a:gd name="csY21" fmla="*/ 2683184 h 2683184"/>
              <a:gd name="csX22" fmla="*/ 5381650 w 8237219"/>
              <a:gd name="csY22" fmla="*/ 2683184 h 2683184"/>
              <a:gd name="csX23" fmla="*/ 4777587 w 8237219"/>
              <a:gd name="csY23" fmla="*/ 2683184 h 2683184"/>
              <a:gd name="csX24" fmla="*/ 4338269 w 8237219"/>
              <a:gd name="csY24" fmla="*/ 2683184 h 2683184"/>
              <a:gd name="csX25" fmla="*/ 3898950 w 8237219"/>
              <a:gd name="csY25" fmla="*/ 2683184 h 2683184"/>
              <a:gd name="csX26" fmla="*/ 3377260 w 8237219"/>
              <a:gd name="csY26" fmla="*/ 2683184 h 2683184"/>
              <a:gd name="csX27" fmla="*/ 2526080 w 8237219"/>
              <a:gd name="csY27" fmla="*/ 2683184 h 2683184"/>
              <a:gd name="csX28" fmla="*/ 1674901 w 8237219"/>
              <a:gd name="csY28" fmla="*/ 2683184 h 2683184"/>
              <a:gd name="csX29" fmla="*/ 906094 w 8237219"/>
              <a:gd name="csY29" fmla="*/ 2683184 h 2683184"/>
              <a:gd name="csX30" fmla="*/ 0 w 8237219"/>
              <a:gd name="csY30" fmla="*/ 2683184 h 2683184"/>
              <a:gd name="csX31" fmla="*/ 0 w 8237219"/>
              <a:gd name="csY31" fmla="*/ 1985556 h 2683184"/>
              <a:gd name="csX32" fmla="*/ 0 w 8237219"/>
              <a:gd name="csY32" fmla="*/ 1341592 h 2683184"/>
              <a:gd name="csX33" fmla="*/ 0 w 8237219"/>
              <a:gd name="csY33" fmla="*/ 751292 h 2683184"/>
              <a:gd name="csX34" fmla="*/ 0 w 8237219"/>
              <a:gd name="csY34" fmla="*/ 0 h 26831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8237219" h="2683184" extrusionOk="0">
                <a:moveTo>
                  <a:pt x="0" y="0"/>
                </a:moveTo>
                <a:cubicBezTo>
                  <a:pt x="132342" y="5780"/>
                  <a:pt x="368189" y="-22807"/>
                  <a:pt x="521691" y="0"/>
                </a:cubicBezTo>
                <a:cubicBezTo>
                  <a:pt x="675193" y="22807"/>
                  <a:pt x="873002" y="-14475"/>
                  <a:pt x="1125753" y="0"/>
                </a:cubicBezTo>
                <a:cubicBezTo>
                  <a:pt x="1378504" y="14475"/>
                  <a:pt x="1618063" y="-29159"/>
                  <a:pt x="1812188" y="0"/>
                </a:cubicBezTo>
                <a:cubicBezTo>
                  <a:pt x="2006313" y="29159"/>
                  <a:pt x="2161532" y="-17950"/>
                  <a:pt x="2251507" y="0"/>
                </a:cubicBezTo>
                <a:cubicBezTo>
                  <a:pt x="2341482" y="17950"/>
                  <a:pt x="2864496" y="-8174"/>
                  <a:pt x="3102686" y="0"/>
                </a:cubicBezTo>
                <a:cubicBezTo>
                  <a:pt x="3340876" y="8174"/>
                  <a:pt x="3458604" y="27471"/>
                  <a:pt x="3706749" y="0"/>
                </a:cubicBezTo>
                <a:cubicBezTo>
                  <a:pt x="3954894" y="-27471"/>
                  <a:pt x="4022401" y="21967"/>
                  <a:pt x="4310811" y="0"/>
                </a:cubicBezTo>
                <a:cubicBezTo>
                  <a:pt x="4599221" y="-21967"/>
                  <a:pt x="4959319" y="19162"/>
                  <a:pt x="5161991" y="0"/>
                </a:cubicBezTo>
                <a:cubicBezTo>
                  <a:pt x="5364663" y="-19162"/>
                  <a:pt x="5536639" y="-3614"/>
                  <a:pt x="5683681" y="0"/>
                </a:cubicBezTo>
                <a:cubicBezTo>
                  <a:pt x="5830723" y="3614"/>
                  <a:pt x="6247285" y="21090"/>
                  <a:pt x="6452488" y="0"/>
                </a:cubicBezTo>
                <a:cubicBezTo>
                  <a:pt x="6657691" y="-21090"/>
                  <a:pt x="6907110" y="-16465"/>
                  <a:pt x="7056551" y="0"/>
                </a:cubicBezTo>
                <a:cubicBezTo>
                  <a:pt x="7205992" y="16465"/>
                  <a:pt x="7323132" y="17448"/>
                  <a:pt x="7495869" y="0"/>
                </a:cubicBezTo>
                <a:cubicBezTo>
                  <a:pt x="7668606" y="-17448"/>
                  <a:pt x="7974732" y="8059"/>
                  <a:pt x="8237219" y="0"/>
                </a:cubicBezTo>
                <a:cubicBezTo>
                  <a:pt x="8240118" y="295890"/>
                  <a:pt x="8257644" y="559517"/>
                  <a:pt x="8237219" y="724460"/>
                </a:cubicBezTo>
                <a:cubicBezTo>
                  <a:pt x="8216794" y="889403"/>
                  <a:pt x="8228653" y="1106636"/>
                  <a:pt x="8237219" y="1395256"/>
                </a:cubicBezTo>
                <a:cubicBezTo>
                  <a:pt x="8245785" y="1683876"/>
                  <a:pt x="8257232" y="1843576"/>
                  <a:pt x="8237219" y="1985556"/>
                </a:cubicBezTo>
                <a:cubicBezTo>
                  <a:pt x="8217206" y="2127536"/>
                  <a:pt x="8218328" y="2445768"/>
                  <a:pt x="8237219" y="2683184"/>
                </a:cubicBezTo>
                <a:cubicBezTo>
                  <a:pt x="7921458" y="2690993"/>
                  <a:pt x="7720445" y="2696678"/>
                  <a:pt x="7386040" y="2683184"/>
                </a:cubicBezTo>
                <a:cubicBezTo>
                  <a:pt x="7051635" y="2669690"/>
                  <a:pt x="7108711" y="2657178"/>
                  <a:pt x="6864349" y="2683184"/>
                </a:cubicBezTo>
                <a:cubicBezTo>
                  <a:pt x="6619987" y="2709190"/>
                  <a:pt x="6433009" y="2709787"/>
                  <a:pt x="6260286" y="2683184"/>
                </a:cubicBezTo>
                <a:cubicBezTo>
                  <a:pt x="6087563" y="2656581"/>
                  <a:pt x="6007587" y="2703717"/>
                  <a:pt x="5820968" y="2683184"/>
                </a:cubicBezTo>
                <a:cubicBezTo>
                  <a:pt x="5634349" y="2662651"/>
                  <a:pt x="5512008" y="2662111"/>
                  <a:pt x="5381650" y="2683184"/>
                </a:cubicBezTo>
                <a:cubicBezTo>
                  <a:pt x="5251292" y="2704257"/>
                  <a:pt x="5012993" y="2704473"/>
                  <a:pt x="4777587" y="2683184"/>
                </a:cubicBezTo>
                <a:cubicBezTo>
                  <a:pt x="4542181" y="2661895"/>
                  <a:pt x="4532810" y="2666338"/>
                  <a:pt x="4338269" y="2683184"/>
                </a:cubicBezTo>
                <a:cubicBezTo>
                  <a:pt x="4143728" y="2700030"/>
                  <a:pt x="4045304" y="2683273"/>
                  <a:pt x="3898950" y="2683184"/>
                </a:cubicBezTo>
                <a:cubicBezTo>
                  <a:pt x="3752596" y="2683095"/>
                  <a:pt x="3533700" y="2673457"/>
                  <a:pt x="3377260" y="2683184"/>
                </a:cubicBezTo>
                <a:cubicBezTo>
                  <a:pt x="3220820" y="2692912"/>
                  <a:pt x="2707442" y="2718557"/>
                  <a:pt x="2526080" y="2683184"/>
                </a:cubicBezTo>
                <a:cubicBezTo>
                  <a:pt x="2344718" y="2647811"/>
                  <a:pt x="2094562" y="2677027"/>
                  <a:pt x="1674901" y="2683184"/>
                </a:cubicBezTo>
                <a:cubicBezTo>
                  <a:pt x="1255240" y="2689341"/>
                  <a:pt x="1210873" y="2649356"/>
                  <a:pt x="906094" y="2683184"/>
                </a:cubicBezTo>
                <a:cubicBezTo>
                  <a:pt x="601315" y="2717012"/>
                  <a:pt x="411657" y="2676849"/>
                  <a:pt x="0" y="2683184"/>
                </a:cubicBezTo>
                <a:cubicBezTo>
                  <a:pt x="-33977" y="2508662"/>
                  <a:pt x="-17102" y="2194406"/>
                  <a:pt x="0" y="1985556"/>
                </a:cubicBezTo>
                <a:cubicBezTo>
                  <a:pt x="17102" y="1776706"/>
                  <a:pt x="-5527" y="1620806"/>
                  <a:pt x="0" y="1341592"/>
                </a:cubicBezTo>
                <a:cubicBezTo>
                  <a:pt x="5527" y="1062378"/>
                  <a:pt x="16762" y="1007055"/>
                  <a:pt x="0" y="751292"/>
                </a:cubicBezTo>
                <a:cubicBezTo>
                  <a:pt x="-16762" y="495529"/>
                  <a:pt x="22309" y="153344"/>
                  <a:pt x="0" y="0"/>
                </a:cubicBezTo>
                <a:close/>
              </a:path>
            </a:pathLst>
          </a:custGeom>
          <a:noFill/>
          <a:ln w="28575">
            <a:solidFill>
              <a:srgbClr val="C00000"/>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4" name="TextBox 3">
            <a:extLst>
              <a:ext uri="{FF2B5EF4-FFF2-40B4-BE49-F238E27FC236}">
                <a16:creationId xmlns:a16="http://schemas.microsoft.com/office/drawing/2014/main" id="{D9BF4048-008E-F2F2-826F-BFD9EA6231DB}"/>
              </a:ext>
              <a:ext uri="{C183D7F6-B498-43B3-948B-1728B52AA6E4}">
                <adec:decorative xmlns:adec="http://schemas.microsoft.com/office/drawing/2017/decorative" val="1"/>
              </a:ext>
            </a:extLst>
          </p:cNvPr>
          <p:cNvSpPr txBox="1"/>
          <p:nvPr/>
        </p:nvSpPr>
        <p:spPr>
          <a:xfrm>
            <a:off x="655010" y="3854452"/>
            <a:ext cx="668593" cy="369332"/>
          </a:xfrm>
          <a:custGeom>
            <a:avLst/>
            <a:gdLst>
              <a:gd name="csX0" fmla="*/ 0 w 668593"/>
              <a:gd name="csY0" fmla="*/ 0 h 369332"/>
              <a:gd name="csX1" fmla="*/ 668593 w 668593"/>
              <a:gd name="csY1" fmla="*/ 0 h 369332"/>
              <a:gd name="csX2" fmla="*/ 668593 w 668593"/>
              <a:gd name="csY2" fmla="*/ 369332 h 369332"/>
              <a:gd name="csX3" fmla="*/ 0 w 668593"/>
              <a:gd name="csY3" fmla="*/ 369332 h 369332"/>
              <a:gd name="csX4" fmla="*/ 0 w 668593"/>
              <a:gd name="csY4" fmla="*/ 0 h 369332"/>
            </a:gdLst>
            <a:ahLst/>
            <a:cxnLst>
              <a:cxn ang="0">
                <a:pos x="csX0" y="csY0"/>
              </a:cxn>
              <a:cxn ang="0">
                <a:pos x="csX1" y="csY1"/>
              </a:cxn>
              <a:cxn ang="0">
                <a:pos x="csX2" y="csY2"/>
              </a:cxn>
              <a:cxn ang="0">
                <a:pos x="csX3" y="csY3"/>
              </a:cxn>
              <a:cxn ang="0">
                <a:pos x="csX4" y="csY4"/>
              </a:cxn>
            </a:cxnLst>
            <a:rect l="l" t="t" r="r" b="b"/>
            <a:pathLst>
              <a:path w="668593" h="369332" extrusionOk="0">
                <a:moveTo>
                  <a:pt x="0" y="0"/>
                </a:moveTo>
                <a:cubicBezTo>
                  <a:pt x="281606" y="-25099"/>
                  <a:pt x="409743" y="23178"/>
                  <a:pt x="668593" y="0"/>
                </a:cubicBezTo>
                <a:cubicBezTo>
                  <a:pt x="673919" y="129677"/>
                  <a:pt x="668134" y="193553"/>
                  <a:pt x="668593" y="369332"/>
                </a:cubicBezTo>
                <a:cubicBezTo>
                  <a:pt x="508023" y="389510"/>
                  <a:pt x="275165" y="394609"/>
                  <a:pt x="0" y="369332"/>
                </a:cubicBezTo>
                <a:cubicBezTo>
                  <a:pt x="18359" y="207223"/>
                  <a:pt x="-10307" y="177307"/>
                  <a:pt x="0" y="0"/>
                </a:cubicBezTo>
                <a:close/>
              </a:path>
            </a:pathLst>
          </a:custGeom>
          <a:noFill/>
          <a:ln w="25400">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endParaRPr lang="en-GB" dirty="0"/>
          </a:p>
        </p:txBody>
      </p:sp>
      <p:sp>
        <p:nvSpPr>
          <p:cNvPr id="14" name="TextBox 13">
            <a:extLst>
              <a:ext uri="{FF2B5EF4-FFF2-40B4-BE49-F238E27FC236}">
                <a16:creationId xmlns:a16="http://schemas.microsoft.com/office/drawing/2014/main" id="{F8F53108-F2FA-9BC3-ED7F-BC93A31BE06E}"/>
              </a:ext>
              <a:ext uri="{C183D7F6-B498-43B3-948B-1728B52AA6E4}">
                <adec:decorative xmlns:adec="http://schemas.microsoft.com/office/drawing/2017/decorative" val="1"/>
              </a:ext>
            </a:extLst>
          </p:cNvPr>
          <p:cNvSpPr txBox="1"/>
          <p:nvPr/>
        </p:nvSpPr>
        <p:spPr>
          <a:xfrm>
            <a:off x="3599977" y="3428999"/>
            <a:ext cx="668593" cy="369332"/>
          </a:xfrm>
          <a:custGeom>
            <a:avLst/>
            <a:gdLst>
              <a:gd name="csX0" fmla="*/ 0 w 668593"/>
              <a:gd name="csY0" fmla="*/ 0 h 369332"/>
              <a:gd name="csX1" fmla="*/ 668593 w 668593"/>
              <a:gd name="csY1" fmla="*/ 0 h 369332"/>
              <a:gd name="csX2" fmla="*/ 668593 w 668593"/>
              <a:gd name="csY2" fmla="*/ 369332 h 369332"/>
              <a:gd name="csX3" fmla="*/ 0 w 668593"/>
              <a:gd name="csY3" fmla="*/ 369332 h 369332"/>
              <a:gd name="csX4" fmla="*/ 0 w 668593"/>
              <a:gd name="csY4" fmla="*/ 0 h 369332"/>
            </a:gdLst>
            <a:ahLst/>
            <a:cxnLst>
              <a:cxn ang="0">
                <a:pos x="csX0" y="csY0"/>
              </a:cxn>
              <a:cxn ang="0">
                <a:pos x="csX1" y="csY1"/>
              </a:cxn>
              <a:cxn ang="0">
                <a:pos x="csX2" y="csY2"/>
              </a:cxn>
              <a:cxn ang="0">
                <a:pos x="csX3" y="csY3"/>
              </a:cxn>
              <a:cxn ang="0">
                <a:pos x="csX4" y="csY4"/>
              </a:cxn>
            </a:cxnLst>
            <a:rect l="l" t="t" r="r" b="b"/>
            <a:pathLst>
              <a:path w="668593" h="369332" extrusionOk="0">
                <a:moveTo>
                  <a:pt x="0" y="0"/>
                </a:moveTo>
                <a:cubicBezTo>
                  <a:pt x="281606" y="-25099"/>
                  <a:pt x="409743" y="23178"/>
                  <a:pt x="668593" y="0"/>
                </a:cubicBezTo>
                <a:cubicBezTo>
                  <a:pt x="673919" y="129677"/>
                  <a:pt x="668134" y="193553"/>
                  <a:pt x="668593" y="369332"/>
                </a:cubicBezTo>
                <a:cubicBezTo>
                  <a:pt x="508023" y="389510"/>
                  <a:pt x="275165" y="394609"/>
                  <a:pt x="0" y="369332"/>
                </a:cubicBezTo>
                <a:cubicBezTo>
                  <a:pt x="18359" y="207223"/>
                  <a:pt x="-10307" y="177307"/>
                  <a:pt x="0" y="0"/>
                </a:cubicBezTo>
                <a:close/>
              </a:path>
            </a:pathLst>
          </a:custGeom>
          <a:noFill/>
          <a:ln w="25400">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endParaRPr lang="en-GB" dirty="0"/>
          </a:p>
        </p:txBody>
      </p:sp>
      <p:cxnSp>
        <p:nvCxnSpPr>
          <p:cNvPr id="16" name="Straight Arrow Connector 15">
            <a:extLst>
              <a:ext uri="{FF2B5EF4-FFF2-40B4-BE49-F238E27FC236}">
                <a16:creationId xmlns:a16="http://schemas.microsoft.com/office/drawing/2014/main" id="{FA528C83-52CB-A868-A92B-2311A02EA9FB}"/>
              </a:ext>
              <a:ext uri="{C183D7F6-B498-43B3-948B-1728B52AA6E4}">
                <adec:decorative xmlns:adec="http://schemas.microsoft.com/office/drawing/2017/decorative" val="1"/>
              </a:ext>
            </a:extLst>
          </p:cNvPr>
          <p:cNvCxnSpPr>
            <a:cxnSpLocks/>
          </p:cNvCxnSpPr>
          <p:nvPr/>
        </p:nvCxnSpPr>
        <p:spPr>
          <a:xfrm flipH="1">
            <a:off x="3141130" y="3537059"/>
            <a:ext cx="450553" cy="0"/>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75CBF4DC-8670-8184-1BEB-1746BD8F7F69}"/>
              </a:ext>
              <a:ext uri="{C183D7F6-B498-43B3-948B-1728B52AA6E4}">
                <adec:decorative xmlns:adec="http://schemas.microsoft.com/office/drawing/2017/decorative" val="1"/>
              </a:ext>
            </a:extLst>
          </p:cNvPr>
          <p:cNvCxnSpPr>
            <a:cxnSpLocks/>
          </p:cNvCxnSpPr>
          <p:nvPr/>
        </p:nvCxnSpPr>
        <p:spPr>
          <a:xfrm flipH="1">
            <a:off x="2919952" y="3798843"/>
            <a:ext cx="682033" cy="288623"/>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16740820-BFC8-5AB0-AD59-342B5B858363}"/>
              </a:ext>
              <a:ext uri="{C183D7F6-B498-43B3-948B-1728B52AA6E4}">
                <adec:decorative xmlns:adec="http://schemas.microsoft.com/office/drawing/2017/decorative" val="1"/>
              </a:ext>
            </a:extLst>
          </p:cNvPr>
          <p:cNvCxnSpPr>
            <a:cxnSpLocks/>
          </p:cNvCxnSpPr>
          <p:nvPr/>
        </p:nvCxnSpPr>
        <p:spPr>
          <a:xfrm flipH="1" flipV="1">
            <a:off x="3161062" y="3349277"/>
            <a:ext cx="450552" cy="109273"/>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8EE9EF83-B57E-3B7C-8477-2E116C5491F4}"/>
              </a:ext>
              <a:ext uri="{C183D7F6-B498-43B3-948B-1728B52AA6E4}">
                <adec:decorative xmlns:adec="http://schemas.microsoft.com/office/drawing/2017/decorative" val="1"/>
              </a:ext>
            </a:extLst>
          </p:cNvPr>
          <p:cNvCxnSpPr>
            <a:cxnSpLocks/>
          </p:cNvCxnSpPr>
          <p:nvPr/>
        </p:nvCxnSpPr>
        <p:spPr>
          <a:xfrm flipH="1">
            <a:off x="2653917" y="3695013"/>
            <a:ext cx="957697" cy="428657"/>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B309C3AB-21F2-727C-05B2-38F5357FEAE8}"/>
              </a:ext>
              <a:ext uri="{C183D7F6-B498-43B3-948B-1728B52AA6E4}">
                <adec:decorative xmlns:adec="http://schemas.microsoft.com/office/drawing/2017/decorative" val="1"/>
              </a:ext>
            </a:extLst>
          </p:cNvPr>
          <p:cNvCxnSpPr>
            <a:cxnSpLocks/>
          </p:cNvCxnSpPr>
          <p:nvPr/>
        </p:nvCxnSpPr>
        <p:spPr>
          <a:xfrm flipH="1">
            <a:off x="2150305" y="3613968"/>
            <a:ext cx="1449672" cy="0"/>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28C97A8C-CC67-8373-DD08-FDF446C69E0B}"/>
              </a:ext>
              <a:ext uri="{C183D7F6-B498-43B3-948B-1728B52AA6E4}">
                <adec:decorative xmlns:adec="http://schemas.microsoft.com/office/drawing/2017/decorative" val="1"/>
              </a:ext>
            </a:extLst>
          </p:cNvPr>
          <p:cNvSpPr txBox="1"/>
          <p:nvPr/>
        </p:nvSpPr>
        <p:spPr>
          <a:xfrm>
            <a:off x="732205" y="2572263"/>
            <a:ext cx="707922" cy="369332"/>
          </a:xfrm>
          <a:custGeom>
            <a:avLst/>
            <a:gdLst>
              <a:gd name="csX0" fmla="*/ 0 w 707922"/>
              <a:gd name="csY0" fmla="*/ 0 h 369332"/>
              <a:gd name="csX1" fmla="*/ 346882 w 707922"/>
              <a:gd name="csY1" fmla="*/ 0 h 369332"/>
              <a:gd name="csX2" fmla="*/ 707922 w 707922"/>
              <a:gd name="csY2" fmla="*/ 0 h 369332"/>
              <a:gd name="csX3" fmla="*/ 707922 w 707922"/>
              <a:gd name="csY3" fmla="*/ 369332 h 369332"/>
              <a:gd name="csX4" fmla="*/ 353961 w 707922"/>
              <a:gd name="csY4" fmla="*/ 369332 h 369332"/>
              <a:gd name="csX5" fmla="*/ 0 w 707922"/>
              <a:gd name="csY5" fmla="*/ 369332 h 369332"/>
              <a:gd name="csX6" fmla="*/ 0 w 707922"/>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07922" h="369332" extrusionOk="0">
                <a:moveTo>
                  <a:pt x="0" y="0"/>
                </a:moveTo>
                <a:cubicBezTo>
                  <a:pt x="71477" y="-10188"/>
                  <a:pt x="195307" y="-7341"/>
                  <a:pt x="346882" y="0"/>
                </a:cubicBezTo>
                <a:cubicBezTo>
                  <a:pt x="498457" y="7341"/>
                  <a:pt x="633482" y="-67"/>
                  <a:pt x="707922" y="0"/>
                </a:cubicBezTo>
                <a:cubicBezTo>
                  <a:pt x="702645" y="78977"/>
                  <a:pt x="710738" y="271296"/>
                  <a:pt x="707922" y="369332"/>
                </a:cubicBezTo>
                <a:cubicBezTo>
                  <a:pt x="542678" y="363976"/>
                  <a:pt x="480309" y="373137"/>
                  <a:pt x="353961" y="369332"/>
                </a:cubicBezTo>
                <a:cubicBezTo>
                  <a:pt x="227613" y="365527"/>
                  <a:pt x="154601" y="374100"/>
                  <a:pt x="0" y="369332"/>
                </a:cubicBezTo>
                <a:cubicBezTo>
                  <a:pt x="-2324" y="217080"/>
                  <a:pt x="-5834" y="88445"/>
                  <a:pt x="0" y="0"/>
                </a:cubicBezTo>
                <a:close/>
              </a:path>
            </a:pathLst>
          </a:custGeom>
          <a:noFill/>
          <a:ln w="25400">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endParaRPr lang="en-GB" dirty="0"/>
          </a:p>
        </p:txBody>
      </p:sp>
      <p:cxnSp>
        <p:nvCxnSpPr>
          <p:cNvPr id="37" name="Straight Arrow Connector 36">
            <a:extLst>
              <a:ext uri="{FF2B5EF4-FFF2-40B4-BE49-F238E27FC236}">
                <a16:creationId xmlns:a16="http://schemas.microsoft.com/office/drawing/2014/main" id="{D984C13C-498A-81F0-A16E-AC81FB7684A8}"/>
              </a:ext>
              <a:ext uri="{C183D7F6-B498-43B3-948B-1728B52AA6E4}">
                <adec:decorative xmlns:adec="http://schemas.microsoft.com/office/drawing/2017/decorative" val="1"/>
              </a:ext>
            </a:extLst>
          </p:cNvPr>
          <p:cNvCxnSpPr>
            <a:cxnSpLocks/>
            <a:stCxn id="36" idx="3"/>
          </p:cNvCxnSpPr>
          <p:nvPr/>
        </p:nvCxnSpPr>
        <p:spPr>
          <a:xfrm>
            <a:off x="1440127" y="2756929"/>
            <a:ext cx="861858" cy="222652"/>
          </a:xfrm>
          <a:prstGeom prst="straightConnector1">
            <a:avLst/>
          </a:prstGeom>
          <a:ln w="3492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13168B2D-3CD1-A214-8B49-E171BEF17BCD}"/>
              </a:ext>
              <a:ext uri="{C183D7F6-B498-43B3-948B-1728B52AA6E4}">
                <adec:decorative xmlns:adec="http://schemas.microsoft.com/office/drawing/2017/decorative" val="1"/>
              </a:ext>
            </a:extLst>
          </p:cNvPr>
          <p:cNvCxnSpPr>
            <a:cxnSpLocks/>
          </p:cNvCxnSpPr>
          <p:nvPr/>
        </p:nvCxnSpPr>
        <p:spPr>
          <a:xfrm flipV="1">
            <a:off x="1329791" y="3854452"/>
            <a:ext cx="667170" cy="129276"/>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C0FD3ABA-3C9D-DD97-77C4-27BC969FD0B9}"/>
              </a:ext>
              <a:ext uri="{C183D7F6-B498-43B3-948B-1728B52AA6E4}">
                <adec:decorative xmlns:adec="http://schemas.microsoft.com/office/drawing/2017/decorative" val="1"/>
              </a:ext>
            </a:extLst>
          </p:cNvPr>
          <p:cNvSpPr txBox="1"/>
          <p:nvPr/>
        </p:nvSpPr>
        <p:spPr>
          <a:xfrm>
            <a:off x="3565212" y="2308465"/>
            <a:ext cx="1410439" cy="658254"/>
          </a:xfrm>
          <a:custGeom>
            <a:avLst/>
            <a:gdLst>
              <a:gd name="csX0" fmla="*/ 0 w 1410439"/>
              <a:gd name="csY0" fmla="*/ 0 h 658254"/>
              <a:gd name="csX1" fmla="*/ 456042 w 1410439"/>
              <a:gd name="csY1" fmla="*/ 0 h 658254"/>
              <a:gd name="csX2" fmla="*/ 883875 w 1410439"/>
              <a:gd name="csY2" fmla="*/ 0 h 658254"/>
              <a:gd name="csX3" fmla="*/ 1410439 w 1410439"/>
              <a:gd name="csY3" fmla="*/ 0 h 658254"/>
              <a:gd name="csX4" fmla="*/ 1410439 w 1410439"/>
              <a:gd name="csY4" fmla="*/ 658254 h 658254"/>
              <a:gd name="csX5" fmla="*/ 968501 w 1410439"/>
              <a:gd name="csY5" fmla="*/ 658254 h 658254"/>
              <a:gd name="csX6" fmla="*/ 470146 w 1410439"/>
              <a:gd name="csY6" fmla="*/ 658254 h 658254"/>
              <a:gd name="csX7" fmla="*/ 0 w 1410439"/>
              <a:gd name="csY7" fmla="*/ 658254 h 658254"/>
              <a:gd name="csX8" fmla="*/ 0 w 1410439"/>
              <a:gd name="csY8" fmla="*/ 0 h 6582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10439" h="658254" extrusionOk="0">
                <a:moveTo>
                  <a:pt x="0" y="0"/>
                </a:moveTo>
                <a:cubicBezTo>
                  <a:pt x="99821" y="-6613"/>
                  <a:pt x="342772" y="8297"/>
                  <a:pt x="456042" y="0"/>
                </a:cubicBezTo>
                <a:cubicBezTo>
                  <a:pt x="569312" y="-8297"/>
                  <a:pt x="718757" y="-11995"/>
                  <a:pt x="883875" y="0"/>
                </a:cubicBezTo>
                <a:cubicBezTo>
                  <a:pt x="1048993" y="11995"/>
                  <a:pt x="1289289" y="18016"/>
                  <a:pt x="1410439" y="0"/>
                </a:cubicBezTo>
                <a:cubicBezTo>
                  <a:pt x="1417254" y="155408"/>
                  <a:pt x="1412738" y="403913"/>
                  <a:pt x="1410439" y="658254"/>
                </a:cubicBezTo>
                <a:cubicBezTo>
                  <a:pt x="1290615" y="662984"/>
                  <a:pt x="1186253" y="654514"/>
                  <a:pt x="968501" y="658254"/>
                </a:cubicBezTo>
                <a:cubicBezTo>
                  <a:pt x="750749" y="661994"/>
                  <a:pt x="678167" y="660413"/>
                  <a:pt x="470146" y="658254"/>
                </a:cubicBezTo>
                <a:cubicBezTo>
                  <a:pt x="262126" y="656095"/>
                  <a:pt x="192669" y="675356"/>
                  <a:pt x="0" y="658254"/>
                </a:cubicBezTo>
                <a:cubicBezTo>
                  <a:pt x="-9453" y="490837"/>
                  <a:pt x="-20307" y="238927"/>
                  <a:pt x="0" y="0"/>
                </a:cubicBezTo>
                <a:close/>
              </a:path>
            </a:pathLst>
          </a:custGeom>
          <a:noFill/>
          <a:ln w="25400">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endParaRPr lang="en-GB" dirty="0"/>
          </a:p>
        </p:txBody>
      </p:sp>
      <p:cxnSp>
        <p:nvCxnSpPr>
          <p:cNvPr id="46" name="Straight Arrow Connector 45">
            <a:extLst>
              <a:ext uri="{FF2B5EF4-FFF2-40B4-BE49-F238E27FC236}">
                <a16:creationId xmlns:a16="http://schemas.microsoft.com/office/drawing/2014/main" id="{0C9690BC-9156-8B02-FE00-DAA5B40AC698}"/>
              </a:ext>
              <a:ext uri="{C183D7F6-B498-43B3-948B-1728B52AA6E4}">
                <adec:decorative xmlns:adec="http://schemas.microsoft.com/office/drawing/2017/decorative" val="1"/>
              </a:ext>
            </a:extLst>
          </p:cNvPr>
          <p:cNvCxnSpPr>
            <a:cxnSpLocks/>
          </p:cNvCxnSpPr>
          <p:nvPr/>
        </p:nvCxnSpPr>
        <p:spPr>
          <a:xfrm flipH="1">
            <a:off x="2988358" y="2596895"/>
            <a:ext cx="576855" cy="107290"/>
          </a:xfrm>
          <a:prstGeom prst="straightConnector1">
            <a:avLst/>
          </a:prstGeom>
          <a:ln w="3492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48" name="TextBox 47">
            <a:extLst>
              <a:ext uri="{FF2B5EF4-FFF2-40B4-BE49-F238E27FC236}">
                <a16:creationId xmlns:a16="http://schemas.microsoft.com/office/drawing/2014/main" id="{ACF6CDDF-C908-EBD0-DBA3-9C8A1198A55B}"/>
              </a:ext>
              <a:ext uri="{C183D7F6-B498-43B3-948B-1728B52AA6E4}">
                <adec:decorative xmlns:adec="http://schemas.microsoft.com/office/drawing/2017/decorative" val="1"/>
              </a:ext>
            </a:extLst>
          </p:cNvPr>
          <p:cNvSpPr txBox="1"/>
          <p:nvPr/>
        </p:nvSpPr>
        <p:spPr>
          <a:xfrm>
            <a:off x="7659329" y="3087329"/>
            <a:ext cx="806245" cy="369332"/>
          </a:xfrm>
          <a:custGeom>
            <a:avLst/>
            <a:gdLst>
              <a:gd name="csX0" fmla="*/ 0 w 806245"/>
              <a:gd name="csY0" fmla="*/ 0 h 369332"/>
              <a:gd name="csX1" fmla="*/ 395060 w 806245"/>
              <a:gd name="csY1" fmla="*/ 0 h 369332"/>
              <a:gd name="csX2" fmla="*/ 806245 w 806245"/>
              <a:gd name="csY2" fmla="*/ 0 h 369332"/>
              <a:gd name="csX3" fmla="*/ 806245 w 806245"/>
              <a:gd name="csY3" fmla="*/ 369332 h 369332"/>
              <a:gd name="csX4" fmla="*/ 403123 w 806245"/>
              <a:gd name="csY4" fmla="*/ 369332 h 369332"/>
              <a:gd name="csX5" fmla="*/ 0 w 806245"/>
              <a:gd name="csY5" fmla="*/ 369332 h 369332"/>
              <a:gd name="csX6" fmla="*/ 0 w 806245"/>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06245" h="369332" extrusionOk="0">
                <a:moveTo>
                  <a:pt x="0" y="0"/>
                </a:moveTo>
                <a:cubicBezTo>
                  <a:pt x="178144" y="-18170"/>
                  <a:pt x="285116" y="1224"/>
                  <a:pt x="395060" y="0"/>
                </a:cubicBezTo>
                <a:cubicBezTo>
                  <a:pt x="505004" y="-1224"/>
                  <a:pt x="609734" y="-5498"/>
                  <a:pt x="806245" y="0"/>
                </a:cubicBezTo>
                <a:cubicBezTo>
                  <a:pt x="800968" y="78977"/>
                  <a:pt x="809061" y="271296"/>
                  <a:pt x="806245" y="369332"/>
                </a:cubicBezTo>
                <a:cubicBezTo>
                  <a:pt x="686427" y="361867"/>
                  <a:pt x="493320" y="381798"/>
                  <a:pt x="403123" y="369332"/>
                </a:cubicBezTo>
                <a:cubicBezTo>
                  <a:pt x="312926" y="356866"/>
                  <a:pt x="190116" y="368602"/>
                  <a:pt x="0" y="369332"/>
                </a:cubicBezTo>
                <a:cubicBezTo>
                  <a:pt x="-2324" y="217080"/>
                  <a:pt x="-5834" y="88445"/>
                  <a:pt x="0" y="0"/>
                </a:cubicBezTo>
                <a:close/>
              </a:path>
            </a:pathLst>
          </a:custGeom>
          <a:noFill/>
          <a:ln w="25400">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endParaRPr lang="en-GB" dirty="0"/>
          </a:p>
        </p:txBody>
      </p:sp>
      <p:cxnSp>
        <p:nvCxnSpPr>
          <p:cNvPr id="49" name="Straight Arrow Connector 48">
            <a:extLst>
              <a:ext uri="{FF2B5EF4-FFF2-40B4-BE49-F238E27FC236}">
                <a16:creationId xmlns:a16="http://schemas.microsoft.com/office/drawing/2014/main" id="{DAABA98D-0DDF-5862-B75B-6F9DDCCEB7BE}"/>
              </a:ext>
              <a:ext uri="{C183D7F6-B498-43B3-948B-1728B52AA6E4}">
                <adec:decorative xmlns:adec="http://schemas.microsoft.com/office/drawing/2017/decorative" val="1"/>
              </a:ext>
            </a:extLst>
          </p:cNvPr>
          <p:cNvCxnSpPr>
            <a:cxnSpLocks/>
            <a:stCxn id="48" idx="1"/>
          </p:cNvCxnSpPr>
          <p:nvPr/>
        </p:nvCxnSpPr>
        <p:spPr>
          <a:xfrm flipH="1">
            <a:off x="7167716" y="3271995"/>
            <a:ext cx="491613" cy="184666"/>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9E8DEDBF-E04A-A1FD-56F4-03D325F7D445}"/>
              </a:ext>
              <a:ext uri="{C183D7F6-B498-43B3-948B-1728B52AA6E4}">
                <adec:decorative xmlns:adec="http://schemas.microsoft.com/office/drawing/2017/decorative" val="1"/>
              </a:ext>
            </a:extLst>
          </p:cNvPr>
          <p:cNvSpPr txBox="1"/>
          <p:nvPr/>
        </p:nvSpPr>
        <p:spPr>
          <a:xfrm>
            <a:off x="7659329" y="2568674"/>
            <a:ext cx="668593" cy="369332"/>
          </a:xfrm>
          <a:custGeom>
            <a:avLst/>
            <a:gdLst>
              <a:gd name="csX0" fmla="*/ 0 w 668593"/>
              <a:gd name="csY0" fmla="*/ 0 h 369332"/>
              <a:gd name="csX1" fmla="*/ 668593 w 668593"/>
              <a:gd name="csY1" fmla="*/ 0 h 369332"/>
              <a:gd name="csX2" fmla="*/ 668593 w 668593"/>
              <a:gd name="csY2" fmla="*/ 369332 h 369332"/>
              <a:gd name="csX3" fmla="*/ 0 w 668593"/>
              <a:gd name="csY3" fmla="*/ 369332 h 369332"/>
              <a:gd name="csX4" fmla="*/ 0 w 668593"/>
              <a:gd name="csY4" fmla="*/ 0 h 369332"/>
            </a:gdLst>
            <a:ahLst/>
            <a:cxnLst>
              <a:cxn ang="0">
                <a:pos x="csX0" y="csY0"/>
              </a:cxn>
              <a:cxn ang="0">
                <a:pos x="csX1" y="csY1"/>
              </a:cxn>
              <a:cxn ang="0">
                <a:pos x="csX2" y="csY2"/>
              </a:cxn>
              <a:cxn ang="0">
                <a:pos x="csX3" y="csY3"/>
              </a:cxn>
              <a:cxn ang="0">
                <a:pos x="csX4" y="csY4"/>
              </a:cxn>
            </a:cxnLst>
            <a:rect l="l" t="t" r="r" b="b"/>
            <a:pathLst>
              <a:path w="668593" h="369332" extrusionOk="0">
                <a:moveTo>
                  <a:pt x="0" y="0"/>
                </a:moveTo>
                <a:cubicBezTo>
                  <a:pt x="281606" y="-25099"/>
                  <a:pt x="409743" y="23178"/>
                  <a:pt x="668593" y="0"/>
                </a:cubicBezTo>
                <a:cubicBezTo>
                  <a:pt x="673919" y="129677"/>
                  <a:pt x="668134" y="193553"/>
                  <a:pt x="668593" y="369332"/>
                </a:cubicBezTo>
                <a:cubicBezTo>
                  <a:pt x="508023" y="389510"/>
                  <a:pt x="275165" y="394609"/>
                  <a:pt x="0" y="369332"/>
                </a:cubicBezTo>
                <a:cubicBezTo>
                  <a:pt x="18359" y="207223"/>
                  <a:pt x="-10307" y="177307"/>
                  <a:pt x="0" y="0"/>
                </a:cubicBezTo>
                <a:close/>
              </a:path>
            </a:pathLst>
          </a:custGeom>
          <a:noFill/>
          <a:ln w="25400">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endParaRPr lang="en-GB" dirty="0"/>
          </a:p>
        </p:txBody>
      </p:sp>
      <p:cxnSp>
        <p:nvCxnSpPr>
          <p:cNvPr id="54" name="Straight Arrow Connector 53">
            <a:extLst>
              <a:ext uri="{FF2B5EF4-FFF2-40B4-BE49-F238E27FC236}">
                <a16:creationId xmlns:a16="http://schemas.microsoft.com/office/drawing/2014/main" id="{6AC271F6-BBC5-121D-5DA3-AFB5B8899B9F}"/>
              </a:ext>
              <a:ext uri="{C183D7F6-B498-43B3-948B-1728B52AA6E4}">
                <adec:decorative xmlns:adec="http://schemas.microsoft.com/office/drawing/2017/decorative" val="1"/>
              </a:ext>
            </a:extLst>
          </p:cNvPr>
          <p:cNvCxnSpPr>
            <a:cxnSpLocks/>
          </p:cNvCxnSpPr>
          <p:nvPr/>
        </p:nvCxnSpPr>
        <p:spPr>
          <a:xfrm flipH="1">
            <a:off x="6577279" y="2831690"/>
            <a:ext cx="1107664" cy="290447"/>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sp>
        <p:nvSpPr>
          <p:cNvPr id="57" name="TextBox 56">
            <a:extLst>
              <a:ext uri="{FF2B5EF4-FFF2-40B4-BE49-F238E27FC236}">
                <a16:creationId xmlns:a16="http://schemas.microsoft.com/office/drawing/2014/main" id="{C7169246-8AC9-71A1-CBA8-6DB419719768}"/>
              </a:ext>
              <a:ext uri="{C183D7F6-B498-43B3-948B-1728B52AA6E4}">
                <adec:decorative xmlns:adec="http://schemas.microsoft.com/office/drawing/2017/decorative" val="1"/>
              </a:ext>
            </a:extLst>
          </p:cNvPr>
          <p:cNvSpPr txBox="1"/>
          <p:nvPr/>
        </p:nvSpPr>
        <p:spPr>
          <a:xfrm>
            <a:off x="7690814" y="3619515"/>
            <a:ext cx="806245" cy="369332"/>
          </a:xfrm>
          <a:custGeom>
            <a:avLst/>
            <a:gdLst>
              <a:gd name="csX0" fmla="*/ 0 w 806245"/>
              <a:gd name="csY0" fmla="*/ 0 h 369332"/>
              <a:gd name="csX1" fmla="*/ 395060 w 806245"/>
              <a:gd name="csY1" fmla="*/ 0 h 369332"/>
              <a:gd name="csX2" fmla="*/ 806245 w 806245"/>
              <a:gd name="csY2" fmla="*/ 0 h 369332"/>
              <a:gd name="csX3" fmla="*/ 806245 w 806245"/>
              <a:gd name="csY3" fmla="*/ 369332 h 369332"/>
              <a:gd name="csX4" fmla="*/ 403123 w 806245"/>
              <a:gd name="csY4" fmla="*/ 369332 h 369332"/>
              <a:gd name="csX5" fmla="*/ 0 w 806245"/>
              <a:gd name="csY5" fmla="*/ 369332 h 369332"/>
              <a:gd name="csX6" fmla="*/ 0 w 806245"/>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06245" h="369332" extrusionOk="0">
                <a:moveTo>
                  <a:pt x="0" y="0"/>
                </a:moveTo>
                <a:cubicBezTo>
                  <a:pt x="178144" y="-18170"/>
                  <a:pt x="285116" y="1224"/>
                  <a:pt x="395060" y="0"/>
                </a:cubicBezTo>
                <a:cubicBezTo>
                  <a:pt x="505004" y="-1224"/>
                  <a:pt x="609734" y="-5498"/>
                  <a:pt x="806245" y="0"/>
                </a:cubicBezTo>
                <a:cubicBezTo>
                  <a:pt x="800968" y="78977"/>
                  <a:pt x="809061" y="271296"/>
                  <a:pt x="806245" y="369332"/>
                </a:cubicBezTo>
                <a:cubicBezTo>
                  <a:pt x="686427" y="361867"/>
                  <a:pt x="493320" y="381798"/>
                  <a:pt x="403123" y="369332"/>
                </a:cubicBezTo>
                <a:cubicBezTo>
                  <a:pt x="312926" y="356866"/>
                  <a:pt x="190116" y="368602"/>
                  <a:pt x="0" y="369332"/>
                </a:cubicBezTo>
                <a:cubicBezTo>
                  <a:pt x="-2324" y="217080"/>
                  <a:pt x="-5834" y="88445"/>
                  <a:pt x="0" y="0"/>
                </a:cubicBezTo>
                <a:close/>
              </a:path>
            </a:pathLst>
          </a:custGeom>
          <a:noFill/>
          <a:ln w="25400">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endParaRPr lang="en-GB" dirty="0"/>
          </a:p>
        </p:txBody>
      </p:sp>
      <p:cxnSp>
        <p:nvCxnSpPr>
          <p:cNvPr id="58" name="Straight Arrow Connector 57">
            <a:extLst>
              <a:ext uri="{FF2B5EF4-FFF2-40B4-BE49-F238E27FC236}">
                <a16:creationId xmlns:a16="http://schemas.microsoft.com/office/drawing/2014/main" id="{538428D7-CAEE-66B7-8FA3-679A8A5A9DE6}"/>
              </a:ext>
              <a:ext uri="{C183D7F6-B498-43B3-948B-1728B52AA6E4}">
                <adec:decorative xmlns:adec="http://schemas.microsoft.com/office/drawing/2017/decorative" val="1"/>
              </a:ext>
            </a:extLst>
          </p:cNvPr>
          <p:cNvCxnSpPr>
            <a:cxnSpLocks/>
          </p:cNvCxnSpPr>
          <p:nvPr/>
        </p:nvCxnSpPr>
        <p:spPr>
          <a:xfrm flipH="1">
            <a:off x="6584189" y="3830026"/>
            <a:ext cx="1100754" cy="257440"/>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610F3F94-6B1E-AD91-8025-E90A4AF20B93}"/>
              </a:ext>
              <a:ext uri="{C183D7F6-B498-43B3-948B-1728B52AA6E4}">
                <adec:decorative xmlns:adec="http://schemas.microsoft.com/office/drawing/2017/decorative" val="1"/>
              </a:ext>
            </a:extLst>
          </p:cNvPr>
          <p:cNvSpPr txBox="1"/>
          <p:nvPr/>
        </p:nvSpPr>
        <p:spPr>
          <a:xfrm>
            <a:off x="4234582" y="3983728"/>
            <a:ext cx="1265270" cy="369332"/>
          </a:xfrm>
          <a:custGeom>
            <a:avLst/>
            <a:gdLst>
              <a:gd name="csX0" fmla="*/ 0 w 1265270"/>
              <a:gd name="csY0" fmla="*/ 0 h 369332"/>
              <a:gd name="csX1" fmla="*/ 619982 w 1265270"/>
              <a:gd name="csY1" fmla="*/ 0 h 369332"/>
              <a:gd name="csX2" fmla="*/ 1265270 w 1265270"/>
              <a:gd name="csY2" fmla="*/ 0 h 369332"/>
              <a:gd name="csX3" fmla="*/ 1265270 w 1265270"/>
              <a:gd name="csY3" fmla="*/ 369332 h 369332"/>
              <a:gd name="csX4" fmla="*/ 632635 w 1265270"/>
              <a:gd name="csY4" fmla="*/ 369332 h 369332"/>
              <a:gd name="csX5" fmla="*/ 0 w 1265270"/>
              <a:gd name="csY5" fmla="*/ 369332 h 369332"/>
              <a:gd name="csX6" fmla="*/ 0 w 1265270"/>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65270" h="369332" extrusionOk="0">
                <a:moveTo>
                  <a:pt x="0" y="0"/>
                </a:moveTo>
                <a:cubicBezTo>
                  <a:pt x="214157" y="-4877"/>
                  <a:pt x="494283" y="-10065"/>
                  <a:pt x="619982" y="0"/>
                </a:cubicBezTo>
                <a:cubicBezTo>
                  <a:pt x="745681" y="10065"/>
                  <a:pt x="1032097" y="-21723"/>
                  <a:pt x="1265270" y="0"/>
                </a:cubicBezTo>
                <a:cubicBezTo>
                  <a:pt x="1259993" y="78977"/>
                  <a:pt x="1268086" y="271296"/>
                  <a:pt x="1265270" y="369332"/>
                </a:cubicBezTo>
                <a:cubicBezTo>
                  <a:pt x="1045115" y="349388"/>
                  <a:pt x="790674" y="390006"/>
                  <a:pt x="632635" y="369332"/>
                </a:cubicBezTo>
                <a:cubicBezTo>
                  <a:pt x="474596" y="348658"/>
                  <a:pt x="295014" y="363078"/>
                  <a:pt x="0" y="369332"/>
                </a:cubicBezTo>
                <a:cubicBezTo>
                  <a:pt x="-2324" y="217080"/>
                  <a:pt x="-5834" y="88445"/>
                  <a:pt x="0" y="0"/>
                </a:cubicBezTo>
                <a:close/>
              </a:path>
            </a:pathLst>
          </a:custGeom>
          <a:noFill/>
          <a:ln w="25400">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endParaRPr lang="en-GB" dirty="0"/>
          </a:p>
        </p:txBody>
      </p:sp>
      <p:cxnSp>
        <p:nvCxnSpPr>
          <p:cNvPr id="64" name="Straight Arrow Connector 63">
            <a:extLst>
              <a:ext uri="{FF2B5EF4-FFF2-40B4-BE49-F238E27FC236}">
                <a16:creationId xmlns:a16="http://schemas.microsoft.com/office/drawing/2014/main" id="{29D7A2DC-1484-5E74-1246-ECD63FC71F80}"/>
              </a:ext>
              <a:ext uri="{C183D7F6-B498-43B3-948B-1728B52AA6E4}">
                <adec:decorative xmlns:adec="http://schemas.microsoft.com/office/drawing/2017/decorative" val="1"/>
              </a:ext>
            </a:extLst>
          </p:cNvPr>
          <p:cNvCxnSpPr>
            <a:cxnSpLocks/>
          </p:cNvCxnSpPr>
          <p:nvPr/>
        </p:nvCxnSpPr>
        <p:spPr>
          <a:xfrm flipV="1">
            <a:off x="5499852" y="3909341"/>
            <a:ext cx="723325" cy="218497"/>
          </a:xfrm>
          <a:prstGeom prst="straightConnector1">
            <a:avLst/>
          </a:prstGeom>
          <a:ln w="3492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68" name="TextBox 67">
            <a:extLst>
              <a:ext uri="{FF2B5EF4-FFF2-40B4-BE49-F238E27FC236}">
                <a16:creationId xmlns:a16="http://schemas.microsoft.com/office/drawing/2014/main" id="{3F86797A-004B-03FF-9531-5F3159CE884A}"/>
              </a:ext>
              <a:ext uri="{C183D7F6-B498-43B3-948B-1728B52AA6E4}">
                <adec:decorative xmlns:adec="http://schemas.microsoft.com/office/drawing/2017/decorative" val="1"/>
              </a:ext>
            </a:extLst>
          </p:cNvPr>
          <p:cNvSpPr txBox="1"/>
          <p:nvPr/>
        </p:nvSpPr>
        <p:spPr>
          <a:xfrm>
            <a:off x="4766038" y="3122137"/>
            <a:ext cx="733814" cy="369332"/>
          </a:xfrm>
          <a:custGeom>
            <a:avLst/>
            <a:gdLst>
              <a:gd name="csX0" fmla="*/ 0 w 733814"/>
              <a:gd name="csY0" fmla="*/ 0 h 369332"/>
              <a:gd name="csX1" fmla="*/ 359569 w 733814"/>
              <a:gd name="csY1" fmla="*/ 0 h 369332"/>
              <a:gd name="csX2" fmla="*/ 733814 w 733814"/>
              <a:gd name="csY2" fmla="*/ 0 h 369332"/>
              <a:gd name="csX3" fmla="*/ 733814 w 733814"/>
              <a:gd name="csY3" fmla="*/ 369332 h 369332"/>
              <a:gd name="csX4" fmla="*/ 366907 w 733814"/>
              <a:gd name="csY4" fmla="*/ 369332 h 369332"/>
              <a:gd name="csX5" fmla="*/ 0 w 733814"/>
              <a:gd name="csY5" fmla="*/ 369332 h 369332"/>
              <a:gd name="csX6" fmla="*/ 0 w 733814"/>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33814" h="369332" extrusionOk="0">
                <a:moveTo>
                  <a:pt x="0" y="0"/>
                </a:moveTo>
                <a:cubicBezTo>
                  <a:pt x="176477" y="15825"/>
                  <a:pt x="234553" y="4169"/>
                  <a:pt x="359569" y="0"/>
                </a:cubicBezTo>
                <a:cubicBezTo>
                  <a:pt x="484585" y="-4169"/>
                  <a:pt x="576514" y="-3513"/>
                  <a:pt x="733814" y="0"/>
                </a:cubicBezTo>
                <a:cubicBezTo>
                  <a:pt x="728537" y="78977"/>
                  <a:pt x="736630" y="271296"/>
                  <a:pt x="733814" y="369332"/>
                </a:cubicBezTo>
                <a:cubicBezTo>
                  <a:pt x="649635" y="369173"/>
                  <a:pt x="453323" y="378852"/>
                  <a:pt x="366907" y="369332"/>
                </a:cubicBezTo>
                <a:cubicBezTo>
                  <a:pt x="280491" y="359812"/>
                  <a:pt x="132430" y="372536"/>
                  <a:pt x="0" y="369332"/>
                </a:cubicBezTo>
                <a:cubicBezTo>
                  <a:pt x="-2324" y="217080"/>
                  <a:pt x="-5834" y="88445"/>
                  <a:pt x="0" y="0"/>
                </a:cubicBezTo>
                <a:close/>
              </a:path>
            </a:pathLst>
          </a:custGeom>
          <a:noFill/>
          <a:ln w="25400">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endParaRPr lang="en-GB" dirty="0"/>
          </a:p>
        </p:txBody>
      </p:sp>
      <p:cxnSp>
        <p:nvCxnSpPr>
          <p:cNvPr id="69" name="Straight Arrow Connector 68">
            <a:extLst>
              <a:ext uri="{FF2B5EF4-FFF2-40B4-BE49-F238E27FC236}">
                <a16:creationId xmlns:a16="http://schemas.microsoft.com/office/drawing/2014/main" id="{12BA50E8-450A-3A38-A662-F2BFC6D4E810}"/>
              </a:ext>
              <a:ext uri="{C183D7F6-B498-43B3-948B-1728B52AA6E4}">
                <adec:decorative xmlns:adec="http://schemas.microsoft.com/office/drawing/2017/decorative" val="1"/>
              </a:ext>
            </a:extLst>
          </p:cNvPr>
          <p:cNvCxnSpPr>
            <a:cxnSpLocks/>
          </p:cNvCxnSpPr>
          <p:nvPr/>
        </p:nvCxnSpPr>
        <p:spPr>
          <a:xfrm flipV="1">
            <a:off x="5509049" y="3103042"/>
            <a:ext cx="488271" cy="156458"/>
          </a:xfrm>
          <a:prstGeom prst="straightConnector1">
            <a:avLst/>
          </a:prstGeom>
          <a:ln w="3492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6E0D3AC9-FA96-0148-1627-D1CDE2348B8A}"/>
              </a:ext>
            </a:extLst>
          </p:cNvPr>
          <p:cNvSpPr txBox="1"/>
          <p:nvPr/>
        </p:nvSpPr>
        <p:spPr>
          <a:xfrm>
            <a:off x="275819" y="6004030"/>
            <a:ext cx="8625296" cy="923330"/>
          </a:xfrm>
          <a:custGeom>
            <a:avLst/>
            <a:gdLst>
              <a:gd name="csX0" fmla="*/ 0 w 8625296"/>
              <a:gd name="csY0" fmla="*/ 0 h 923330"/>
              <a:gd name="csX1" fmla="*/ 577231 w 8625296"/>
              <a:gd name="csY1" fmla="*/ 0 h 923330"/>
              <a:gd name="csX2" fmla="*/ 981957 w 8625296"/>
              <a:gd name="csY2" fmla="*/ 0 h 923330"/>
              <a:gd name="csX3" fmla="*/ 1817947 w 8625296"/>
              <a:gd name="csY3" fmla="*/ 0 h 923330"/>
              <a:gd name="csX4" fmla="*/ 2395178 w 8625296"/>
              <a:gd name="csY4" fmla="*/ 0 h 923330"/>
              <a:gd name="csX5" fmla="*/ 2972410 w 8625296"/>
              <a:gd name="csY5" fmla="*/ 0 h 923330"/>
              <a:gd name="csX6" fmla="*/ 3808400 w 8625296"/>
              <a:gd name="csY6" fmla="*/ 0 h 923330"/>
              <a:gd name="csX7" fmla="*/ 4299378 w 8625296"/>
              <a:gd name="csY7" fmla="*/ 0 h 923330"/>
              <a:gd name="csX8" fmla="*/ 5135369 w 8625296"/>
              <a:gd name="csY8" fmla="*/ 0 h 923330"/>
              <a:gd name="csX9" fmla="*/ 5971359 w 8625296"/>
              <a:gd name="csY9" fmla="*/ 0 h 923330"/>
              <a:gd name="csX10" fmla="*/ 6634843 w 8625296"/>
              <a:gd name="csY10" fmla="*/ 0 h 923330"/>
              <a:gd name="csX11" fmla="*/ 7470833 w 8625296"/>
              <a:gd name="csY11" fmla="*/ 0 h 923330"/>
              <a:gd name="csX12" fmla="*/ 8048065 w 8625296"/>
              <a:gd name="csY12" fmla="*/ 0 h 923330"/>
              <a:gd name="csX13" fmla="*/ 8625296 w 8625296"/>
              <a:gd name="csY13" fmla="*/ 0 h 923330"/>
              <a:gd name="csX14" fmla="*/ 8625296 w 8625296"/>
              <a:gd name="csY14" fmla="*/ 470898 h 923330"/>
              <a:gd name="csX15" fmla="*/ 8625296 w 8625296"/>
              <a:gd name="csY15" fmla="*/ 923330 h 923330"/>
              <a:gd name="csX16" fmla="*/ 7961812 w 8625296"/>
              <a:gd name="csY16" fmla="*/ 923330 h 923330"/>
              <a:gd name="csX17" fmla="*/ 7125821 w 8625296"/>
              <a:gd name="csY17" fmla="*/ 923330 h 923330"/>
              <a:gd name="csX18" fmla="*/ 6462337 w 8625296"/>
              <a:gd name="csY18" fmla="*/ 923330 h 923330"/>
              <a:gd name="csX19" fmla="*/ 6057612 w 8625296"/>
              <a:gd name="csY19" fmla="*/ 923330 h 923330"/>
              <a:gd name="csX20" fmla="*/ 5566633 w 8625296"/>
              <a:gd name="csY20" fmla="*/ 923330 h 923330"/>
              <a:gd name="csX21" fmla="*/ 4730643 w 8625296"/>
              <a:gd name="csY21" fmla="*/ 923330 h 923330"/>
              <a:gd name="csX22" fmla="*/ 4067159 w 8625296"/>
              <a:gd name="csY22" fmla="*/ 923330 h 923330"/>
              <a:gd name="csX23" fmla="*/ 3576180 w 8625296"/>
              <a:gd name="csY23" fmla="*/ 923330 h 923330"/>
              <a:gd name="csX24" fmla="*/ 2912696 w 8625296"/>
              <a:gd name="csY24" fmla="*/ 923330 h 923330"/>
              <a:gd name="csX25" fmla="*/ 2507971 w 8625296"/>
              <a:gd name="csY25" fmla="*/ 923330 h 923330"/>
              <a:gd name="csX26" fmla="*/ 2103245 w 8625296"/>
              <a:gd name="csY26" fmla="*/ 923330 h 923330"/>
              <a:gd name="csX27" fmla="*/ 1439761 w 8625296"/>
              <a:gd name="csY27" fmla="*/ 923330 h 923330"/>
              <a:gd name="csX28" fmla="*/ 948783 w 8625296"/>
              <a:gd name="csY28" fmla="*/ 923330 h 923330"/>
              <a:gd name="csX29" fmla="*/ 0 w 8625296"/>
              <a:gd name="csY29" fmla="*/ 923330 h 923330"/>
              <a:gd name="csX30" fmla="*/ 0 w 8625296"/>
              <a:gd name="csY30" fmla="*/ 480132 h 923330"/>
              <a:gd name="csX31" fmla="*/ 0 w 8625296"/>
              <a:gd name="csY31" fmla="*/ 0 h 923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8625296" h="923330" extrusionOk="0">
                <a:moveTo>
                  <a:pt x="0" y="0"/>
                </a:moveTo>
                <a:cubicBezTo>
                  <a:pt x="172080" y="-25497"/>
                  <a:pt x="358174" y="-20298"/>
                  <a:pt x="577231" y="0"/>
                </a:cubicBezTo>
                <a:cubicBezTo>
                  <a:pt x="796288" y="20298"/>
                  <a:pt x="800731" y="-9285"/>
                  <a:pt x="981957" y="0"/>
                </a:cubicBezTo>
                <a:cubicBezTo>
                  <a:pt x="1163183" y="9285"/>
                  <a:pt x="1495158" y="-36769"/>
                  <a:pt x="1817947" y="0"/>
                </a:cubicBezTo>
                <a:cubicBezTo>
                  <a:pt x="2140736" y="36769"/>
                  <a:pt x="2207777" y="-17822"/>
                  <a:pt x="2395178" y="0"/>
                </a:cubicBezTo>
                <a:cubicBezTo>
                  <a:pt x="2582579" y="17822"/>
                  <a:pt x="2701115" y="573"/>
                  <a:pt x="2972410" y="0"/>
                </a:cubicBezTo>
                <a:cubicBezTo>
                  <a:pt x="3243705" y="-573"/>
                  <a:pt x="3446095" y="-39990"/>
                  <a:pt x="3808400" y="0"/>
                </a:cubicBezTo>
                <a:cubicBezTo>
                  <a:pt x="4170705" y="39990"/>
                  <a:pt x="4136968" y="5877"/>
                  <a:pt x="4299378" y="0"/>
                </a:cubicBezTo>
                <a:cubicBezTo>
                  <a:pt x="4461788" y="-5877"/>
                  <a:pt x="4821354" y="34832"/>
                  <a:pt x="5135369" y="0"/>
                </a:cubicBezTo>
                <a:cubicBezTo>
                  <a:pt x="5449384" y="-34832"/>
                  <a:pt x="5663399" y="-6539"/>
                  <a:pt x="5971359" y="0"/>
                </a:cubicBezTo>
                <a:cubicBezTo>
                  <a:pt x="6279319" y="6539"/>
                  <a:pt x="6382604" y="2706"/>
                  <a:pt x="6634843" y="0"/>
                </a:cubicBezTo>
                <a:cubicBezTo>
                  <a:pt x="6887082" y="-2706"/>
                  <a:pt x="7249121" y="28439"/>
                  <a:pt x="7470833" y="0"/>
                </a:cubicBezTo>
                <a:cubicBezTo>
                  <a:pt x="7692545" y="-28439"/>
                  <a:pt x="7792750" y="-14956"/>
                  <a:pt x="8048065" y="0"/>
                </a:cubicBezTo>
                <a:cubicBezTo>
                  <a:pt x="8303380" y="14956"/>
                  <a:pt x="8349976" y="-17391"/>
                  <a:pt x="8625296" y="0"/>
                </a:cubicBezTo>
                <a:cubicBezTo>
                  <a:pt x="8611037" y="157472"/>
                  <a:pt x="8609748" y="367283"/>
                  <a:pt x="8625296" y="470898"/>
                </a:cubicBezTo>
                <a:cubicBezTo>
                  <a:pt x="8640844" y="574513"/>
                  <a:pt x="8616295" y="775842"/>
                  <a:pt x="8625296" y="923330"/>
                </a:cubicBezTo>
                <a:cubicBezTo>
                  <a:pt x="8353798" y="900754"/>
                  <a:pt x="8140315" y="950872"/>
                  <a:pt x="7961812" y="923330"/>
                </a:cubicBezTo>
                <a:cubicBezTo>
                  <a:pt x="7783309" y="895788"/>
                  <a:pt x="7525653" y="912927"/>
                  <a:pt x="7125821" y="923330"/>
                </a:cubicBezTo>
                <a:cubicBezTo>
                  <a:pt x="6725989" y="933733"/>
                  <a:pt x="6601842" y="937508"/>
                  <a:pt x="6462337" y="923330"/>
                </a:cubicBezTo>
                <a:cubicBezTo>
                  <a:pt x="6322832" y="909152"/>
                  <a:pt x="6197659" y="932511"/>
                  <a:pt x="6057612" y="923330"/>
                </a:cubicBezTo>
                <a:cubicBezTo>
                  <a:pt x="5917565" y="914149"/>
                  <a:pt x="5793747" y="931218"/>
                  <a:pt x="5566633" y="923330"/>
                </a:cubicBezTo>
                <a:cubicBezTo>
                  <a:pt x="5339519" y="915442"/>
                  <a:pt x="4977174" y="938639"/>
                  <a:pt x="4730643" y="923330"/>
                </a:cubicBezTo>
                <a:cubicBezTo>
                  <a:pt x="4484112" y="908022"/>
                  <a:pt x="4291684" y="923040"/>
                  <a:pt x="4067159" y="923330"/>
                </a:cubicBezTo>
                <a:cubicBezTo>
                  <a:pt x="3842634" y="923620"/>
                  <a:pt x="3735405" y="943968"/>
                  <a:pt x="3576180" y="923330"/>
                </a:cubicBezTo>
                <a:cubicBezTo>
                  <a:pt x="3416955" y="902692"/>
                  <a:pt x="3201120" y="949430"/>
                  <a:pt x="2912696" y="923330"/>
                </a:cubicBezTo>
                <a:cubicBezTo>
                  <a:pt x="2624272" y="897230"/>
                  <a:pt x="2600775" y="903797"/>
                  <a:pt x="2507971" y="923330"/>
                </a:cubicBezTo>
                <a:cubicBezTo>
                  <a:pt x="2415167" y="942863"/>
                  <a:pt x="2231449" y="908498"/>
                  <a:pt x="2103245" y="923330"/>
                </a:cubicBezTo>
                <a:cubicBezTo>
                  <a:pt x="1975041" y="938162"/>
                  <a:pt x="1645905" y="910624"/>
                  <a:pt x="1439761" y="923330"/>
                </a:cubicBezTo>
                <a:cubicBezTo>
                  <a:pt x="1233617" y="936036"/>
                  <a:pt x="1147855" y="934856"/>
                  <a:pt x="948783" y="923330"/>
                </a:cubicBezTo>
                <a:cubicBezTo>
                  <a:pt x="749711" y="911804"/>
                  <a:pt x="457015" y="948983"/>
                  <a:pt x="0" y="923330"/>
                </a:cubicBezTo>
                <a:cubicBezTo>
                  <a:pt x="-8615" y="706620"/>
                  <a:pt x="-12230" y="659199"/>
                  <a:pt x="0" y="480132"/>
                </a:cubicBezTo>
                <a:cubicBezTo>
                  <a:pt x="12230" y="301065"/>
                  <a:pt x="-17328" y="196297"/>
                  <a:pt x="0" y="0"/>
                </a:cubicBezTo>
                <a:close/>
              </a:path>
            </a:pathLst>
          </a:custGeom>
          <a:noFill/>
          <a:ln>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r>
              <a:rPr lang="en-GB" dirty="0">
                <a:latin typeface="Arial" panose="020B0604020202020204" pitchFamily="34" charset="0"/>
              </a:rPr>
              <a:t>Using what you know about secret meanings, can you make any guesses about what the person this shield belonged to was like? </a:t>
            </a:r>
          </a:p>
          <a:p>
            <a:endParaRPr lang="en-GB" dirty="0"/>
          </a:p>
        </p:txBody>
      </p:sp>
      <p:pic>
        <p:nvPicPr>
          <p:cNvPr id="8" name="Picture 7">
            <a:extLst>
              <a:ext uri="{FF2B5EF4-FFF2-40B4-BE49-F238E27FC236}">
                <a16:creationId xmlns:a16="http://schemas.microsoft.com/office/drawing/2014/main" id="{645FB477-0F23-7229-C39A-5627D8A1551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7007" y="2362386"/>
            <a:ext cx="1213323" cy="469304"/>
          </a:xfrm>
          <a:prstGeom prst="rect">
            <a:avLst/>
          </a:prstGeom>
        </p:spPr>
      </p:pic>
      <p:pic>
        <p:nvPicPr>
          <p:cNvPr id="11" name="Picture 10">
            <a:extLst>
              <a:ext uri="{FF2B5EF4-FFF2-40B4-BE49-F238E27FC236}">
                <a16:creationId xmlns:a16="http://schemas.microsoft.com/office/drawing/2014/main" id="{44CFA5C2-CBE6-7607-B902-49C3AD4DE655}"/>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9345" y="3472647"/>
            <a:ext cx="587229" cy="280850"/>
          </a:xfrm>
          <a:prstGeom prst="rect">
            <a:avLst/>
          </a:prstGeom>
        </p:spPr>
      </p:pic>
      <p:pic>
        <p:nvPicPr>
          <p:cNvPr id="15" name="Picture 14">
            <a:extLst>
              <a:ext uri="{FF2B5EF4-FFF2-40B4-BE49-F238E27FC236}">
                <a16:creationId xmlns:a16="http://schemas.microsoft.com/office/drawing/2014/main" id="{57A2CC38-D74D-F6D6-A6D2-625759751F4C}"/>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4942" y="2592688"/>
            <a:ext cx="579959" cy="277373"/>
          </a:xfrm>
          <a:prstGeom prst="rect">
            <a:avLst/>
          </a:prstGeom>
        </p:spPr>
      </p:pic>
      <p:pic>
        <p:nvPicPr>
          <p:cNvPr id="19" name="Picture 18">
            <a:extLst>
              <a:ext uri="{FF2B5EF4-FFF2-40B4-BE49-F238E27FC236}">
                <a16:creationId xmlns:a16="http://schemas.microsoft.com/office/drawing/2014/main" id="{D2A19443-0ADB-65C1-0AED-54ED1A935410}"/>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85342" y="3127808"/>
            <a:ext cx="620840" cy="294082"/>
          </a:xfrm>
          <a:prstGeom prst="rect">
            <a:avLst/>
          </a:prstGeom>
        </p:spPr>
      </p:pic>
      <p:pic>
        <p:nvPicPr>
          <p:cNvPr id="22" name="Picture 21">
            <a:extLst>
              <a:ext uri="{FF2B5EF4-FFF2-40B4-BE49-F238E27FC236}">
                <a16:creationId xmlns:a16="http://schemas.microsoft.com/office/drawing/2014/main" id="{9BFBB957-BECE-1340-4103-1B4DDE1D3DBA}"/>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34631" y="3667251"/>
            <a:ext cx="595951" cy="271837"/>
          </a:xfrm>
          <a:prstGeom prst="rect">
            <a:avLst/>
          </a:prstGeom>
        </p:spPr>
      </p:pic>
      <p:pic>
        <p:nvPicPr>
          <p:cNvPr id="26" name="Picture 25">
            <a:extLst>
              <a:ext uri="{FF2B5EF4-FFF2-40B4-BE49-F238E27FC236}">
                <a16:creationId xmlns:a16="http://schemas.microsoft.com/office/drawing/2014/main" id="{4B98DF27-1EC5-DCFA-86B5-0496907D57A9}"/>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67984" y="4007600"/>
            <a:ext cx="1163398" cy="282989"/>
          </a:xfrm>
          <a:prstGeom prst="rect">
            <a:avLst/>
          </a:prstGeom>
        </p:spPr>
      </p:pic>
      <p:pic>
        <p:nvPicPr>
          <p:cNvPr id="29" name="Picture 28">
            <a:extLst>
              <a:ext uri="{FF2B5EF4-FFF2-40B4-BE49-F238E27FC236}">
                <a16:creationId xmlns:a16="http://schemas.microsoft.com/office/drawing/2014/main" id="{54ADF4CD-FCCE-7F65-C429-2776F2D6804A}"/>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9398" y="3904339"/>
            <a:ext cx="538761" cy="327481"/>
          </a:xfrm>
          <a:prstGeom prst="rect">
            <a:avLst/>
          </a:prstGeom>
        </p:spPr>
      </p:pic>
      <p:pic>
        <p:nvPicPr>
          <p:cNvPr id="31" name="Picture 30">
            <a:extLst>
              <a:ext uri="{FF2B5EF4-FFF2-40B4-BE49-F238E27FC236}">
                <a16:creationId xmlns:a16="http://schemas.microsoft.com/office/drawing/2014/main" id="{B533C3C4-11B4-41B3-3209-C9EA48DCABBC}"/>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9209" y="2592688"/>
            <a:ext cx="597503" cy="239002"/>
          </a:xfrm>
          <a:prstGeom prst="rect">
            <a:avLst/>
          </a:prstGeom>
        </p:spPr>
      </p:pic>
      <p:pic>
        <p:nvPicPr>
          <p:cNvPr id="33" name="Picture 32">
            <a:extLst>
              <a:ext uri="{FF2B5EF4-FFF2-40B4-BE49-F238E27FC236}">
                <a16:creationId xmlns:a16="http://schemas.microsoft.com/office/drawing/2014/main" id="{522883C7-0F69-A2B4-8133-1B2E4DB31884}"/>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82467" y="3152116"/>
            <a:ext cx="567189" cy="226876"/>
          </a:xfrm>
          <a:prstGeom prst="rect">
            <a:avLst/>
          </a:prstGeom>
        </p:spPr>
      </p:pic>
    </p:spTree>
    <p:extLst>
      <p:ext uri="{BB962C8B-B14F-4D97-AF65-F5344CB8AC3E}">
        <p14:creationId xmlns:p14="http://schemas.microsoft.com/office/powerpoint/2010/main" val="1195909147"/>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EEA323BC-B25C-399F-EBBD-085E79F7C3F4}"/>
              </a:ext>
              <a:ext uri="{C183D7F6-B498-43B3-948B-1728B52AA6E4}">
                <adec:decorative xmlns:adec="http://schemas.microsoft.com/office/drawing/2017/decorative" val="1"/>
              </a:ext>
            </a:extLst>
          </p:cNvPr>
          <p:cNvSpPr/>
          <p:nvPr/>
        </p:nvSpPr>
        <p:spPr>
          <a:xfrm>
            <a:off x="8100508" y="3682124"/>
            <a:ext cx="794472" cy="619998"/>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5" name="Arrow: Chevron 1">
            <a:extLst>
              <a:ext uri="{FF2B5EF4-FFF2-40B4-BE49-F238E27FC236}">
                <a16:creationId xmlns:a16="http://schemas.microsoft.com/office/drawing/2014/main" id="{2E5BF3E9-95A7-427E-85A6-A3EF1FEF10AE}"/>
              </a:ext>
              <a:ext uri="{C183D7F6-B498-43B3-948B-1728B52AA6E4}">
                <adec:decorative xmlns:adec="http://schemas.microsoft.com/office/drawing/2017/decorative" val="1"/>
              </a:ext>
            </a:extLst>
          </p:cNvPr>
          <p:cNvSpPr>
            <a:spLocks noGrp="1"/>
          </p:cNvSpPr>
          <p:nvPr>
            <p:ph type="title" idx="4294967295"/>
          </p:nvPr>
        </p:nvSpPr>
        <p:spPr>
          <a:xfrm rot="21424368">
            <a:off x="-547594" y="392803"/>
            <a:ext cx="8046547" cy="867848"/>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A61F29"/>
          </a:solidFill>
          <a:ln w="76200" cap="flat" cmpd="sng" algn="ctr">
            <a:solidFill>
              <a:srgbClr val="7187BD"/>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391795" lvl="0" indent="0" algn="ctr" defTabSz="914395" rtl="0" eaLnBrk="1" fontAlgn="auto" latinLnBrk="0" hangingPunct="1">
              <a:lnSpc>
                <a:spcPct val="107000"/>
              </a:lnSpc>
              <a:spcBef>
                <a:spcPts val="1200"/>
              </a:spcBef>
              <a:spcAft>
                <a:spcPts val="0"/>
              </a:spcAft>
              <a:buClrTx/>
              <a:buSzTx/>
              <a:buFontTx/>
              <a:buNone/>
              <a:tabLst/>
              <a:defRPr/>
            </a:pPr>
            <a:r>
              <a:rPr kumimoji="0" lang="en-GB" sz="3600" b="1" i="0" u="none" strike="noStrike" kern="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Times New Roman"/>
              </a:rPr>
              <a:t>Design your own shield </a:t>
            </a:r>
          </a:p>
        </p:txBody>
      </p:sp>
      <p:sp>
        <p:nvSpPr>
          <p:cNvPr id="3" name="TextBox 2">
            <a:extLst>
              <a:ext uri="{FF2B5EF4-FFF2-40B4-BE49-F238E27FC236}">
                <a16:creationId xmlns:a16="http://schemas.microsoft.com/office/drawing/2014/main" id="{BEF0B759-50DC-479B-8C28-1D42971ED2B7}"/>
              </a:ext>
            </a:extLst>
          </p:cNvPr>
          <p:cNvSpPr txBox="1"/>
          <p:nvPr/>
        </p:nvSpPr>
        <p:spPr>
          <a:xfrm>
            <a:off x="1217966" y="1715737"/>
            <a:ext cx="6769633" cy="369332"/>
          </a:xfrm>
          <a:prstGeom prst="rect">
            <a:avLst/>
          </a:prstGeom>
          <a:noFill/>
        </p:spPr>
        <p:txBody>
          <a:bodyPr wrap="square" lIns="91440" tIns="45720" rIns="91440" bIns="45720" rtlCol="0" anchor="t">
            <a:spAutoFit/>
          </a:bodyPr>
          <a:lstStyle/>
          <a:p>
            <a:pPr algn="ctr"/>
            <a:r>
              <a:rPr lang="en-GB">
                <a:latin typeface="Arial" panose="020B0604020202020204" pitchFamily="34" charset="0"/>
              </a:rPr>
              <a:t>Using your shield template, design your own shield!</a:t>
            </a:r>
            <a:endParaRPr lang="en-US">
              <a:latin typeface="Arial" panose="020B0604020202020204" pitchFamily="34" charset="0"/>
            </a:endParaRPr>
          </a:p>
        </p:txBody>
      </p:sp>
      <p:sp>
        <p:nvSpPr>
          <p:cNvPr id="6" name="TextBox 5">
            <a:extLst>
              <a:ext uri="{FF2B5EF4-FFF2-40B4-BE49-F238E27FC236}">
                <a16:creationId xmlns:a16="http://schemas.microsoft.com/office/drawing/2014/main" id="{E3FD3DCE-5A3A-42F2-BACA-8AD7F07B02FF}"/>
              </a:ext>
            </a:extLst>
          </p:cNvPr>
          <p:cNvSpPr txBox="1"/>
          <p:nvPr/>
        </p:nvSpPr>
        <p:spPr>
          <a:xfrm>
            <a:off x="128094" y="2380381"/>
            <a:ext cx="2813222" cy="1200329"/>
          </a:xfrm>
          <a:prstGeom prst="rect">
            <a:avLst/>
          </a:prstGeom>
          <a:noFill/>
        </p:spPr>
        <p:txBody>
          <a:bodyPr wrap="square" lIns="91440" tIns="45720" rIns="91440" bIns="45720" rtlCol="0" anchor="t">
            <a:spAutoFit/>
          </a:bodyPr>
          <a:lstStyle/>
          <a:p>
            <a:r>
              <a:rPr lang="en-GB" b="1">
                <a:solidFill>
                  <a:srgbClr val="69295D"/>
                </a:solidFill>
                <a:latin typeface="Arial" panose="020B0604020202020204" pitchFamily="34" charset="0"/>
              </a:rPr>
              <a:t>1. Design your shape: </a:t>
            </a:r>
            <a:r>
              <a:rPr lang="en-GB">
                <a:latin typeface="Arial" panose="020B0604020202020204" pitchFamily="34" charset="0"/>
              </a:rPr>
              <a:t>U</a:t>
            </a:r>
            <a:r>
              <a:rPr lang="en-GB">
                <a:solidFill>
                  <a:srgbClr val="000000"/>
                </a:solidFill>
                <a:latin typeface="Arial" panose="020B0604020202020204" pitchFamily="34" charset="0"/>
              </a:rPr>
              <a:t>se</a:t>
            </a:r>
            <a:r>
              <a:rPr lang="en-GB">
                <a:latin typeface="Arial" panose="020B0604020202020204" pitchFamily="34" charset="0"/>
              </a:rPr>
              <a:t> a ruler to impale or quarter your shield or add your ordinary(s).</a:t>
            </a:r>
            <a:endParaRPr lang="en-GB">
              <a:latin typeface="Arial" panose="020B0604020202020204" pitchFamily="34" charset="0"/>
              <a:ea typeface="Calibri"/>
              <a:cs typeface="Arial" panose="020B0604020202020204" pitchFamily="34" charset="0"/>
            </a:endParaRPr>
          </a:p>
        </p:txBody>
      </p:sp>
      <p:sp>
        <p:nvSpPr>
          <p:cNvPr id="27" name="TextBox 26">
            <a:extLst>
              <a:ext uri="{FF2B5EF4-FFF2-40B4-BE49-F238E27FC236}">
                <a16:creationId xmlns:a16="http://schemas.microsoft.com/office/drawing/2014/main" id="{F42BAE1C-C962-41F7-A2BC-0B5B3EC9378A}"/>
              </a:ext>
            </a:extLst>
          </p:cNvPr>
          <p:cNvSpPr txBox="1"/>
          <p:nvPr/>
        </p:nvSpPr>
        <p:spPr>
          <a:xfrm>
            <a:off x="3163622" y="2349397"/>
            <a:ext cx="2754809" cy="1200329"/>
          </a:xfrm>
          <a:prstGeom prst="rect">
            <a:avLst/>
          </a:prstGeom>
          <a:noFill/>
        </p:spPr>
        <p:txBody>
          <a:bodyPr wrap="square" lIns="91440" tIns="45720" rIns="91440" bIns="45720" rtlCol="0" anchor="t">
            <a:spAutoFit/>
          </a:bodyPr>
          <a:lstStyle/>
          <a:p>
            <a:r>
              <a:rPr lang="en-GB" b="1">
                <a:solidFill>
                  <a:srgbClr val="005685"/>
                </a:solidFill>
                <a:latin typeface="Arial" panose="020B0604020202020204" pitchFamily="34" charset="0"/>
              </a:rPr>
              <a:t>2. Add your charges: </a:t>
            </a:r>
            <a:r>
              <a:rPr lang="en-GB">
                <a:latin typeface="Arial" panose="020B0604020202020204" pitchFamily="34" charset="0"/>
              </a:rPr>
              <a:t>Use a pencil to sketch charges which best describe you.</a:t>
            </a:r>
            <a:endParaRPr lang="en-US">
              <a:latin typeface="Arial" panose="020B0604020202020204" pitchFamily="34" charset="0"/>
            </a:endParaRPr>
          </a:p>
        </p:txBody>
      </p:sp>
      <p:sp>
        <p:nvSpPr>
          <p:cNvPr id="14" name="Rectangle 13">
            <a:extLst>
              <a:ext uri="{FF2B5EF4-FFF2-40B4-BE49-F238E27FC236}">
                <a16:creationId xmlns:a16="http://schemas.microsoft.com/office/drawing/2014/main" id="{77CF1EF6-44DF-4E7D-8A9D-2D239B70D97F}"/>
              </a:ext>
              <a:ext uri="{C183D7F6-B498-43B3-948B-1728B52AA6E4}">
                <adec:decorative xmlns:adec="http://schemas.microsoft.com/office/drawing/2017/decorative" val="1"/>
              </a:ext>
            </a:extLst>
          </p:cNvPr>
          <p:cNvSpPr/>
          <p:nvPr/>
        </p:nvSpPr>
        <p:spPr>
          <a:xfrm>
            <a:off x="3090461" y="2342692"/>
            <a:ext cx="2828285" cy="2421095"/>
          </a:xfrm>
          <a:custGeom>
            <a:avLst/>
            <a:gdLst>
              <a:gd name="csX0" fmla="*/ 0 w 2828285"/>
              <a:gd name="csY0" fmla="*/ 0 h 2421095"/>
              <a:gd name="csX1" fmla="*/ 509091 w 2828285"/>
              <a:gd name="csY1" fmla="*/ 0 h 2421095"/>
              <a:gd name="csX2" fmla="*/ 1046465 w 2828285"/>
              <a:gd name="csY2" fmla="*/ 0 h 2421095"/>
              <a:gd name="csX3" fmla="*/ 1612122 w 2828285"/>
              <a:gd name="csY3" fmla="*/ 0 h 2421095"/>
              <a:gd name="csX4" fmla="*/ 2092931 w 2828285"/>
              <a:gd name="csY4" fmla="*/ 0 h 2421095"/>
              <a:gd name="csX5" fmla="*/ 2828285 w 2828285"/>
              <a:gd name="csY5" fmla="*/ 0 h 2421095"/>
              <a:gd name="csX6" fmla="*/ 2828285 w 2828285"/>
              <a:gd name="csY6" fmla="*/ 581063 h 2421095"/>
              <a:gd name="csX7" fmla="*/ 2828285 w 2828285"/>
              <a:gd name="csY7" fmla="*/ 1137915 h 2421095"/>
              <a:gd name="csX8" fmla="*/ 2828285 w 2828285"/>
              <a:gd name="csY8" fmla="*/ 1743188 h 2421095"/>
              <a:gd name="csX9" fmla="*/ 2828285 w 2828285"/>
              <a:gd name="csY9" fmla="*/ 2421095 h 2421095"/>
              <a:gd name="csX10" fmla="*/ 2290911 w 2828285"/>
              <a:gd name="csY10" fmla="*/ 2421095 h 2421095"/>
              <a:gd name="csX11" fmla="*/ 1753537 w 2828285"/>
              <a:gd name="csY11" fmla="*/ 2421095 h 2421095"/>
              <a:gd name="csX12" fmla="*/ 1216163 w 2828285"/>
              <a:gd name="csY12" fmla="*/ 2421095 h 2421095"/>
              <a:gd name="csX13" fmla="*/ 622223 w 2828285"/>
              <a:gd name="csY13" fmla="*/ 2421095 h 2421095"/>
              <a:gd name="csX14" fmla="*/ 0 w 2828285"/>
              <a:gd name="csY14" fmla="*/ 2421095 h 2421095"/>
              <a:gd name="csX15" fmla="*/ 0 w 2828285"/>
              <a:gd name="csY15" fmla="*/ 1767399 h 2421095"/>
              <a:gd name="csX16" fmla="*/ 0 w 2828285"/>
              <a:gd name="csY16" fmla="*/ 1186337 h 2421095"/>
              <a:gd name="csX17" fmla="*/ 0 w 2828285"/>
              <a:gd name="csY17" fmla="*/ 629485 h 2421095"/>
              <a:gd name="csX18" fmla="*/ 0 w 2828285"/>
              <a:gd name="csY18" fmla="*/ 0 h 2421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828285" h="2421095" extrusionOk="0">
                <a:moveTo>
                  <a:pt x="0" y="0"/>
                </a:moveTo>
                <a:cubicBezTo>
                  <a:pt x="168204" y="-18642"/>
                  <a:pt x="324039" y="14348"/>
                  <a:pt x="509091" y="0"/>
                </a:cubicBezTo>
                <a:cubicBezTo>
                  <a:pt x="694143" y="-14348"/>
                  <a:pt x="898816" y="2508"/>
                  <a:pt x="1046465" y="0"/>
                </a:cubicBezTo>
                <a:cubicBezTo>
                  <a:pt x="1194114" y="-2508"/>
                  <a:pt x="1412763" y="-2678"/>
                  <a:pt x="1612122" y="0"/>
                </a:cubicBezTo>
                <a:cubicBezTo>
                  <a:pt x="1811481" y="2678"/>
                  <a:pt x="1965721" y="-23515"/>
                  <a:pt x="2092931" y="0"/>
                </a:cubicBezTo>
                <a:cubicBezTo>
                  <a:pt x="2220141" y="23515"/>
                  <a:pt x="2680324" y="14885"/>
                  <a:pt x="2828285" y="0"/>
                </a:cubicBezTo>
                <a:cubicBezTo>
                  <a:pt x="2849789" y="140647"/>
                  <a:pt x="2810406" y="311026"/>
                  <a:pt x="2828285" y="581063"/>
                </a:cubicBezTo>
                <a:cubicBezTo>
                  <a:pt x="2846164" y="851100"/>
                  <a:pt x="2825809" y="1000418"/>
                  <a:pt x="2828285" y="1137915"/>
                </a:cubicBezTo>
                <a:cubicBezTo>
                  <a:pt x="2830761" y="1275412"/>
                  <a:pt x="2804246" y="1596131"/>
                  <a:pt x="2828285" y="1743188"/>
                </a:cubicBezTo>
                <a:cubicBezTo>
                  <a:pt x="2852324" y="1890245"/>
                  <a:pt x="2834246" y="2173284"/>
                  <a:pt x="2828285" y="2421095"/>
                </a:cubicBezTo>
                <a:cubicBezTo>
                  <a:pt x="2622615" y="2431462"/>
                  <a:pt x="2466742" y="2425453"/>
                  <a:pt x="2290911" y="2421095"/>
                </a:cubicBezTo>
                <a:cubicBezTo>
                  <a:pt x="2115080" y="2416737"/>
                  <a:pt x="1871640" y="2403951"/>
                  <a:pt x="1753537" y="2421095"/>
                </a:cubicBezTo>
                <a:cubicBezTo>
                  <a:pt x="1635434" y="2438239"/>
                  <a:pt x="1474546" y="2413533"/>
                  <a:pt x="1216163" y="2421095"/>
                </a:cubicBezTo>
                <a:cubicBezTo>
                  <a:pt x="957780" y="2428657"/>
                  <a:pt x="896333" y="2442168"/>
                  <a:pt x="622223" y="2421095"/>
                </a:cubicBezTo>
                <a:cubicBezTo>
                  <a:pt x="348113" y="2400022"/>
                  <a:pt x="172091" y="2406217"/>
                  <a:pt x="0" y="2421095"/>
                </a:cubicBezTo>
                <a:cubicBezTo>
                  <a:pt x="-23341" y="2250779"/>
                  <a:pt x="457" y="2005956"/>
                  <a:pt x="0" y="1767399"/>
                </a:cubicBezTo>
                <a:cubicBezTo>
                  <a:pt x="-457" y="1528842"/>
                  <a:pt x="-28517" y="1371758"/>
                  <a:pt x="0" y="1186337"/>
                </a:cubicBezTo>
                <a:cubicBezTo>
                  <a:pt x="28517" y="1000916"/>
                  <a:pt x="-749" y="844457"/>
                  <a:pt x="0" y="629485"/>
                </a:cubicBezTo>
                <a:cubicBezTo>
                  <a:pt x="749" y="414513"/>
                  <a:pt x="5865" y="244134"/>
                  <a:pt x="0" y="0"/>
                </a:cubicBezTo>
                <a:close/>
              </a:path>
            </a:pathLst>
          </a:custGeom>
          <a:noFill/>
          <a:ln w="28575">
            <a:solidFill>
              <a:srgbClr val="005685"/>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9" name="TextBox 8">
            <a:extLst>
              <a:ext uri="{FF2B5EF4-FFF2-40B4-BE49-F238E27FC236}">
                <a16:creationId xmlns:a16="http://schemas.microsoft.com/office/drawing/2014/main" id="{C45C2124-105D-49EE-9DA3-567FFBCB76B9}"/>
              </a:ext>
            </a:extLst>
          </p:cNvPr>
          <p:cNvSpPr txBox="1"/>
          <p:nvPr/>
        </p:nvSpPr>
        <p:spPr>
          <a:xfrm>
            <a:off x="6065484" y="2418145"/>
            <a:ext cx="2900759" cy="1499988"/>
          </a:xfrm>
          <a:prstGeom prst="rect">
            <a:avLst/>
          </a:prstGeom>
          <a:noFill/>
        </p:spPr>
        <p:txBody>
          <a:bodyPr wrap="square" lIns="91440" tIns="45720" rIns="91440" bIns="45720" rtlCol="0" anchor="t">
            <a:spAutoFit/>
          </a:bodyPr>
          <a:lstStyle/>
          <a:p>
            <a:r>
              <a:rPr lang="en-GB" b="1">
                <a:solidFill>
                  <a:srgbClr val="A61F29"/>
                </a:solidFill>
                <a:latin typeface="Arial" panose="020B0604020202020204" pitchFamily="34" charset="0"/>
              </a:rPr>
              <a:t>3. Choose your colours: </a:t>
            </a:r>
            <a:r>
              <a:rPr lang="en-GB">
                <a:latin typeface="Arial" panose="020B0604020202020204" pitchFamily="34" charset="0"/>
              </a:rPr>
              <a:t>Use the colouring pens and pencils to colour in your design and shield. </a:t>
            </a:r>
          </a:p>
          <a:p>
            <a:endParaRPr lang="en-GB" b="1">
              <a:solidFill>
                <a:srgbClr val="A61F29"/>
              </a:solidFill>
              <a:latin typeface="Arial" panose="020B0604020202020204" pitchFamily="34" charset="0"/>
            </a:endParaRPr>
          </a:p>
        </p:txBody>
      </p:sp>
      <p:grpSp>
        <p:nvGrpSpPr>
          <p:cNvPr id="7" name="Group 6">
            <a:extLst>
              <a:ext uri="{FF2B5EF4-FFF2-40B4-BE49-F238E27FC236}">
                <a16:creationId xmlns:a16="http://schemas.microsoft.com/office/drawing/2014/main" id="{9D341EAC-2EC0-7E64-421E-CB8080EAA525}"/>
              </a:ext>
              <a:ext uri="{C183D7F6-B498-43B3-948B-1728B52AA6E4}">
                <adec:decorative xmlns:adec="http://schemas.microsoft.com/office/drawing/2017/decorative" val="1"/>
              </a:ext>
            </a:extLst>
          </p:cNvPr>
          <p:cNvGrpSpPr/>
          <p:nvPr/>
        </p:nvGrpSpPr>
        <p:grpSpPr>
          <a:xfrm>
            <a:off x="6062036" y="4302122"/>
            <a:ext cx="3050601" cy="468179"/>
            <a:chOff x="6062036" y="4302122"/>
            <a:chExt cx="3050601" cy="468179"/>
          </a:xfrm>
        </p:grpSpPr>
        <p:sp>
          <p:nvSpPr>
            <p:cNvPr id="20" name="TextBox 19">
              <a:extLst>
                <a:ext uri="{FF2B5EF4-FFF2-40B4-BE49-F238E27FC236}">
                  <a16:creationId xmlns:a16="http://schemas.microsoft.com/office/drawing/2014/main" id="{53EBA7FA-1E0A-8CAB-DCBE-FB685AEEA812}"/>
                </a:ext>
                <a:ext uri="{C183D7F6-B498-43B3-948B-1728B52AA6E4}">
                  <adec:decorative xmlns:adec="http://schemas.microsoft.com/office/drawing/2017/decorative" val="0"/>
                </a:ext>
              </a:extLst>
            </p:cNvPr>
            <p:cNvSpPr txBox="1"/>
            <p:nvPr/>
          </p:nvSpPr>
          <p:spPr>
            <a:xfrm>
              <a:off x="6062036" y="4308636"/>
              <a:ext cx="1105681" cy="461665"/>
            </a:xfrm>
            <a:prstGeom prst="rect">
              <a:avLst/>
            </a:prstGeom>
            <a:noFill/>
          </p:spPr>
          <p:txBody>
            <a:bodyPr wrap="square" rtlCol="0">
              <a:spAutoFit/>
            </a:bodyPr>
            <a:lstStyle/>
            <a:p>
              <a:r>
                <a:rPr lang="en-GB" sz="1200" dirty="0">
                  <a:latin typeface="Arial" panose="020B0604020202020204" pitchFamily="34" charset="0"/>
                </a:rPr>
                <a:t>Red = Gules </a:t>
              </a:r>
            </a:p>
            <a:p>
              <a:endParaRPr lang="en-GB" sz="1200" dirty="0"/>
            </a:p>
          </p:txBody>
        </p:sp>
        <p:sp>
          <p:nvSpPr>
            <p:cNvPr id="21" name="TextBox 20">
              <a:extLst>
                <a:ext uri="{FF2B5EF4-FFF2-40B4-BE49-F238E27FC236}">
                  <a16:creationId xmlns:a16="http://schemas.microsoft.com/office/drawing/2014/main" id="{C262090C-1E13-0E05-24C9-50846F0E3CA6}"/>
                </a:ext>
                <a:ext uri="{C183D7F6-B498-43B3-948B-1728B52AA6E4}">
                  <adec:decorative xmlns:adec="http://schemas.microsoft.com/office/drawing/2017/decorative" val="0"/>
                </a:ext>
              </a:extLst>
            </p:cNvPr>
            <p:cNvSpPr txBox="1"/>
            <p:nvPr/>
          </p:nvSpPr>
          <p:spPr>
            <a:xfrm>
              <a:off x="7039264" y="4308636"/>
              <a:ext cx="1175534" cy="276999"/>
            </a:xfrm>
            <a:prstGeom prst="rect">
              <a:avLst/>
            </a:prstGeom>
            <a:noFill/>
          </p:spPr>
          <p:txBody>
            <a:bodyPr wrap="square" rtlCol="0">
              <a:spAutoFit/>
            </a:bodyPr>
            <a:lstStyle/>
            <a:p>
              <a:r>
                <a:rPr lang="en-GB" sz="1200">
                  <a:latin typeface="Arial" panose="020B0604020202020204" pitchFamily="34" charset="0"/>
                </a:rPr>
                <a:t>Blue = Azure </a:t>
              </a:r>
              <a:endParaRPr lang="en-GB" sz="1200" dirty="0">
                <a:latin typeface="Arial" panose="020B0604020202020204" pitchFamily="34" charset="0"/>
              </a:endParaRPr>
            </a:p>
          </p:txBody>
        </p:sp>
        <p:sp>
          <p:nvSpPr>
            <p:cNvPr id="22" name="TextBox 21">
              <a:extLst>
                <a:ext uri="{FF2B5EF4-FFF2-40B4-BE49-F238E27FC236}">
                  <a16:creationId xmlns:a16="http://schemas.microsoft.com/office/drawing/2014/main" id="{E5746CD2-5131-773E-1359-6578BB997DAC}"/>
                </a:ext>
                <a:ext uri="{C183D7F6-B498-43B3-948B-1728B52AA6E4}">
                  <adec:decorative xmlns:adec="http://schemas.microsoft.com/office/drawing/2017/decorative" val="0"/>
                </a:ext>
              </a:extLst>
            </p:cNvPr>
            <p:cNvSpPr txBox="1"/>
            <p:nvPr/>
          </p:nvSpPr>
          <p:spPr>
            <a:xfrm>
              <a:off x="8006956" y="4302122"/>
              <a:ext cx="1105681"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Green = Vert</a:t>
              </a:r>
            </a:p>
          </p:txBody>
        </p:sp>
      </p:grpSp>
      <p:sp>
        <p:nvSpPr>
          <p:cNvPr id="15" name="Rectangle 14">
            <a:extLst>
              <a:ext uri="{FF2B5EF4-FFF2-40B4-BE49-F238E27FC236}">
                <a16:creationId xmlns:a16="http://schemas.microsoft.com/office/drawing/2014/main" id="{F443B614-EDA3-4078-B42A-B823EC3FEC45}"/>
              </a:ext>
              <a:ext uri="{C183D7F6-B498-43B3-948B-1728B52AA6E4}">
                <adec:decorative xmlns:adec="http://schemas.microsoft.com/office/drawing/2017/decorative" val="1"/>
              </a:ext>
            </a:extLst>
          </p:cNvPr>
          <p:cNvSpPr/>
          <p:nvPr/>
        </p:nvSpPr>
        <p:spPr>
          <a:xfrm>
            <a:off x="6062036" y="2342693"/>
            <a:ext cx="2963546" cy="2421094"/>
          </a:xfrm>
          <a:custGeom>
            <a:avLst/>
            <a:gdLst>
              <a:gd name="csX0" fmla="*/ 0 w 2963546"/>
              <a:gd name="csY0" fmla="*/ 0 h 2421094"/>
              <a:gd name="csX1" fmla="*/ 533438 w 2963546"/>
              <a:gd name="csY1" fmla="*/ 0 h 2421094"/>
              <a:gd name="csX2" fmla="*/ 1096512 w 2963546"/>
              <a:gd name="csY2" fmla="*/ 0 h 2421094"/>
              <a:gd name="csX3" fmla="*/ 1689221 w 2963546"/>
              <a:gd name="csY3" fmla="*/ 0 h 2421094"/>
              <a:gd name="csX4" fmla="*/ 2193024 w 2963546"/>
              <a:gd name="csY4" fmla="*/ 0 h 2421094"/>
              <a:gd name="csX5" fmla="*/ 2963546 w 2963546"/>
              <a:gd name="csY5" fmla="*/ 0 h 2421094"/>
              <a:gd name="csX6" fmla="*/ 2963546 w 2963546"/>
              <a:gd name="csY6" fmla="*/ 581063 h 2421094"/>
              <a:gd name="csX7" fmla="*/ 2963546 w 2963546"/>
              <a:gd name="csY7" fmla="*/ 1137914 h 2421094"/>
              <a:gd name="csX8" fmla="*/ 2963546 w 2963546"/>
              <a:gd name="csY8" fmla="*/ 1743188 h 2421094"/>
              <a:gd name="csX9" fmla="*/ 2963546 w 2963546"/>
              <a:gd name="csY9" fmla="*/ 2421094 h 2421094"/>
              <a:gd name="csX10" fmla="*/ 2400472 w 2963546"/>
              <a:gd name="csY10" fmla="*/ 2421094 h 2421094"/>
              <a:gd name="csX11" fmla="*/ 1837399 w 2963546"/>
              <a:gd name="csY11" fmla="*/ 2421094 h 2421094"/>
              <a:gd name="csX12" fmla="*/ 1274325 w 2963546"/>
              <a:gd name="csY12" fmla="*/ 2421094 h 2421094"/>
              <a:gd name="csX13" fmla="*/ 651980 w 2963546"/>
              <a:gd name="csY13" fmla="*/ 2421094 h 2421094"/>
              <a:gd name="csX14" fmla="*/ 0 w 2963546"/>
              <a:gd name="csY14" fmla="*/ 2421094 h 2421094"/>
              <a:gd name="csX15" fmla="*/ 0 w 2963546"/>
              <a:gd name="csY15" fmla="*/ 1767399 h 2421094"/>
              <a:gd name="csX16" fmla="*/ 0 w 2963546"/>
              <a:gd name="csY16" fmla="*/ 1186336 h 2421094"/>
              <a:gd name="csX17" fmla="*/ 0 w 2963546"/>
              <a:gd name="csY17" fmla="*/ 629484 h 2421094"/>
              <a:gd name="csX18" fmla="*/ 0 w 2963546"/>
              <a:gd name="csY18" fmla="*/ 0 h 2421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963546" h="2421094" extrusionOk="0">
                <a:moveTo>
                  <a:pt x="0" y="0"/>
                </a:moveTo>
                <a:cubicBezTo>
                  <a:pt x="221327" y="-11198"/>
                  <a:pt x="394746" y="25906"/>
                  <a:pt x="533438" y="0"/>
                </a:cubicBezTo>
                <a:cubicBezTo>
                  <a:pt x="672130" y="-25906"/>
                  <a:pt x="846664" y="-19529"/>
                  <a:pt x="1096512" y="0"/>
                </a:cubicBezTo>
                <a:cubicBezTo>
                  <a:pt x="1346360" y="19529"/>
                  <a:pt x="1468304" y="25362"/>
                  <a:pt x="1689221" y="0"/>
                </a:cubicBezTo>
                <a:cubicBezTo>
                  <a:pt x="1910138" y="-25362"/>
                  <a:pt x="1981177" y="-656"/>
                  <a:pt x="2193024" y="0"/>
                </a:cubicBezTo>
                <a:cubicBezTo>
                  <a:pt x="2404871" y="656"/>
                  <a:pt x="2607698" y="-30902"/>
                  <a:pt x="2963546" y="0"/>
                </a:cubicBezTo>
                <a:cubicBezTo>
                  <a:pt x="2985050" y="140647"/>
                  <a:pt x="2945667" y="311026"/>
                  <a:pt x="2963546" y="581063"/>
                </a:cubicBezTo>
                <a:cubicBezTo>
                  <a:pt x="2981425" y="851100"/>
                  <a:pt x="2956665" y="1007117"/>
                  <a:pt x="2963546" y="1137914"/>
                </a:cubicBezTo>
                <a:cubicBezTo>
                  <a:pt x="2970427" y="1268711"/>
                  <a:pt x="2940323" y="1594745"/>
                  <a:pt x="2963546" y="1743188"/>
                </a:cubicBezTo>
                <a:cubicBezTo>
                  <a:pt x="2986769" y="1891631"/>
                  <a:pt x="2965218" y="2176520"/>
                  <a:pt x="2963546" y="2421094"/>
                </a:cubicBezTo>
                <a:cubicBezTo>
                  <a:pt x="2706317" y="2427597"/>
                  <a:pt x="2672953" y="2447354"/>
                  <a:pt x="2400472" y="2421094"/>
                </a:cubicBezTo>
                <a:cubicBezTo>
                  <a:pt x="2127991" y="2394834"/>
                  <a:pt x="2075410" y="2435145"/>
                  <a:pt x="1837399" y="2421094"/>
                </a:cubicBezTo>
                <a:cubicBezTo>
                  <a:pt x="1599388" y="2407043"/>
                  <a:pt x="1443700" y="2422911"/>
                  <a:pt x="1274325" y="2421094"/>
                </a:cubicBezTo>
                <a:cubicBezTo>
                  <a:pt x="1104950" y="2419277"/>
                  <a:pt x="840103" y="2408266"/>
                  <a:pt x="651980" y="2421094"/>
                </a:cubicBezTo>
                <a:cubicBezTo>
                  <a:pt x="463858" y="2433922"/>
                  <a:pt x="227835" y="2422959"/>
                  <a:pt x="0" y="2421094"/>
                </a:cubicBezTo>
                <a:cubicBezTo>
                  <a:pt x="-23338" y="2247205"/>
                  <a:pt x="4396" y="2005326"/>
                  <a:pt x="0" y="1767399"/>
                </a:cubicBezTo>
                <a:cubicBezTo>
                  <a:pt x="-4396" y="1529472"/>
                  <a:pt x="26271" y="1375047"/>
                  <a:pt x="0" y="1186336"/>
                </a:cubicBezTo>
                <a:cubicBezTo>
                  <a:pt x="-26271" y="997625"/>
                  <a:pt x="-749" y="844456"/>
                  <a:pt x="0" y="629484"/>
                </a:cubicBezTo>
                <a:cubicBezTo>
                  <a:pt x="749" y="414512"/>
                  <a:pt x="7473" y="244090"/>
                  <a:pt x="0" y="0"/>
                </a:cubicBezTo>
                <a:close/>
              </a:path>
            </a:pathLst>
          </a:custGeom>
          <a:noFill/>
          <a:ln w="28575">
            <a:solidFill>
              <a:srgbClr val="A61F29"/>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pic>
        <p:nvPicPr>
          <p:cNvPr id="2" name="Picture 1">
            <a:extLst>
              <a:ext uri="{FF2B5EF4-FFF2-40B4-BE49-F238E27FC236}">
                <a16:creationId xmlns:a16="http://schemas.microsoft.com/office/drawing/2014/main" id="{352E1804-795F-424E-84FD-6C2D37E5F09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020" y="3682124"/>
            <a:ext cx="2594955" cy="965823"/>
          </a:xfrm>
          <a:prstGeom prst="rect">
            <a:avLst/>
          </a:prstGeom>
        </p:spPr>
      </p:pic>
      <p:sp>
        <p:nvSpPr>
          <p:cNvPr id="17" name="Rectangle 16">
            <a:extLst>
              <a:ext uri="{FF2B5EF4-FFF2-40B4-BE49-F238E27FC236}">
                <a16:creationId xmlns:a16="http://schemas.microsoft.com/office/drawing/2014/main" id="{66E067B3-884B-44CC-9520-7826685C3F9D}"/>
              </a:ext>
              <a:ext uri="{C183D7F6-B498-43B3-948B-1728B52AA6E4}">
                <adec:decorative xmlns:adec="http://schemas.microsoft.com/office/drawing/2017/decorative" val="1"/>
              </a:ext>
            </a:extLst>
          </p:cNvPr>
          <p:cNvSpPr/>
          <p:nvPr/>
        </p:nvSpPr>
        <p:spPr>
          <a:xfrm>
            <a:off x="128290" y="2344642"/>
            <a:ext cx="2812832" cy="2419146"/>
          </a:xfrm>
          <a:custGeom>
            <a:avLst/>
            <a:gdLst>
              <a:gd name="csX0" fmla="*/ 0 w 2812832"/>
              <a:gd name="csY0" fmla="*/ 0 h 2419146"/>
              <a:gd name="csX1" fmla="*/ 506310 w 2812832"/>
              <a:gd name="csY1" fmla="*/ 0 h 2419146"/>
              <a:gd name="csX2" fmla="*/ 1040748 w 2812832"/>
              <a:gd name="csY2" fmla="*/ 0 h 2419146"/>
              <a:gd name="csX3" fmla="*/ 1603314 w 2812832"/>
              <a:gd name="csY3" fmla="*/ 0 h 2419146"/>
              <a:gd name="csX4" fmla="*/ 2081496 w 2812832"/>
              <a:gd name="csY4" fmla="*/ 0 h 2419146"/>
              <a:gd name="csX5" fmla="*/ 2812832 w 2812832"/>
              <a:gd name="csY5" fmla="*/ 0 h 2419146"/>
              <a:gd name="csX6" fmla="*/ 2812832 w 2812832"/>
              <a:gd name="csY6" fmla="*/ 580595 h 2419146"/>
              <a:gd name="csX7" fmla="*/ 2812832 w 2812832"/>
              <a:gd name="csY7" fmla="*/ 1136999 h 2419146"/>
              <a:gd name="csX8" fmla="*/ 2812832 w 2812832"/>
              <a:gd name="csY8" fmla="*/ 1741785 h 2419146"/>
              <a:gd name="csX9" fmla="*/ 2812832 w 2812832"/>
              <a:gd name="csY9" fmla="*/ 2419146 h 2419146"/>
              <a:gd name="csX10" fmla="*/ 2278394 w 2812832"/>
              <a:gd name="csY10" fmla="*/ 2419146 h 2419146"/>
              <a:gd name="csX11" fmla="*/ 1743956 w 2812832"/>
              <a:gd name="csY11" fmla="*/ 2419146 h 2419146"/>
              <a:gd name="csX12" fmla="*/ 1209518 w 2812832"/>
              <a:gd name="csY12" fmla="*/ 2419146 h 2419146"/>
              <a:gd name="csX13" fmla="*/ 618823 w 2812832"/>
              <a:gd name="csY13" fmla="*/ 2419146 h 2419146"/>
              <a:gd name="csX14" fmla="*/ 0 w 2812832"/>
              <a:gd name="csY14" fmla="*/ 2419146 h 2419146"/>
              <a:gd name="csX15" fmla="*/ 0 w 2812832"/>
              <a:gd name="csY15" fmla="*/ 1765977 h 2419146"/>
              <a:gd name="csX16" fmla="*/ 0 w 2812832"/>
              <a:gd name="csY16" fmla="*/ 1185382 h 2419146"/>
              <a:gd name="csX17" fmla="*/ 0 w 2812832"/>
              <a:gd name="csY17" fmla="*/ 628978 h 2419146"/>
              <a:gd name="csX18" fmla="*/ 0 w 2812832"/>
              <a:gd name="csY18" fmla="*/ 0 h 24191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812832" h="2419146" extrusionOk="0">
                <a:moveTo>
                  <a:pt x="0" y="0"/>
                </a:moveTo>
                <a:cubicBezTo>
                  <a:pt x="190807" y="8463"/>
                  <a:pt x="381662" y="15199"/>
                  <a:pt x="506310" y="0"/>
                </a:cubicBezTo>
                <a:cubicBezTo>
                  <a:pt x="630958" y="-15199"/>
                  <a:pt x="898903" y="2990"/>
                  <a:pt x="1040748" y="0"/>
                </a:cubicBezTo>
                <a:cubicBezTo>
                  <a:pt x="1182593" y="-2990"/>
                  <a:pt x="1436767" y="-25767"/>
                  <a:pt x="1603314" y="0"/>
                </a:cubicBezTo>
                <a:cubicBezTo>
                  <a:pt x="1769861" y="25767"/>
                  <a:pt x="1942579" y="-4088"/>
                  <a:pt x="2081496" y="0"/>
                </a:cubicBezTo>
                <a:cubicBezTo>
                  <a:pt x="2220413" y="4088"/>
                  <a:pt x="2646321" y="-22911"/>
                  <a:pt x="2812832" y="0"/>
                </a:cubicBezTo>
                <a:cubicBezTo>
                  <a:pt x="2792563" y="279413"/>
                  <a:pt x="2807170" y="344166"/>
                  <a:pt x="2812832" y="580595"/>
                </a:cubicBezTo>
                <a:cubicBezTo>
                  <a:pt x="2818494" y="817025"/>
                  <a:pt x="2839993" y="996816"/>
                  <a:pt x="2812832" y="1136999"/>
                </a:cubicBezTo>
                <a:cubicBezTo>
                  <a:pt x="2785671" y="1277182"/>
                  <a:pt x="2814776" y="1544061"/>
                  <a:pt x="2812832" y="1741785"/>
                </a:cubicBezTo>
                <a:cubicBezTo>
                  <a:pt x="2810888" y="1939509"/>
                  <a:pt x="2780108" y="2109962"/>
                  <a:pt x="2812832" y="2419146"/>
                </a:cubicBezTo>
                <a:cubicBezTo>
                  <a:pt x="2641126" y="2405996"/>
                  <a:pt x="2491871" y="2419475"/>
                  <a:pt x="2278394" y="2419146"/>
                </a:cubicBezTo>
                <a:cubicBezTo>
                  <a:pt x="2064917" y="2418817"/>
                  <a:pt x="2001579" y="2416445"/>
                  <a:pt x="1743956" y="2419146"/>
                </a:cubicBezTo>
                <a:cubicBezTo>
                  <a:pt x="1486333" y="2421847"/>
                  <a:pt x="1371685" y="2408758"/>
                  <a:pt x="1209518" y="2419146"/>
                </a:cubicBezTo>
                <a:cubicBezTo>
                  <a:pt x="1047351" y="2429534"/>
                  <a:pt x="831607" y="2441338"/>
                  <a:pt x="618823" y="2419146"/>
                </a:cubicBezTo>
                <a:cubicBezTo>
                  <a:pt x="406040" y="2396954"/>
                  <a:pt x="253138" y="2422205"/>
                  <a:pt x="0" y="2419146"/>
                </a:cubicBezTo>
                <a:cubicBezTo>
                  <a:pt x="-21628" y="2129056"/>
                  <a:pt x="-14173" y="2064638"/>
                  <a:pt x="0" y="1765977"/>
                </a:cubicBezTo>
                <a:cubicBezTo>
                  <a:pt x="14173" y="1467316"/>
                  <a:pt x="12026" y="1402129"/>
                  <a:pt x="0" y="1185382"/>
                </a:cubicBezTo>
                <a:cubicBezTo>
                  <a:pt x="-12026" y="968635"/>
                  <a:pt x="26940" y="797321"/>
                  <a:pt x="0" y="628978"/>
                </a:cubicBezTo>
                <a:cubicBezTo>
                  <a:pt x="-26940" y="460635"/>
                  <a:pt x="3526" y="221978"/>
                  <a:pt x="0" y="0"/>
                </a:cubicBezTo>
                <a:close/>
              </a:path>
            </a:pathLst>
          </a:custGeom>
          <a:noFill/>
          <a:ln w="28575">
            <a:solidFill>
              <a:srgbClr val="69295D"/>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4" name="TextBox 3">
            <a:extLst>
              <a:ext uri="{FF2B5EF4-FFF2-40B4-BE49-F238E27FC236}">
                <a16:creationId xmlns:a16="http://schemas.microsoft.com/office/drawing/2014/main" id="{0A4F761E-7152-4CD0-B68E-88F822F7E9C5}"/>
              </a:ext>
            </a:extLst>
          </p:cNvPr>
          <p:cNvSpPr txBox="1"/>
          <p:nvPr/>
        </p:nvSpPr>
        <p:spPr>
          <a:xfrm>
            <a:off x="861476" y="5238480"/>
            <a:ext cx="7622474" cy="1232390"/>
          </a:xfrm>
          <a:prstGeom prst="rect">
            <a:avLst/>
          </a:prstGeom>
          <a:noFill/>
        </p:spPr>
        <p:txBody>
          <a:bodyPr wrap="square" lIns="91440" tIns="45720" rIns="91440" bIns="45720" rtlCol="0" anchor="t">
            <a:spAutoFit/>
          </a:bodyPr>
          <a:lstStyle/>
          <a:p>
            <a:pPr algn="ctr"/>
            <a:r>
              <a:rPr lang="en-GB">
                <a:latin typeface="Arial" panose="020B0604020202020204" pitchFamily="34" charset="0"/>
              </a:rPr>
              <a:t>4. Cut out your shield and handle.</a:t>
            </a:r>
            <a:endParaRPr lang="en-US">
              <a:latin typeface="Arial" panose="020B0604020202020204" pitchFamily="34" charset="0"/>
            </a:endParaRPr>
          </a:p>
          <a:p>
            <a:pPr algn="ctr"/>
            <a:endParaRPr lang="en-GB">
              <a:latin typeface="Arial" panose="020B0604020202020204" pitchFamily="34" charset="0"/>
            </a:endParaRPr>
          </a:p>
          <a:p>
            <a:pPr algn="ctr"/>
            <a:r>
              <a:rPr lang="en-GB">
                <a:latin typeface="Arial" panose="020B0604020202020204" pitchFamily="34" charset="0"/>
              </a:rPr>
              <a:t>5. Attach your handle to the back of your shield using sticky tape.</a:t>
            </a:r>
            <a:endParaRPr lang="en-GB">
              <a:latin typeface="Arial" panose="020B0604020202020204" pitchFamily="34" charset="0"/>
              <a:ea typeface="Calibri" panose="020F0502020204030204"/>
              <a:cs typeface="Arial" panose="020B0604020202020204" pitchFamily="34" charset="0"/>
            </a:endParaRPr>
          </a:p>
          <a:p>
            <a:endParaRPr lang="en-GB">
              <a:latin typeface="Arial" panose="020B0604020202020204" pitchFamily="34" charset="0"/>
            </a:endParaRPr>
          </a:p>
        </p:txBody>
      </p:sp>
      <p:sp>
        <p:nvSpPr>
          <p:cNvPr id="28" name="Rectangle 27">
            <a:extLst>
              <a:ext uri="{FF2B5EF4-FFF2-40B4-BE49-F238E27FC236}">
                <a16:creationId xmlns:a16="http://schemas.microsoft.com/office/drawing/2014/main" id="{259D16AB-385B-4F8C-96EA-45BD5A0A9C32}"/>
              </a:ext>
              <a:ext uri="{C183D7F6-B498-43B3-948B-1728B52AA6E4}">
                <adec:decorative xmlns:adec="http://schemas.microsoft.com/office/drawing/2017/decorative" val="1"/>
              </a:ext>
            </a:extLst>
          </p:cNvPr>
          <p:cNvSpPr/>
          <p:nvPr/>
        </p:nvSpPr>
        <p:spPr>
          <a:xfrm>
            <a:off x="717655" y="5064910"/>
            <a:ext cx="7759010" cy="1203507"/>
          </a:xfrm>
          <a:custGeom>
            <a:avLst/>
            <a:gdLst>
              <a:gd name="csX0" fmla="*/ 0 w 7759010"/>
              <a:gd name="csY0" fmla="*/ 0 h 1203507"/>
              <a:gd name="csX1" fmla="*/ 491404 w 7759010"/>
              <a:gd name="csY1" fmla="*/ 0 h 1203507"/>
              <a:gd name="csX2" fmla="*/ 1060398 w 7759010"/>
              <a:gd name="csY2" fmla="*/ 0 h 1203507"/>
              <a:gd name="csX3" fmla="*/ 1706982 w 7759010"/>
              <a:gd name="csY3" fmla="*/ 0 h 1203507"/>
              <a:gd name="csX4" fmla="*/ 2120796 w 7759010"/>
              <a:gd name="csY4" fmla="*/ 0 h 1203507"/>
              <a:gd name="csX5" fmla="*/ 2922560 w 7759010"/>
              <a:gd name="csY5" fmla="*/ 0 h 1203507"/>
              <a:gd name="csX6" fmla="*/ 3491554 w 7759010"/>
              <a:gd name="csY6" fmla="*/ 0 h 1203507"/>
              <a:gd name="csX7" fmla="*/ 4060549 w 7759010"/>
              <a:gd name="csY7" fmla="*/ 0 h 1203507"/>
              <a:gd name="csX8" fmla="*/ 4862313 w 7759010"/>
              <a:gd name="csY8" fmla="*/ 0 h 1203507"/>
              <a:gd name="csX9" fmla="*/ 5353717 w 7759010"/>
              <a:gd name="csY9" fmla="*/ 0 h 1203507"/>
              <a:gd name="csX10" fmla="*/ 6077891 w 7759010"/>
              <a:gd name="csY10" fmla="*/ 0 h 1203507"/>
              <a:gd name="csX11" fmla="*/ 6646885 w 7759010"/>
              <a:gd name="csY11" fmla="*/ 0 h 1203507"/>
              <a:gd name="csX12" fmla="*/ 7060699 w 7759010"/>
              <a:gd name="csY12" fmla="*/ 0 h 1203507"/>
              <a:gd name="csX13" fmla="*/ 7759010 w 7759010"/>
              <a:gd name="csY13" fmla="*/ 0 h 1203507"/>
              <a:gd name="csX14" fmla="*/ 7759010 w 7759010"/>
              <a:gd name="csY14" fmla="*/ 625824 h 1203507"/>
              <a:gd name="csX15" fmla="*/ 7759010 w 7759010"/>
              <a:gd name="csY15" fmla="*/ 1203507 h 1203507"/>
              <a:gd name="csX16" fmla="*/ 7345196 w 7759010"/>
              <a:gd name="csY16" fmla="*/ 1203507 h 1203507"/>
              <a:gd name="csX17" fmla="*/ 6931382 w 7759010"/>
              <a:gd name="csY17" fmla="*/ 1203507 h 1203507"/>
              <a:gd name="csX18" fmla="*/ 6517568 w 7759010"/>
              <a:gd name="csY18" fmla="*/ 1203507 h 1203507"/>
              <a:gd name="csX19" fmla="*/ 6026164 w 7759010"/>
              <a:gd name="csY19" fmla="*/ 1203507 h 1203507"/>
              <a:gd name="csX20" fmla="*/ 5457170 w 7759010"/>
              <a:gd name="csY20" fmla="*/ 1203507 h 1203507"/>
              <a:gd name="csX21" fmla="*/ 5043357 w 7759010"/>
              <a:gd name="csY21" fmla="*/ 1203507 h 1203507"/>
              <a:gd name="csX22" fmla="*/ 4629543 w 7759010"/>
              <a:gd name="csY22" fmla="*/ 1203507 h 1203507"/>
              <a:gd name="csX23" fmla="*/ 4060549 w 7759010"/>
              <a:gd name="csY23" fmla="*/ 1203507 h 1203507"/>
              <a:gd name="csX24" fmla="*/ 3646735 w 7759010"/>
              <a:gd name="csY24" fmla="*/ 1203507 h 1203507"/>
              <a:gd name="csX25" fmla="*/ 3232921 w 7759010"/>
              <a:gd name="csY25" fmla="*/ 1203507 h 1203507"/>
              <a:gd name="csX26" fmla="*/ 2741517 w 7759010"/>
              <a:gd name="csY26" fmla="*/ 1203507 h 1203507"/>
              <a:gd name="csX27" fmla="*/ 1939753 w 7759010"/>
              <a:gd name="csY27" fmla="*/ 1203507 h 1203507"/>
              <a:gd name="csX28" fmla="*/ 1137988 w 7759010"/>
              <a:gd name="csY28" fmla="*/ 1203507 h 1203507"/>
              <a:gd name="csX29" fmla="*/ 0 w 7759010"/>
              <a:gd name="csY29" fmla="*/ 1203507 h 1203507"/>
              <a:gd name="csX30" fmla="*/ 0 w 7759010"/>
              <a:gd name="csY30" fmla="*/ 589718 h 1203507"/>
              <a:gd name="csX31" fmla="*/ 0 w 7759010"/>
              <a:gd name="csY31" fmla="*/ 0 h 12035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7759010" h="1203507" extrusionOk="0">
                <a:moveTo>
                  <a:pt x="0" y="0"/>
                </a:moveTo>
                <a:cubicBezTo>
                  <a:pt x="154078" y="20247"/>
                  <a:pt x="292717" y="-4171"/>
                  <a:pt x="491404" y="0"/>
                </a:cubicBezTo>
                <a:cubicBezTo>
                  <a:pt x="690091" y="4171"/>
                  <a:pt x="935112" y="9419"/>
                  <a:pt x="1060398" y="0"/>
                </a:cubicBezTo>
                <a:cubicBezTo>
                  <a:pt x="1185684" y="-9419"/>
                  <a:pt x="1471998" y="3503"/>
                  <a:pt x="1706982" y="0"/>
                </a:cubicBezTo>
                <a:cubicBezTo>
                  <a:pt x="1941966" y="-3503"/>
                  <a:pt x="1978228" y="-12260"/>
                  <a:pt x="2120796" y="0"/>
                </a:cubicBezTo>
                <a:cubicBezTo>
                  <a:pt x="2263364" y="12260"/>
                  <a:pt x="2573542" y="-11333"/>
                  <a:pt x="2922560" y="0"/>
                </a:cubicBezTo>
                <a:cubicBezTo>
                  <a:pt x="3271578" y="11333"/>
                  <a:pt x="3325287" y="-10776"/>
                  <a:pt x="3491554" y="0"/>
                </a:cubicBezTo>
                <a:cubicBezTo>
                  <a:pt x="3657821" y="10776"/>
                  <a:pt x="3896588" y="-26925"/>
                  <a:pt x="4060549" y="0"/>
                </a:cubicBezTo>
                <a:cubicBezTo>
                  <a:pt x="4224511" y="26925"/>
                  <a:pt x="4682675" y="38943"/>
                  <a:pt x="4862313" y="0"/>
                </a:cubicBezTo>
                <a:cubicBezTo>
                  <a:pt x="5041951" y="-38943"/>
                  <a:pt x="5140188" y="-1571"/>
                  <a:pt x="5353717" y="0"/>
                </a:cubicBezTo>
                <a:cubicBezTo>
                  <a:pt x="5567246" y="1571"/>
                  <a:pt x="5868958" y="18904"/>
                  <a:pt x="6077891" y="0"/>
                </a:cubicBezTo>
                <a:cubicBezTo>
                  <a:pt x="6286824" y="-18904"/>
                  <a:pt x="6379293" y="18"/>
                  <a:pt x="6646885" y="0"/>
                </a:cubicBezTo>
                <a:cubicBezTo>
                  <a:pt x="6914477" y="-18"/>
                  <a:pt x="6965205" y="-4632"/>
                  <a:pt x="7060699" y="0"/>
                </a:cubicBezTo>
                <a:cubicBezTo>
                  <a:pt x="7156193" y="4632"/>
                  <a:pt x="7531712" y="13172"/>
                  <a:pt x="7759010" y="0"/>
                </a:cubicBezTo>
                <a:cubicBezTo>
                  <a:pt x="7762638" y="219189"/>
                  <a:pt x="7742977" y="362555"/>
                  <a:pt x="7759010" y="625824"/>
                </a:cubicBezTo>
                <a:cubicBezTo>
                  <a:pt x="7775043" y="889093"/>
                  <a:pt x="7759419" y="966562"/>
                  <a:pt x="7759010" y="1203507"/>
                </a:cubicBezTo>
                <a:cubicBezTo>
                  <a:pt x="7561399" y="1183390"/>
                  <a:pt x="7467016" y="1205201"/>
                  <a:pt x="7345196" y="1203507"/>
                </a:cubicBezTo>
                <a:cubicBezTo>
                  <a:pt x="7223376" y="1201813"/>
                  <a:pt x="7072444" y="1187105"/>
                  <a:pt x="6931382" y="1203507"/>
                </a:cubicBezTo>
                <a:cubicBezTo>
                  <a:pt x="6790320" y="1219909"/>
                  <a:pt x="6721142" y="1218213"/>
                  <a:pt x="6517568" y="1203507"/>
                </a:cubicBezTo>
                <a:cubicBezTo>
                  <a:pt x="6313994" y="1188801"/>
                  <a:pt x="6160523" y="1210505"/>
                  <a:pt x="6026164" y="1203507"/>
                </a:cubicBezTo>
                <a:cubicBezTo>
                  <a:pt x="5891805" y="1196509"/>
                  <a:pt x="5714689" y="1229121"/>
                  <a:pt x="5457170" y="1203507"/>
                </a:cubicBezTo>
                <a:cubicBezTo>
                  <a:pt x="5199651" y="1177893"/>
                  <a:pt x="5167288" y="1197008"/>
                  <a:pt x="5043357" y="1203507"/>
                </a:cubicBezTo>
                <a:cubicBezTo>
                  <a:pt x="4919426" y="1210006"/>
                  <a:pt x="4834577" y="1195006"/>
                  <a:pt x="4629543" y="1203507"/>
                </a:cubicBezTo>
                <a:cubicBezTo>
                  <a:pt x="4424509" y="1212008"/>
                  <a:pt x="4191477" y="1195045"/>
                  <a:pt x="4060549" y="1203507"/>
                </a:cubicBezTo>
                <a:cubicBezTo>
                  <a:pt x="3929621" y="1211969"/>
                  <a:pt x="3735816" y="1211959"/>
                  <a:pt x="3646735" y="1203507"/>
                </a:cubicBezTo>
                <a:cubicBezTo>
                  <a:pt x="3557654" y="1195055"/>
                  <a:pt x="3388044" y="1191259"/>
                  <a:pt x="3232921" y="1203507"/>
                </a:cubicBezTo>
                <a:cubicBezTo>
                  <a:pt x="3077798" y="1215755"/>
                  <a:pt x="2898348" y="1222077"/>
                  <a:pt x="2741517" y="1203507"/>
                </a:cubicBezTo>
                <a:cubicBezTo>
                  <a:pt x="2584686" y="1184937"/>
                  <a:pt x="2207735" y="1226160"/>
                  <a:pt x="1939753" y="1203507"/>
                </a:cubicBezTo>
                <a:cubicBezTo>
                  <a:pt x="1671771" y="1180854"/>
                  <a:pt x="1345315" y="1189209"/>
                  <a:pt x="1137988" y="1203507"/>
                </a:cubicBezTo>
                <a:cubicBezTo>
                  <a:pt x="930662" y="1217805"/>
                  <a:pt x="371725" y="1153350"/>
                  <a:pt x="0" y="1203507"/>
                </a:cubicBezTo>
                <a:cubicBezTo>
                  <a:pt x="30507" y="1006413"/>
                  <a:pt x="1860" y="888342"/>
                  <a:pt x="0" y="589718"/>
                </a:cubicBezTo>
                <a:cubicBezTo>
                  <a:pt x="-1860" y="291094"/>
                  <a:pt x="-17317" y="217550"/>
                  <a:pt x="0" y="0"/>
                </a:cubicBezTo>
                <a:close/>
              </a:path>
            </a:pathLst>
          </a:custGeom>
          <a:noFill/>
          <a:ln w="28575">
            <a:solidFill>
              <a:srgbClr val="C00000"/>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16" name="Freeform: Shape 15">
            <a:extLst>
              <a:ext uri="{FF2B5EF4-FFF2-40B4-BE49-F238E27FC236}">
                <a16:creationId xmlns:a16="http://schemas.microsoft.com/office/drawing/2014/main" id="{1367771B-47E0-55EE-D46E-8451592524C0}"/>
              </a:ext>
              <a:ext uri="{C183D7F6-B498-43B3-948B-1728B52AA6E4}">
                <adec:decorative xmlns:adec="http://schemas.microsoft.com/office/drawing/2017/decorative" val="1"/>
              </a:ext>
            </a:extLst>
          </p:cNvPr>
          <p:cNvSpPr/>
          <p:nvPr/>
        </p:nvSpPr>
        <p:spPr>
          <a:xfrm>
            <a:off x="6280179" y="3785788"/>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solidFill>
            <a:srgbClr val="C0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latin typeface="Arial" panose="020B0604020202020204" pitchFamily="34" charset="0"/>
            </a:endParaRPr>
          </a:p>
        </p:txBody>
      </p:sp>
      <p:sp>
        <p:nvSpPr>
          <p:cNvPr id="18" name="Freeform: Shape 17">
            <a:extLst>
              <a:ext uri="{FF2B5EF4-FFF2-40B4-BE49-F238E27FC236}">
                <a16:creationId xmlns:a16="http://schemas.microsoft.com/office/drawing/2014/main" id="{9F61EC97-4D1D-C529-D64A-3C66F7438791}"/>
              </a:ext>
              <a:ext uri="{C183D7F6-B498-43B3-948B-1728B52AA6E4}">
                <adec:decorative xmlns:adec="http://schemas.microsoft.com/office/drawing/2017/decorative" val="1"/>
              </a:ext>
            </a:extLst>
          </p:cNvPr>
          <p:cNvSpPr/>
          <p:nvPr/>
        </p:nvSpPr>
        <p:spPr>
          <a:xfrm>
            <a:off x="7270531" y="3769966"/>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endParaRPr>
          </a:p>
        </p:txBody>
      </p:sp>
      <p:sp>
        <p:nvSpPr>
          <p:cNvPr id="19" name="Freeform: Shape 18">
            <a:extLst>
              <a:ext uri="{FF2B5EF4-FFF2-40B4-BE49-F238E27FC236}">
                <a16:creationId xmlns:a16="http://schemas.microsoft.com/office/drawing/2014/main" id="{0BF9E29E-6060-2D1D-BC3C-F964D963038D}"/>
              </a:ext>
              <a:ext uri="{C183D7F6-B498-43B3-948B-1728B52AA6E4}">
                <adec:decorative xmlns:adec="http://schemas.microsoft.com/office/drawing/2017/decorative" val="1"/>
              </a:ext>
            </a:extLst>
          </p:cNvPr>
          <p:cNvSpPr/>
          <p:nvPr/>
        </p:nvSpPr>
        <p:spPr>
          <a:xfrm>
            <a:off x="8214798" y="3769966"/>
            <a:ext cx="582834" cy="44723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rgbClr val="96C346"/>
              </a:solidFill>
              <a:latin typeface="Arial" panose="020B0604020202020204" pitchFamily="34" charset="0"/>
            </a:endParaRPr>
          </a:p>
        </p:txBody>
      </p:sp>
      <p:pic>
        <p:nvPicPr>
          <p:cNvPr id="24" name="Picture 23">
            <a:extLst>
              <a:ext uri="{FF2B5EF4-FFF2-40B4-BE49-F238E27FC236}">
                <a16:creationId xmlns:a16="http://schemas.microsoft.com/office/drawing/2014/main" id="{88ED6D39-4F10-85A7-4973-BBB1C9AD6B8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7852" y="3580710"/>
            <a:ext cx="2754809" cy="1026025"/>
          </a:xfrm>
          <a:prstGeom prst="rect">
            <a:avLst/>
          </a:prstGeom>
        </p:spPr>
      </p:pic>
    </p:spTree>
    <p:extLst>
      <p:ext uri="{BB962C8B-B14F-4D97-AF65-F5344CB8AC3E}">
        <p14:creationId xmlns:p14="http://schemas.microsoft.com/office/powerpoint/2010/main" val="2549297008"/>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g362558c7fee4a2984a21542ff7b2732 xmlns="2db3d1eb-d48f-471b-880e-0ab6d8680f69">
      <Terms xmlns="http://schemas.microsoft.com/office/infopath/2007/PartnerControls">
        <TermInfo xmlns="http://schemas.microsoft.com/office/infopath/2007/PartnerControls">
          <TermName xmlns="http://schemas.microsoft.com/office/infopath/2007/PartnerControls">Delivery</TermName>
          <TermId xmlns="http://schemas.microsoft.com/office/infopath/2007/PartnerControls">78eee985-faf8-4a93-b81f-4c7c554bd0e6</TermId>
        </TermInfo>
      </Terms>
    </g362558c7fee4a2984a21542ff7b2732>
    <TaxCatchAll xmlns="2db3d1eb-d48f-471b-880e-0ab6d8680f69">
      <Value>5375</Value>
      <Value>6540</Value>
      <Value>2817</Value>
      <Value>2816</Value>
      <Value>1730</Value>
    </TaxCatchAll>
    <CalYear xmlns="2db3d1eb-d48f-471b-880e-0ab6d8680f69">2022</CalYear>
    <SecurityClass xmlns="2db3d1eb-d48f-471b-880e-0ab6d8680f69">OFFICIAL</SecurityClass>
    <ProjClsDate xmlns="2db3d1eb-d48f-471b-880e-0ab6d8680f69" xsi:nil="true"/>
    <mc3485e570ec44dbbff260b079be715c xmlns="2db3d1eb-d48f-471b-880e-0ab6d8680f69">
      <Terms xmlns="http://schemas.microsoft.com/office/infopath/2007/PartnerControls">
        <TermInfo xmlns="http://schemas.microsoft.com/office/infopath/2007/PartnerControls">
          <TermName xmlns="http://schemas.microsoft.com/office/infopath/2007/PartnerControls">PP - Learning ＆ Inclusion</TermName>
          <TermId xmlns="http://schemas.microsoft.com/office/infopath/2007/PartnerControls">8cca4e9a-62d4-41c7-bcaf-16bbc1a4f9a3</TermId>
        </TermInfo>
      </Terms>
    </mc3485e570ec44dbbff260b079be715c>
    <lcf76f155ced4ddcb4097134ff3c332f xmlns="f8072e48-24c5-42c1-82ec-4a05076a552b">
      <Terms xmlns="http://schemas.microsoft.com/office/infopath/2007/PartnerControls"/>
    </lcf76f155ced4ddcb4097134ff3c332f>
    <SupersededDate xmlns="2db3d1eb-d48f-471b-880e-0ab6d8680f69" xsi:nil="true"/>
    <j2ffcaff97904629a1f49bb5392bfa74 xmlns="2db3d1eb-d48f-471b-880e-0ab6d8680f69">
      <Terms xmlns="http://schemas.microsoft.com/office/infopath/2007/PartnerControls">
        <TermInfo xmlns="http://schemas.microsoft.com/office/infopath/2007/PartnerControls">
          <TermName xmlns="http://schemas.microsoft.com/office/infopath/2007/PartnerControls">Castles (Theme)</TermName>
          <TermId xmlns="http://schemas.microsoft.com/office/infopath/2007/PartnerControls">d22c4ae5-df3f-471a-b3f6-602093f62bbd</TermId>
        </TermInfo>
      </Terms>
    </j2ffcaff97904629a1f49bb5392bfa74>
    <Site_x0020_or_x0020_Region xmlns="0a1afdd1-1b40-4bfa-bfb7-7a69fafa81c3">371</Site_x0020_or_x0020_Region>
    <YearEndDate xmlns="2db3d1eb-d48f-471b-880e-0ab6d8680f69">2023-03-31T00:00:00+00:00</YearEndDate>
    <df767a2689ee44cbb29f8fb1d4511417 xmlns="2db3d1eb-d48f-471b-880e-0ab6d8680f69">
      <Terms xmlns="http://schemas.microsoft.com/office/infopath/2007/PartnerControls"/>
    </df767a2689ee44cbb29f8fb1d4511417>
    <j940b5d1733a4856914002af794cb375 xmlns="2db3d1eb-d48f-471b-880e-0ab6d8680f69">
      <Terms xmlns="http://schemas.microsoft.com/office/infopath/2007/PartnerControls">
        <TermInfo xmlns="http://schemas.microsoft.com/office/infopath/2007/PartnerControls">
          <TermName xmlns="http://schemas.microsoft.com/office/infopath/2007/PartnerControls">Learning and Inclusion</TermName>
          <TermId xmlns="http://schemas.microsoft.com/office/infopath/2007/PartnerControls">040cf9e5-d645-4094-a1f7-5cf5925bab1d</TermId>
        </TermInfo>
      </Terms>
    </j940b5d1733a4856914002af794cb375>
    <_dlc_DocId xmlns="2db3d1eb-d48f-471b-880e-0ab6d8680f69">HESDOC-183717642-2126</_dlc_DocId>
    <_dlc_DocIdUrl xmlns="2db3d1eb-d48f-471b-880e-0ab6d8680f69">
      <Url>https://hescot.sharepoint.com/sites/dc/vse/_layouts/15/DocIdRedir.aspx?ID=HESDOC-183717642-2126</Url>
      <Description>HESDOC-183717642-2126</Description>
    </_dlc_DocIdUrl>
    <MediaLengthInSeconds xmlns="f8072e48-24c5-42c1-82ec-4a05076a552b" xsi:nil="true"/>
    <SharedWithUsers xmlns="0a1afdd1-1b40-4bfa-bfb7-7a69fafa81c3">
      <UserInfo>
        <DisplayName>Lydia Housley</DisplayName>
        <AccountId>42205</AccountId>
        <AccountType/>
      </UserInfo>
      <UserInfo>
        <DisplayName>Ryan McGhie</DisplayName>
        <AccountId>3759</AccountId>
        <AccountType/>
      </UserInfo>
      <UserInfo>
        <DisplayName>Lauren Ritchie</DisplayName>
        <AccountId>4235</AccountId>
        <AccountType/>
      </UserInfo>
      <UserInfo>
        <DisplayName>Sylvie Silk</DisplayName>
        <AccountId>4268</AccountId>
        <AccountType/>
      </UserInfo>
      <UserInfo>
        <DisplayName>Sally Chalmers</DisplayName>
        <AccountId>1292</AccountId>
        <AccountType/>
      </UserInfo>
    </SharedWithUsers>
    <_dlc_DocIdPersistId xmlns="2db3d1eb-d48f-471b-880e-0ab6d8680f69">false</_dlc_DocIdPersistId>
    <d01907083e1f45e9bd1fbf66d646e235 xmlns="2db3d1eb-d48f-471b-880e-0ab6d8680f69">
      <Terms xmlns="http://schemas.microsoft.com/office/infopath/2007/PartnerControls">
        <TermInfo xmlns="http://schemas.microsoft.com/office/infopath/2007/PartnerControls">
          <TermName xmlns="http://schemas.microsoft.com/office/infopath/2007/PartnerControls">Castles and Palaces</TermName>
          <TermId xmlns="http://schemas.microsoft.com/office/infopath/2007/PartnerControls">daa71cbf-3dab-4480-a56a-e1a6324ddb86</TermId>
        </TermInfo>
      </Terms>
    </d01907083e1f45e9bd1fbf66d646e235>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19292AE64B714BA2CD9ABA721874F8" ma:contentTypeVersion="1226" ma:contentTypeDescription="Create a new document." ma:contentTypeScope="" ma:versionID="592c99933bd01dbd94e1b1263bd381bf">
  <xsd:schema xmlns:xsd="http://www.w3.org/2001/XMLSchema" xmlns:xs="http://www.w3.org/2001/XMLSchema" xmlns:p="http://schemas.microsoft.com/office/2006/metadata/properties" xmlns:ns1="http://schemas.microsoft.com/sharepoint/v3" xmlns:ns2="2db3d1eb-d48f-471b-880e-0ab6d8680f69" xmlns:ns3="0a1afdd1-1b40-4bfa-bfb7-7a69fafa81c3" xmlns:ns4="f8072e48-24c5-42c1-82ec-4a05076a552b" targetNamespace="http://schemas.microsoft.com/office/2006/metadata/properties" ma:root="true" ma:fieldsID="eced87a5b2235404a3554bfa804c5c80" ns1:_="" ns2:_="" ns3:_="" ns4:_="">
    <xsd:import namespace="http://schemas.microsoft.com/sharepoint/v3"/>
    <xsd:import namespace="2db3d1eb-d48f-471b-880e-0ab6d8680f69"/>
    <xsd:import namespace="0a1afdd1-1b40-4bfa-bfb7-7a69fafa81c3"/>
    <xsd:import namespace="f8072e48-24c5-42c1-82ec-4a05076a552b"/>
    <xsd:element name="properties">
      <xsd:complexType>
        <xsd:sequence>
          <xsd:element name="documentManagement">
            <xsd:complexType>
              <xsd:all>
                <xsd:element ref="ns2:_dlc_DocId" minOccurs="0"/>
                <xsd:element ref="ns2:_dlc_DocIdUrl" minOccurs="0"/>
                <xsd:element ref="ns2:_dlc_DocIdPersistId" minOccurs="0"/>
                <xsd:element ref="ns2:j2ffcaff97904629a1f49bb5392bfa74" minOccurs="0"/>
                <xsd:element ref="ns2:TaxCatchAll" minOccurs="0"/>
                <xsd:element ref="ns2:g362558c7fee4a2984a21542ff7b2732" minOccurs="0"/>
                <xsd:element ref="ns2:mc3485e570ec44dbbff260b079be715c" minOccurs="0"/>
                <xsd:element ref="ns2:df767a2689ee44cbb29f8fb1d4511417" minOccurs="0"/>
                <xsd:element ref="ns2:SecurityClass" minOccurs="0"/>
                <xsd:element ref="ns3:Site_x0020_or_x0020_Region" minOccurs="0"/>
                <xsd:element ref="ns3:Site_x0020_or_x0020_Region_x003a_C_x0026_T-District" minOccurs="0"/>
                <xsd:element ref="ns3:Site_x0020_or_x0020_Region_x003a_Local_x0020_Authority" minOccurs="0"/>
                <xsd:element ref="ns3:Site_x0020_or_x0020_Region_x003a_TDDM" minOccurs="0"/>
                <xsd:element ref="ns3:Site_x0020_or_x0020_Region_x003a_Intranet-District" minOccurs="0"/>
                <xsd:element ref="ns3:Site_x0020_or_x0020_Region_x003a_C_x0026_T-Region" minOccurs="0"/>
                <xsd:element ref="ns3:Site_x0020_or_x0020_Region_x003a_Depot" minOccurs="0"/>
                <xsd:element ref="ns3:Site_x0020_or_x0020_Region_x003a_Intranet-Region" minOccurs="0"/>
                <xsd:element ref="ns3:Site_x0020_or_x0020_Region_x003a_PIC_x0020_No." minOccurs="0"/>
                <xsd:element ref="ns3:Site_x0020_or_x0020_Region_x003a_PIC_x0020_Group" minOccurs="0"/>
                <xsd:element ref="ns2:CalYear" minOccurs="0"/>
                <xsd:element ref="ns2:YearEndDate" minOccurs="0"/>
                <xsd:element ref="ns2:SupersededDate" minOccurs="0"/>
                <xsd:element ref="ns2:ProjClsDate"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3:SharedWithUsers" minOccurs="0"/>
                <xsd:element ref="ns3:SharedWithDetails" minOccurs="0"/>
                <xsd:element ref="ns4:lcf76f155ced4ddcb4097134ff3c332f" minOccurs="0"/>
                <xsd:element ref="ns4:MediaServiceLocation" minOccurs="0"/>
                <xsd:element ref="ns2:j940b5d1733a4856914002af794cb375" minOccurs="0"/>
                <xsd:element ref="ns2:d01907083e1f45e9bd1fbf66d646e235" minOccurs="0"/>
                <xsd:element ref="ns4:MediaServiceObjectDetectorVersions" minOccurs="0"/>
                <xsd:element ref="ns4:MediaServiceSearchProperties" minOccurs="0"/>
                <xsd:element ref="ns4: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57" nillable="true" ma:displayName="Unified Compliance Policy Properties" ma:hidden="true" ma:internalName="_ip_UnifiedCompliancePolicyProperties">
      <xsd:simpleType>
        <xsd:restriction base="dms:Note"/>
      </xsd:simpleType>
    </xsd:element>
    <xsd:element name="_ip_UnifiedCompliancePolicyUIAction" ma:index="5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b3d1eb-d48f-471b-880e-0ab6d8680f6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j2ffcaff97904629a1f49bb5392bfa74" ma:index="11" nillable="true" ma:taxonomy="true" ma:internalName="j2ffcaff97904629a1f49bb5392bfa74" ma:taxonomyFieldName="Learning_x0020_Programme" ma:displayName="Learning Programme" ma:default="" ma:fieldId="{32ffcaff-9790-4629-a1f4-9bb5392bfa74}" ma:sspId="71091f16-79d5-4f0b-b9d4-d20c00c650b9" ma:termSetId="290d6b0a-6298-4a86-8855-5e58ccd6d1ac"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c70f7087-0082-4391-939c-218467fe4371}" ma:internalName="TaxCatchAll" ma:showField="CatchAllData" ma:web="2db3d1eb-d48f-471b-880e-0ab6d8680f69">
      <xsd:complexType>
        <xsd:complexContent>
          <xsd:extension base="dms:MultiChoiceLookup">
            <xsd:sequence>
              <xsd:element name="Value" type="dms:Lookup" maxOccurs="unbounded" minOccurs="0" nillable="true"/>
            </xsd:sequence>
          </xsd:extension>
        </xsd:complexContent>
      </xsd:complexType>
    </xsd:element>
    <xsd:element name="g362558c7fee4a2984a21542ff7b2732" ma:index="13" nillable="true" ma:taxonomy="true" ma:internalName="g362558c7fee4a2984a21542ff7b2732" ma:taxonomyFieldName="ActivityType" ma:displayName="Activity Type" ma:default="" ma:fieldId="{0362558c-7fee-4a29-84a2-1542ff7b2732}" ma:sspId="71091f16-79d5-4f0b-b9d4-d20c00c650b9" ma:termSetId="9e9505b0-7096-4355-a32f-02d6f048fd0c" ma:anchorId="6db58200-cd18-4565-bbc9-efcb8c0ecc64" ma:open="false" ma:isKeyword="false">
      <xsd:complexType>
        <xsd:sequence>
          <xsd:element ref="pc:Terms" minOccurs="0" maxOccurs="1"/>
        </xsd:sequence>
      </xsd:complexType>
    </xsd:element>
    <xsd:element name="mc3485e570ec44dbbff260b079be715c" ma:index="14" nillable="true" ma:taxonomy="true" ma:internalName="mc3485e570ec44dbbff260b079be715c" ma:taxonomyFieldName="C_x0026_T_x0020_Function" ma:displayName="C&amp;T Function" ma:default="" ma:fieldId="{6c3485e5-70ec-44db-bff2-60b079be715c}" ma:sspId="71091f16-79d5-4f0b-b9d4-d20c00c650b9" ma:termSetId="86ee0bd3-a5fa-4d63-a674-acebc9b2b39c" ma:anchorId="21656091-74b4-4113-8982-9a542ed578f1" ma:open="false" ma:isKeyword="false">
      <xsd:complexType>
        <xsd:sequence>
          <xsd:element ref="pc:Terms" minOccurs="0" maxOccurs="1"/>
        </xsd:sequence>
      </xsd:complexType>
    </xsd:element>
    <xsd:element name="df767a2689ee44cbb29f8fb1d4511417" ma:index="15" nillable="true" ma:taxonomy="true" ma:internalName="df767a2689ee44cbb29f8fb1d4511417" ma:taxonomyFieldName="RecSeries" ma:displayName="Records Series" ma:readOnly="false" ma:default="" ma:fieldId="{df767a26-89ee-44cb-b29f-8fb1d4511417}" ma:sspId="71091f16-79d5-4f0b-b9d4-d20c00c650b9" ma:termSetId="8d079e36-c568-4491-b500-a9892ef0d27d" ma:anchorId="534cc2dc-8731-4992-b464-91872e0e2370" ma:open="false" ma:isKeyword="false">
      <xsd:complexType>
        <xsd:sequence>
          <xsd:element ref="pc:Terms" minOccurs="0" maxOccurs="1"/>
        </xsd:sequence>
      </xsd:complexType>
    </xsd:element>
    <xsd:element name="SecurityClass" ma:index="16" nillable="true" ma:displayName="Security Classification" ma:default="OFFICIAL" ma:description="Security Classification of documents" ma:format="Dropdown" ma:internalName="SecurityClass">
      <xsd:simpleType>
        <xsd:restriction base="dms:Choice">
          <xsd:enumeration value="PUBLIC"/>
          <xsd:enumeration value="OFFICIAL"/>
          <xsd:enumeration value="OFFICIAL-SENSITIVE"/>
          <xsd:enumeration value="OFFICIAL-SENSITIVE: COMMERCIAL"/>
          <xsd:enumeration value="OFFICIAL-SENSITIVE: PERSONAL"/>
          <xsd:enumeration value="LEGALLY PRIVILEGED AND CONFIDENTIAL"/>
          <xsd:enumeration value="SECRET"/>
          <xsd:enumeration value="TOP SECRET"/>
        </xsd:restriction>
      </xsd:simpleType>
    </xsd:element>
    <xsd:element name="CalYear" ma:index="30" nillable="true" ma:displayName="Calendar Year" ma:default="2026" ma:format="Dropdown" ma:internalName="CalYear">
      <xsd:simpleType>
        <xsd:restriction base="dms:Choice">
          <xsd:enumeration value="2029"/>
          <xsd:enumeration value="2028"/>
          <xsd:enumeration value="2027"/>
          <xsd:enumeration value="2026"/>
          <xsd:enumeration value="2025"/>
          <xsd:enumeration value="2024"/>
          <xsd:enumeration value="2023"/>
          <xsd:enumeration value="2022"/>
          <xsd:enumeration value="2021"/>
          <xsd:enumeration value="2020"/>
          <xsd:enumeration value="2019"/>
          <xsd:enumeration value="2018"/>
          <xsd:enumeration value="2017"/>
          <xsd:enumeration value="2016"/>
          <xsd:enumeration value="2015"/>
          <xsd:enumeration value="2014"/>
          <xsd:enumeration value="2013"/>
          <xsd:enumeration value="2012"/>
          <xsd:enumeration value="2011"/>
          <xsd:enumeration value="2010"/>
          <xsd:enumeration value="2009"/>
          <xsd:enumeration value="2008"/>
          <xsd:enumeration value="2007"/>
          <xsd:enumeration value="2006"/>
          <xsd:enumeration value="2005"/>
          <xsd:enumeration value="2004"/>
          <xsd:enumeration value="2003"/>
          <xsd:enumeration value="2002"/>
          <xsd:enumeration value="2001"/>
          <xsd:enumeration value="2000"/>
        </xsd:restriction>
      </xsd:simpleType>
    </xsd:element>
    <xsd:element name="YearEndDate" ma:index="31" nillable="true" ma:displayName="Year End Date" ma:default="2027-03-31T00:00:00Z" ma:description="Last day of the current financial year i.e. 31/03/2020" ma:format="DateOnly" ma:internalName="YearEndDate">
      <xsd:simpleType>
        <xsd:restriction base="dms:DateTime"/>
      </xsd:simpleType>
    </xsd:element>
    <xsd:element name="SupersededDate" ma:index="32" nillable="true" ma:displayName="Superseded Date" ma:description="Date the document is superseded" ma:format="DateOnly" ma:internalName="SupersededDate">
      <xsd:simpleType>
        <xsd:restriction base="dms:DateTime"/>
      </xsd:simpleType>
    </xsd:element>
    <xsd:element name="ProjClsDate" ma:index="34" nillable="true" ma:displayName="Project Closure Date" ma:description="Date of completion of the project" ma:format="DateOnly" ma:internalName="ProjClsDate">
      <xsd:simpleType>
        <xsd:restriction base="dms:DateTime"/>
      </xsd:simpleType>
    </xsd:element>
    <xsd:element name="j940b5d1733a4856914002af794cb375" ma:index="50" nillable="true" ma:taxonomy="true" ma:internalName="j940b5d1733a4856914002af794cb375" ma:taxonomyFieldName="BusArea" ma:displayName="Business Area" ma:default="" ma:fieldId="{3940b5d1-733a-4856-9140-02af794cb375}" ma:sspId="71091f16-79d5-4f0b-b9d4-d20c00c650b9" ma:termSetId="46431499-dfbb-459e-b8bc-9a4f65868fc8" ma:anchorId="63bd0669-0e9b-4521-9a05-e6efa4e60f26" ma:open="false" ma:isKeyword="false">
      <xsd:complexType>
        <xsd:sequence>
          <xsd:element ref="pc:Terms" minOccurs="0" maxOccurs="1"/>
        </xsd:sequence>
      </xsd:complexType>
    </xsd:element>
    <xsd:element name="d01907083e1f45e9bd1fbf66d646e235" ma:index="52" nillable="true" ma:taxonomy="true" ma:internalName="d01907083e1f45e9bd1fbf66d646e235" ma:taxonomyFieldName="Theme" ma:displayName="Theme" ma:default="" ma:fieldId="{d0190708-3e1f-45e9-bd1f-bf66d646e235}" ma:sspId="71091f16-79d5-4f0b-b9d4-d20c00c650b9" ma:termSetId="de2f1659-2a0c-450d-b8db-bf413ea7bf42" ma:anchorId="2c679ccd-6a7d-4228-b6cc-dc4295fe15e8"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a1afdd1-1b40-4bfa-bfb7-7a69fafa81c3" elementFormDefault="qualified">
    <xsd:import namespace="http://schemas.microsoft.com/office/2006/documentManagement/types"/>
    <xsd:import namespace="http://schemas.microsoft.com/office/infopath/2007/PartnerControls"/>
    <xsd:element name="Site_x0020_or_x0020_Region" ma:index="18" nillable="true" ma:displayName="Site or Region" ma:list="{fb6fd5bb-79d5-4b11-b15e-6c9ffd4236a3}" ma:internalName="Site_x0020_or_x0020_Region" ma:showField="Title" ma:web="0a1afdd1-1b40-4bfa-bfb7-7a69fafa81c3">
      <xsd:simpleType>
        <xsd:restriction base="dms:Lookup"/>
      </xsd:simpleType>
    </xsd:element>
    <xsd:element name="Site_x0020_or_x0020_Region_x003a_C_x0026_T-District" ma:index="19" nillable="true" ma:displayName="Site or Region:C&amp;T-District" ma:list="{fb6fd5bb-79d5-4b11-b15e-6c9ffd4236a3}" ma:internalName="Site_x0020_or_x0020_Region_x003A_C_x0026_T_x002d_District" ma:readOnly="true" ma:showField="C_x0026_T_x002d_District" ma:web="0a1afdd1-1b40-4bfa-bfb7-7a69fafa81c3">
      <xsd:simpleType>
        <xsd:restriction base="dms:Lookup"/>
      </xsd:simpleType>
    </xsd:element>
    <xsd:element name="Site_x0020_or_x0020_Region_x003a_Local_x0020_Authority" ma:index="20" nillable="true" ma:displayName="Site or Region:Local Authority" ma:list="{fb6fd5bb-79d5-4b11-b15e-6c9ffd4236a3}" ma:internalName="Site_x0020_or_x0020_Region_x003A_Local_x0020_Authority" ma:readOnly="true" ma:showField="Local_x0020_Authority" ma:web="0a1afdd1-1b40-4bfa-bfb7-7a69fafa81c3">
      <xsd:simpleType>
        <xsd:restriction base="dms:Lookup"/>
      </xsd:simpleType>
    </xsd:element>
    <xsd:element name="Site_x0020_or_x0020_Region_x003a_TDDM" ma:index="21" nillable="true" ma:displayName="Site or Region:TDDM" ma:list="{fb6fd5bb-79d5-4b11-b15e-6c9ffd4236a3}" ma:internalName="Site_x0020_or_x0020_Region_x003A_TDDM" ma:readOnly="true" ma:showField="TDDM" ma:web="0a1afdd1-1b40-4bfa-bfb7-7a69fafa81c3">
      <xsd:simpleType>
        <xsd:restriction base="dms:Lookup"/>
      </xsd:simpleType>
    </xsd:element>
    <xsd:element name="Site_x0020_or_x0020_Region_x003a_Intranet-District" ma:index="22" nillable="true" ma:displayName="Site or Region:Intranet-District" ma:list="{fb6fd5bb-79d5-4b11-b15e-6c9ffd4236a3}" ma:internalName="Site_x0020_or_x0020_Region_x003A_Intranet_x002d_District" ma:readOnly="true" ma:showField="Intranet_x002d_District" ma:web="0a1afdd1-1b40-4bfa-bfb7-7a69fafa81c3">
      <xsd:simpleType>
        <xsd:restriction base="dms:Lookup"/>
      </xsd:simpleType>
    </xsd:element>
    <xsd:element name="Site_x0020_or_x0020_Region_x003a_C_x0026_T-Region" ma:index="23" nillable="true" ma:displayName="Site or Region:C&amp;T-Region" ma:list="{fb6fd5bb-79d5-4b11-b15e-6c9ffd4236a3}" ma:internalName="Site_x0020_or_x0020_Region_x003A_C_x0026_T_x002d_Region" ma:readOnly="true" ma:showField="C_x0026_T_x002d_Region" ma:web="0a1afdd1-1b40-4bfa-bfb7-7a69fafa81c3">
      <xsd:simpleType>
        <xsd:restriction base="dms:Lookup"/>
      </xsd:simpleType>
    </xsd:element>
    <xsd:element name="Site_x0020_or_x0020_Region_x003a_Depot" ma:index="24" nillable="true" ma:displayName="Site or Region:Depot" ma:list="{fb6fd5bb-79d5-4b11-b15e-6c9ffd4236a3}" ma:internalName="Site_x0020_or_x0020_Region_x003A_Depot" ma:readOnly="true" ma:showField="Depot" ma:web="0a1afdd1-1b40-4bfa-bfb7-7a69fafa81c3">
      <xsd:simpleType>
        <xsd:restriction base="dms:Lookup"/>
      </xsd:simpleType>
    </xsd:element>
    <xsd:element name="Site_x0020_or_x0020_Region_x003a_Intranet-Region" ma:index="25" nillable="true" ma:displayName="Site or Region:Intranet-Region" ma:list="{fb6fd5bb-79d5-4b11-b15e-6c9ffd4236a3}" ma:internalName="Site_x0020_or_x0020_Region_x003A_Intranet_x002d_Region" ma:readOnly="true" ma:showField="Intranet_x002d_Region" ma:web="0a1afdd1-1b40-4bfa-bfb7-7a69fafa81c3">
      <xsd:simpleType>
        <xsd:restriction base="dms:Lookup"/>
      </xsd:simpleType>
    </xsd:element>
    <xsd:element name="Site_x0020_or_x0020_Region_x003a_PIC_x0020_No." ma:index="26" nillable="true" ma:displayName="Site or Region:PIC No." ma:list="{fb6fd5bb-79d5-4b11-b15e-6c9ffd4236a3}" ma:internalName="Site_x0020_or_x0020_Region_x003A_PIC_x0020_No_x002e_" ma:readOnly="true" ma:showField="PIC_x0020_No_x002e_" ma:web="0a1afdd1-1b40-4bfa-bfb7-7a69fafa81c3">
      <xsd:simpleType>
        <xsd:restriction base="dms:Lookup"/>
      </xsd:simpleType>
    </xsd:element>
    <xsd:element name="Site_x0020_or_x0020_Region_x003a_PIC_x0020_Group" ma:index="27" nillable="true" ma:displayName="Site or Region:PIC Group" ma:list="{fb6fd5bb-79d5-4b11-b15e-6c9ffd4236a3}" ma:internalName="Site_x0020_or_x0020_Region_x003A_PIC_x0020_Group" ma:readOnly="true" ma:showField="PIC_x0020_Group" ma:web="0a1afdd1-1b40-4bfa-bfb7-7a69fafa81c3">
      <xsd:simpleType>
        <xsd:restriction base="dms:Lookup"/>
      </xsd:simpleType>
    </xsd:element>
    <xsd:element name="SharedWithUsers" ma:index="4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8072e48-24c5-42c1-82ec-4a05076a552b" elementFormDefault="qualified">
    <xsd:import namespace="http://schemas.microsoft.com/office/2006/documentManagement/types"/>
    <xsd:import namespace="http://schemas.microsoft.com/office/infopath/2007/PartnerControls"/>
    <xsd:element name="MediaServiceMetadata" ma:index="35" nillable="true" ma:displayName="MediaServiceMetadata" ma:hidden="true" ma:internalName="MediaServiceMetadata" ma:readOnly="true">
      <xsd:simpleType>
        <xsd:restriction base="dms:Note"/>
      </xsd:simpleType>
    </xsd:element>
    <xsd:element name="MediaServiceFastMetadata" ma:index="36" nillable="true" ma:displayName="MediaServiceFastMetadata" ma:hidden="true" ma:internalName="MediaServiceFastMetadata" ma:readOnly="true">
      <xsd:simpleType>
        <xsd:restriction base="dms:Note"/>
      </xsd:simpleType>
    </xsd:element>
    <xsd:element name="MediaServiceAutoKeyPoints" ma:index="37" nillable="true" ma:displayName="MediaServiceAutoKeyPoints" ma:hidden="true" ma:internalName="MediaServiceAutoKeyPoints" ma:readOnly="true">
      <xsd:simpleType>
        <xsd:restriction base="dms:Note"/>
      </xsd:simpleType>
    </xsd:element>
    <xsd:element name="MediaServiceKeyPoints" ma:index="38" nillable="true" ma:displayName="KeyPoints" ma:internalName="MediaServiceKeyPoints" ma:readOnly="true">
      <xsd:simpleType>
        <xsd:restriction base="dms:Note">
          <xsd:maxLength value="255"/>
        </xsd:restriction>
      </xsd:simpleType>
    </xsd:element>
    <xsd:element name="MediaServiceAutoTags" ma:index="39" nillable="true" ma:displayName="Tags" ma:internalName="MediaServiceAutoTags" ma:readOnly="true">
      <xsd:simpleType>
        <xsd:restriction base="dms:Text"/>
      </xsd:simpleType>
    </xsd:element>
    <xsd:element name="MediaServiceOCR" ma:index="40" nillable="true" ma:displayName="Extracted Text" ma:internalName="MediaServiceOCR" ma:readOnly="true">
      <xsd:simpleType>
        <xsd:restriction base="dms:Note">
          <xsd:maxLength value="255"/>
        </xsd:restriction>
      </xsd:simpleType>
    </xsd:element>
    <xsd:element name="MediaServiceGenerationTime" ma:index="41" nillable="true" ma:displayName="MediaServiceGenerationTime" ma:hidden="true" ma:internalName="MediaServiceGenerationTime" ma:readOnly="true">
      <xsd:simpleType>
        <xsd:restriction base="dms:Text"/>
      </xsd:simpleType>
    </xsd:element>
    <xsd:element name="MediaServiceEventHashCode" ma:index="42" nillable="true" ma:displayName="MediaServiceEventHashCode" ma:hidden="true" ma:internalName="MediaServiceEventHashCode" ma:readOnly="true">
      <xsd:simpleType>
        <xsd:restriction base="dms:Text"/>
      </xsd:simpleType>
    </xsd:element>
    <xsd:element name="MediaServiceDateTaken" ma:index="43" nillable="true" ma:displayName="MediaServiceDateTaken" ma:hidden="true" ma:internalName="MediaServiceDateTaken" ma:readOnly="true">
      <xsd:simpleType>
        <xsd:restriction base="dms:Text"/>
      </xsd:simpleType>
    </xsd:element>
    <xsd:element name="MediaLengthInSeconds" ma:index="44" nillable="true" ma:displayName="Length (seconds)" ma:internalName="MediaLengthInSeconds" ma:readOnly="true">
      <xsd:simpleType>
        <xsd:restriction base="dms:Unknown"/>
      </xsd:simpleType>
    </xsd:element>
    <xsd:element name="lcf76f155ced4ddcb4097134ff3c332f" ma:index="48" nillable="true" ma:taxonomy="true" ma:internalName="lcf76f155ced4ddcb4097134ff3c332f" ma:taxonomyFieldName="MediaServiceImageTags" ma:displayName="Image Tags" ma:readOnly="false" ma:fieldId="{5cf76f15-5ced-4ddc-b409-7134ff3c332f}" ma:taxonomyMulti="true" ma:sspId="71091f16-79d5-4f0b-b9d4-d20c00c650b9" ma:termSetId="09814cd3-568e-fe90-9814-8d621ff8fb84" ma:anchorId="fba54fb3-c3e1-fe81-a776-ca4b69148c4d" ma:open="true" ma:isKeyword="false">
      <xsd:complexType>
        <xsd:sequence>
          <xsd:element ref="pc:Terms" minOccurs="0" maxOccurs="1"/>
        </xsd:sequence>
      </xsd:complexType>
    </xsd:element>
    <xsd:element name="MediaServiceLocation" ma:index="49" nillable="true" ma:displayName="Location" ma:internalName="MediaServiceLocation" ma:readOnly="true">
      <xsd:simpleType>
        <xsd:restriction base="dms:Text"/>
      </xsd:simpleType>
    </xsd:element>
    <xsd:element name="MediaServiceObjectDetectorVersions" ma:index="54" nillable="true" ma:displayName="MediaServiceObjectDetectorVersions" ma:hidden="true" ma:indexed="true" ma:internalName="MediaServiceObjectDetectorVersions" ma:readOnly="true">
      <xsd:simpleType>
        <xsd:restriction base="dms:Text"/>
      </xsd:simpleType>
    </xsd:element>
    <xsd:element name="MediaServiceSearchProperties" ma:index="55" nillable="true" ma:displayName="MediaServiceSearchProperties" ma:hidden="true" ma:internalName="MediaServiceSearchProperties" ma:readOnly="true">
      <xsd:simpleType>
        <xsd:restriction base="dms:Note"/>
      </xsd:simpleType>
    </xsd:element>
    <xsd:element name="MediaServiceBillingMetadata" ma:index="5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E3B1C5A-950F-44AE-A413-6E814B60E03F}">
  <ds:schemaRefs>
    <ds:schemaRef ds:uri="http://schemas.microsoft.com/sharepoint/v3/contenttype/forms"/>
  </ds:schemaRefs>
</ds:datastoreItem>
</file>

<file path=customXml/itemProps2.xml><?xml version="1.0" encoding="utf-8"?>
<ds:datastoreItem xmlns:ds="http://schemas.openxmlformats.org/officeDocument/2006/customXml" ds:itemID="{85DE7B36-5AFE-41B6-B3E0-B3AB788B27CF}">
  <ds:schemaRefs>
    <ds:schemaRef ds:uri="0a1afdd1-1b40-4bfa-bfb7-7a69fafa81c3"/>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schemas.microsoft.com/sharepoint/v3"/>
    <ds:schemaRef ds:uri="2db3d1eb-d48f-471b-880e-0ab6d8680f69"/>
    <ds:schemaRef ds:uri="http://purl.org/dc/terms/"/>
    <ds:schemaRef ds:uri="f8072e48-24c5-42c1-82ec-4a05076a552b"/>
    <ds:schemaRef ds:uri="http://www.w3.org/XML/1998/namespace"/>
    <ds:schemaRef ds:uri="http://purl.org/dc/dcmitype/"/>
  </ds:schemaRefs>
</ds:datastoreItem>
</file>

<file path=customXml/itemProps3.xml><?xml version="1.0" encoding="utf-8"?>
<ds:datastoreItem xmlns:ds="http://schemas.openxmlformats.org/officeDocument/2006/customXml" ds:itemID="{49E6A5DB-93A4-4C43-9D08-609D0AAAE34F}">
  <ds:schemaRefs>
    <ds:schemaRef ds:uri="0a1afdd1-1b40-4bfa-bfb7-7a69fafa81c3"/>
    <ds:schemaRef ds:uri="2db3d1eb-d48f-471b-880e-0ab6d8680f69"/>
    <ds:schemaRef ds:uri="f8072e48-24c5-42c1-82ec-4a05076a552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308DB2EB-25EC-4D05-9CA0-0E6280847DE1}">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Office Theme</Template>
  <TotalTime>473</TotalTime>
  <Words>2297</Words>
  <Application>Microsoft Office PowerPoint</Application>
  <PresentationFormat>On-screen Show (4:3)</PresentationFormat>
  <Paragraphs>353</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 Light</vt:lpstr>
      <vt:lpstr>Office Theme</vt:lpstr>
      <vt:lpstr>Heraldic Shields</vt:lpstr>
      <vt:lpstr>This is a Coat of Arms  </vt:lpstr>
      <vt:lpstr>Which part is the shield? </vt:lpstr>
      <vt:lpstr>Spotting shields in Edinburgh Castle</vt:lpstr>
      <vt:lpstr>How to read a shield</vt:lpstr>
      <vt:lpstr>Marshalling</vt:lpstr>
      <vt:lpstr>Marshalling your own shield </vt:lpstr>
      <vt:lpstr>Ordinaries</vt:lpstr>
      <vt:lpstr>Charges</vt:lpstr>
      <vt:lpstr>Charging your shield</vt:lpstr>
      <vt:lpstr>Colours and meanings</vt:lpstr>
      <vt:lpstr>Colours and Blazon names</vt:lpstr>
      <vt:lpstr>Decoding Shields </vt:lpstr>
      <vt:lpstr>Design your own shield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Heraldry</dc:title>
  <dc:creator>Sally Chalmers</dc:creator>
  <cp:lastModifiedBy>Donna Laidlaw</cp:lastModifiedBy>
  <cp:revision>3</cp:revision>
  <dcterms:created xsi:type="dcterms:W3CDTF">2023-01-12T11:12:22Z</dcterms:created>
  <dcterms:modified xsi:type="dcterms:W3CDTF">2026-07-31T08:34:53Z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0x0101001919292AE64B714BA2CD9ABA721874F8</vt:lpwstr>
  </property>
  <property fmtid="{D5CDD505-2E9C-101B-9397-08002B2CF9AE}" pid="3" name="MediaServiceImageTags">
    <vt:lpwstr/>
  </property>
  <property fmtid="{D5CDD505-2E9C-101B-9397-08002B2CF9AE}" pid="4" name="C&amp;T Function">
    <vt:lpwstr>1730;#PP - Learning ＆ Inclusion|8cca4e9a-62d4-41c7-bcaf-16bbc1a4f9a3</vt:lpwstr>
  </property>
  <property fmtid="{D5CDD505-2E9C-101B-9397-08002B2CF9AE}" pid="5" name="ActivityType">
    <vt:lpwstr>2817;#Delivery|78eee985-faf8-4a93-b81f-4c7c554bd0e6</vt:lpwstr>
  </property>
  <property fmtid="{D5CDD505-2E9C-101B-9397-08002B2CF9AE}" pid="6" name="RecSeries">
    <vt:lpwstr/>
  </property>
  <property fmtid="{D5CDD505-2E9C-101B-9397-08002B2CF9AE}" pid="7" name="BusArea">
    <vt:lpwstr>5375;#Learning and Inclusion|040cf9e5-d645-4094-a1f7-5cf5925bab1d</vt:lpwstr>
  </property>
  <property fmtid="{D5CDD505-2E9C-101B-9397-08002B2CF9AE}" pid="8" name="_dlc_DocIdItemGuid">
    <vt:lpwstr>055a36b5-d035-4f84-8316-a602da2df565</vt:lpwstr>
  </property>
  <property fmtid="{D5CDD505-2E9C-101B-9397-08002B2CF9AE}" pid="9" name="Learning Programme">
    <vt:lpwstr>2816;#Castles (Theme)|d22c4ae5-df3f-471a-b3f6-602093f62bbd</vt:lpwstr>
  </property>
  <property fmtid="{D5CDD505-2E9C-101B-9397-08002B2CF9AE}" pid="10" name="DocumentSetDescription">
    <vt:lpwstr/>
  </property>
  <property fmtid="{D5CDD505-2E9C-101B-9397-08002B2CF9AE}" pid="11" name="xd_ProgID">
    <vt:lpwstr/>
  </property>
  <property fmtid="{D5CDD505-2E9C-101B-9397-08002B2CF9AE}" pid="12" name="_ColorHex">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_ColorTag">
    <vt:lpwstr/>
  </property>
  <property fmtid="{D5CDD505-2E9C-101B-9397-08002B2CF9AE}" pid="17" name="xd_Signature">
    <vt:bool>false</vt:bool>
  </property>
  <property fmtid="{D5CDD505-2E9C-101B-9397-08002B2CF9AE}" pid="18" name="_Emoji">
    <vt:lpwstr/>
  </property>
  <property fmtid="{D5CDD505-2E9C-101B-9397-08002B2CF9AE}" pid="19" name="TriggerFlowInfo">
    <vt:lpwstr/>
  </property>
  <property fmtid="{D5CDD505-2E9C-101B-9397-08002B2CF9AE}" pid="20" name="Theme">
    <vt:lpwstr>6540;#Castles and Palaces|daa71cbf-3dab-4480-a56a-e1a6324ddb86</vt:lpwstr>
  </property>
  <property fmtid="{D5CDD505-2E9C-101B-9397-08002B2CF9AE}" pid="21" name="Learning_x0020_Programme">
    <vt:lpwstr>2816;#Castles (Theme)|d22c4ae5-df3f-471a-b3f6-602093f62bbd</vt:lpwstr>
  </property>
  <property fmtid="{D5CDD505-2E9C-101B-9397-08002B2CF9AE}" pid="22" name="C_x0026_T_x0020_Function">
    <vt:lpwstr>1730;#PP - Learning ＆ Inclusion|8cca4e9a-62d4-41c7-bcaf-16bbc1a4f9a3</vt:lpwstr>
  </property>
  <property fmtid="{D5CDD505-2E9C-101B-9397-08002B2CF9AE}" pid="23" name="_docset_NoMedatataSyncRequired">
    <vt:lpwstr>False</vt:lpwstr>
  </property>
</Properties>
</file>