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Lst>
  <p:notesMasterIdLst>
    <p:notesMasterId r:id="rId23"/>
  </p:notesMasterIdLst>
  <p:sldIdLst>
    <p:sldId id="259" r:id="rId6"/>
    <p:sldId id="286" r:id="rId7"/>
    <p:sldId id="299" r:id="rId8"/>
    <p:sldId id="302" r:id="rId9"/>
    <p:sldId id="306" r:id="rId10"/>
    <p:sldId id="261" r:id="rId11"/>
    <p:sldId id="307" r:id="rId12"/>
    <p:sldId id="308" r:id="rId13"/>
    <p:sldId id="288" r:id="rId14"/>
    <p:sldId id="298" r:id="rId15"/>
    <p:sldId id="289" r:id="rId16"/>
    <p:sldId id="277" r:id="rId17"/>
    <p:sldId id="309" r:id="rId18"/>
    <p:sldId id="311" r:id="rId19"/>
    <p:sldId id="312" r:id="rId20"/>
    <p:sldId id="313" r:id="rId21"/>
    <p:sldId id="3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4043">
          <p15:clr>
            <a:srgbClr val="A4A3A4"/>
          </p15:clr>
        </p15:guide>
        <p15:guide id="3" orient="horz" pos="2160">
          <p15:clr>
            <a:srgbClr val="A4A3A4"/>
          </p15:clr>
        </p15:guide>
        <p15:guide id="4" pos="5482">
          <p15:clr>
            <a:srgbClr val="A4A3A4"/>
          </p15:clr>
        </p15:guide>
        <p15:guide id="5" pos="2880">
          <p15:clr>
            <a:srgbClr val="A4A3A4"/>
          </p15:clr>
        </p15:guide>
        <p15:guide id="6" pos="2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astwood" initials="AE" lastIdx="3" clrIdx="0">
    <p:extLst>
      <p:ext uri="{19B8F6BF-5375-455C-9EA6-DF929625EA0E}">
        <p15:presenceInfo xmlns:p15="http://schemas.microsoft.com/office/powerpoint/2012/main" userId="S::amy.eastwood@hes.scot::9699acb9-58a2-4a13-9fd4-e6718eed1d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C9319-C4C3-47C9-AF9D-0C3DE1DFABC8}" v="10" dt="2025-08-25T14:29:23.844"/>
    <p1510:client id="{E74431B6-F538-4F31-ADB7-E8EC2A3E0415}" v="1" dt="2025-08-25T14:19:21.931"/>
    <p1510:client id="{FCEB89D7-0B8E-245E-75CF-5FB88ABFDB1B}" v="8" dt="2025-08-25T14:14:32.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24" y="114"/>
      </p:cViewPr>
      <p:guideLst>
        <p:guide orient="horz" pos="274"/>
        <p:guide orient="horz" pos="4043"/>
        <p:guide orient="horz" pos="2160"/>
        <p:guide pos="5482"/>
        <p:guide pos="2880"/>
        <p:guide pos="2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mian Runciman" userId="570ef7ed-cc96-4ae3-a4cc-84dd275446f8" providerId="ADAL" clId="{1A4C9319-C4C3-47C9-AF9D-0C3DE1DFABC8}"/>
    <pc:docChg chg="modSld">
      <pc:chgData name="Charmian Runciman" userId="570ef7ed-cc96-4ae3-a4cc-84dd275446f8" providerId="ADAL" clId="{1A4C9319-C4C3-47C9-AF9D-0C3DE1DFABC8}" dt="2025-08-25T14:29:23.844" v="18" actId="962"/>
      <pc:docMkLst>
        <pc:docMk/>
      </pc:docMkLst>
      <pc:sldChg chg="modSp mod">
        <pc:chgData name="Charmian Runciman" userId="570ef7ed-cc96-4ae3-a4cc-84dd275446f8" providerId="ADAL" clId="{1A4C9319-C4C3-47C9-AF9D-0C3DE1DFABC8}" dt="2025-08-25T14:29:23.844" v="18" actId="962"/>
        <pc:sldMkLst>
          <pc:docMk/>
          <pc:sldMk cId="469770848" sldId="277"/>
        </pc:sldMkLst>
        <pc:graphicFrameChg chg="mod modGraphic">
          <ac:chgData name="Charmian Runciman" userId="570ef7ed-cc96-4ae3-a4cc-84dd275446f8" providerId="ADAL" clId="{1A4C9319-C4C3-47C9-AF9D-0C3DE1DFABC8}" dt="2025-08-25T14:26:54.384" v="13" actId="962"/>
          <ac:graphicFrameMkLst>
            <pc:docMk/>
            <pc:sldMk cId="469770848" sldId="277"/>
            <ac:graphicFrameMk id="3" creationId="{0792C520-366B-460C-A687-0FDC0CCFDF04}"/>
          </ac:graphicFrameMkLst>
        </pc:graphicFrameChg>
        <pc:graphicFrameChg chg="mod modGraphic">
          <ac:chgData name="Charmian Runciman" userId="570ef7ed-cc96-4ae3-a4cc-84dd275446f8" providerId="ADAL" clId="{1A4C9319-C4C3-47C9-AF9D-0C3DE1DFABC8}" dt="2025-08-25T14:29:23.844" v="18" actId="962"/>
          <ac:graphicFrameMkLst>
            <pc:docMk/>
            <pc:sldMk cId="469770848" sldId="277"/>
            <ac:graphicFrameMk id="9" creationId="{77193A69-CD9B-4A00-A55D-C0A034FA3E59}"/>
          </ac:graphicFrameMkLst>
        </pc:graphicFrameChg>
      </pc:sldChg>
      <pc:sldChg chg="modSp mod">
        <pc:chgData name="Charmian Runciman" userId="570ef7ed-cc96-4ae3-a4cc-84dd275446f8" providerId="ADAL" clId="{1A4C9319-C4C3-47C9-AF9D-0C3DE1DFABC8}" dt="2025-08-25T14:25:08.225" v="11" actId="962"/>
        <pc:sldMkLst>
          <pc:docMk/>
          <pc:sldMk cId="2474875755" sldId="288"/>
        </pc:sldMkLst>
        <pc:spChg chg="mod">
          <ac:chgData name="Charmian Runciman" userId="570ef7ed-cc96-4ae3-a4cc-84dd275446f8" providerId="ADAL" clId="{1A4C9319-C4C3-47C9-AF9D-0C3DE1DFABC8}" dt="2025-08-25T14:25:08.225" v="11" actId="962"/>
          <ac:spMkLst>
            <pc:docMk/>
            <pc:sldMk cId="2474875755" sldId="288"/>
            <ac:spMk id="3" creationId="{0EB28FD0-1426-410C-B200-C349899953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C7325-B447-4EE2-B006-45E92E74702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54DACF7E-924F-465D-B08A-0645FB9FF465}">
      <dgm:prSet phldrT="[Text]" custT="1"/>
      <dgm:spPr/>
      <dgm:t>
        <a:bodyPr/>
        <a:lstStyle/>
        <a:p>
          <a:pPr algn="ctr"/>
          <a:r>
            <a:rPr lang="en-GB" sz="2000" b="1"/>
            <a:t>HISTORIC ENVIRONMENT GRANTS </a:t>
          </a:r>
        </a:p>
      </dgm:t>
    </dgm:pt>
    <dgm:pt modelId="{55355811-D601-4743-88D9-DB3E9CCC13A5}" type="parTrans" cxnId="{8D8998AF-6CA9-41F8-9543-DB44A919BAB3}">
      <dgm:prSet/>
      <dgm:spPr/>
      <dgm:t>
        <a:bodyPr/>
        <a:lstStyle/>
        <a:p>
          <a:pPr algn="ctr"/>
          <a:endParaRPr lang="en-GB"/>
        </a:p>
      </dgm:t>
    </dgm:pt>
    <dgm:pt modelId="{4B6AC195-035E-4C65-859F-975D8F2E0416}" type="sibTrans" cxnId="{8D8998AF-6CA9-41F8-9543-DB44A919BAB3}">
      <dgm:prSet/>
      <dgm:spPr/>
      <dgm:t>
        <a:bodyPr/>
        <a:lstStyle/>
        <a:p>
          <a:pPr algn="ctr"/>
          <a:endParaRPr lang="en-GB"/>
        </a:p>
      </dgm:t>
    </dgm:pt>
    <dgm:pt modelId="{0CB5F0D9-BA87-4E48-B444-FC97105962CB}">
      <dgm:prSet phldrT="[Text]" custT="1"/>
      <dgm:spPr/>
      <dgm:t>
        <a:bodyPr/>
        <a:lstStyle/>
        <a:p>
          <a:pPr algn="ctr"/>
          <a:r>
            <a:rPr lang="en-GB" sz="1050"/>
            <a:t>HISTORIC ENVIRONMENT REPAIR GRANT</a:t>
          </a:r>
        </a:p>
      </dgm:t>
    </dgm:pt>
    <dgm:pt modelId="{48D0A019-C0BD-4894-A7E4-657E2D8F8A29}" type="parTrans" cxnId="{FB56B01D-30E6-4551-8CEF-CF7D32F17140}">
      <dgm:prSet/>
      <dgm:spPr/>
      <dgm:t>
        <a:bodyPr/>
        <a:lstStyle/>
        <a:p>
          <a:pPr algn="ctr"/>
          <a:endParaRPr lang="en-GB"/>
        </a:p>
      </dgm:t>
    </dgm:pt>
    <dgm:pt modelId="{74622ABA-8D52-4FB9-9BBE-E2D361B836F8}" type="sibTrans" cxnId="{FB56B01D-30E6-4551-8CEF-CF7D32F17140}">
      <dgm:prSet/>
      <dgm:spPr/>
      <dgm:t>
        <a:bodyPr/>
        <a:lstStyle/>
        <a:p>
          <a:pPr algn="ctr"/>
          <a:endParaRPr lang="en-GB"/>
        </a:p>
      </dgm:t>
    </dgm:pt>
    <dgm:pt modelId="{EBAE934B-D68B-4E35-81E8-81091323CABA}">
      <dgm:prSet phldrT="[Text]" custT="1"/>
      <dgm:spPr/>
      <dgm:t>
        <a:bodyPr/>
        <a:lstStyle/>
        <a:p>
          <a:pPr algn="ctr"/>
          <a:r>
            <a:rPr lang="en-GB" sz="1050"/>
            <a:t>ARCHAEOLOGY PROGRAMME</a:t>
          </a:r>
        </a:p>
      </dgm:t>
    </dgm:pt>
    <dgm:pt modelId="{88B931D5-1561-41FF-AB16-B9BEAD63DE2E}" type="parTrans" cxnId="{79EBA083-9C8C-4ACC-959C-6B3FE40D3EAA}">
      <dgm:prSet/>
      <dgm:spPr/>
      <dgm:t>
        <a:bodyPr/>
        <a:lstStyle/>
        <a:p>
          <a:pPr algn="ctr"/>
          <a:endParaRPr lang="en-GB"/>
        </a:p>
      </dgm:t>
    </dgm:pt>
    <dgm:pt modelId="{8DDE4339-9C3E-4FE2-82A6-4A7598C7BDE7}" type="sibTrans" cxnId="{79EBA083-9C8C-4ACC-959C-6B3FE40D3EAA}">
      <dgm:prSet/>
      <dgm:spPr/>
      <dgm:t>
        <a:bodyPr/>
        <a:lstStyle/>
        <a:p>
          <a:pPr algn="ctr"/>
          <a:endParaRPr lang="en-GB"/>
        </a:p>
      </dgm:t>
    </dgm:pt>
    <dgm:pt modelId="{01402C58-5343-4468-9668-DE52C8E2C196}">
      <dgm:prSet phldrT="[Text]" custT="1"/>
      <dgm:spPr/>
      <dgm:t>
        <a:bodyPr/>
        <a:lstStyle/>
        <a:p>
          <a:pPr algn="ctr"/>
          <a:r>
            <a:rPr lang="en-GB" sz="900"/>
            <a:t>ORGANISATIONAL SUPPORT FUND (OSF)</a:t>
          </a:r>
        </a:p>
      </dgm:t>
    </dgm:pt>
    <dgm:pt modelId="{A5A993FA-E29B-4AD7-A6FF-BB80C032F694}" type="parTrans" cxnId="{2A095C06-6132-4E9F-96E2-95824A4983BC}">
      <dgm:prSet/>
      <dgm:spPr/>
      <dgm:t>
        <a:bodyPr/>
        <a:lstStyle/>
        <a:p>
          <a:pPr algn="ctr"/>
          <a:endParaRPr lang="en-GB"/>
        </a:p>
      </dgm:t>
    </dgm:pt>
    <dgm:pt modelId="{8D542425-F507-460A-93F5-8CBDE0B01269}" type="sibTrans" cxnId="{2A095C06-6132-4E9F-96E2-95824A4983BC}">
      <dgm:prSet/>
      <dgm:spPr/>
      <dgm:t>
        <a:bodyPr/>
        <a:lstStyle/>
        <a:p>
          <a:pPr algn="ctr"/>
          <a:endParaRPr lang="en-GB"/>
        </a:p>
      </dgm:t>
    </dgm:pt>
    <dgm:pt modelId="{34175309-58B5-4DE0-A086-B03D9FA008BF}">
      <dgm:prSet phldrT="[Text]" custT="1"/>
      <dgm:spPr/>
      <dgm:t>
        <a:bodyPr/>
        <a:lstStyle/>
        <a:p>
          <a:pPr algn="ctr"/>
          <a:r>
            <a:rPr lang="en-GB" sz="1050"/>
            <a:t>HISTORIC ENVIRONMENT SUPPORT FUND</a:t>
          </a:r>
        </a:p>
      </dgm:t>
    </dgm:pt>
    <dgm:pt modelId="{CF7862A5-48EB-4B1A-95BA-35A06822C886}" type="parTrans" cxnId="{55E2B059-18BC-47C8-8915-C9089B45D854}">
      <dgm:prSet/>
      <dgm:spPr/>
      <dgm:t>
        <a:bodyPr/>
        <a:lstStyle/>
        <a:p>
          <a:pPr algn="ctr"/>
          <a:endParaRPr lang="en-GB"/>
        </a:p>
      </dgm:t>
    </dgm:pt>
    <dgm:pt modelId="{49E59141-AB27-432D-80DA-3DFEEE39671C}" type="sibTrans" cxnId="{55E2B059-18BC-47C8-8915-C9089B45D854}">
      <dgm:prSet/>
      <dgm:spPr/>
      <dgm:t>
        <a:bodyPr/>
        <a:lstStyle/>
        <a:p>
          <a:pPr algn="ctr"/>
          <a:endParaRPr lang="en-GB"/>
        </a:p>
      </dgm:t>
    </dgm:pt>
    <dgm:pt modelId="{E5AC801B-E346-4077-AEA6-CE86C2FD9C6E}" type="pres">
      <dgm:prSet presAssocID="{8B5C7325-B447-4EE2-B006-45E92E747022}" presName="composite" presStyleCnt="0">
        <dgm:presLayoutVars>
          <dgm:chMax val="1"/>
          <dgm:dir/>
          <dgm:resizeHandles val="exact"/>
        </dgm:presLayoutVars>
      </dgm:prSet>
      <dgm:spPr/>
    </dgm:pt>
    <dgm:pt modelId="{690E9A3F-CEDD-46FA-A0BC-644B99D0FD23}" type="pres">
      <dgm:prSet presAssocID="{8B5C7325-B447-4EE2-B006-45E92E747022}" presName="radial" presStyleCnt="0">
        <dgm:presLayoutVars>
          <dgm:animLvl val="ctr"/>
        </dgm:presLayoutVars>
      </dgm:prSet>
      <dgm:spPr/>
    </dgm:pt>
    <dgm:pt modelId="{2A2D2B5D-E71E-4706-9D18-65B736A2FEC9}" type="pres">
      <dgm:prSet presAssocID="{54DACF7E-924F-465D-B08A-0645FB9FF465}" presName="centerShape" presStyleLbl="vennNode1" presStyleIdx="0" presStyleCnt="5"/>
      <dgm:spPr/>
    </dgm:pt>
    <dgm:pt modelId="{96F65942-0911-4510-9B7C-1EFCD70EEBE9}" type="pres">
      <dgm:prSet presAssocID="{0CB5F0D9-BA87-4E48-B444-FC97105962CB}" presName="node" presStyleLbl="vennNode1" presStyleIdx="1" presStyleCnt="5">
        <dgm:presLayoutVars>
          <dgm:bulletEnabled val="1"/>
        </dgm:presLayoutVars>
      </dgm:prSet>
      <dgm:spPr/>
    </dgm:pt>
    <dgm:pt modelId="{5DF76643-A0BB-40E2-85BC-DA45788A1223}" type="pres">
      <dgm:prSet presAssocID="{EBAE934B-D68B-4E35-81E8-81091323CABA}" presName="node" presStyleLbl="vennNode1" presStyleIdx="2" presStyleCnt="5">
        <dgm:presLayoutVars>
          <dgm:bulletEnabled val="1"/>
        </dgm:presLayoutVars>
      </dgm:prSet>
      <dgm:spPr/>
    </dgm:pt>
    <dgm:pt modelId="{847FF1E3-B760-48B7-B36B-8E2ECA9B231E}" type="pres">
      <dgm:prSet presAssocID="{01402C58-5343-4468-9668-DE52C8E2C196}" presName="node" presStyleLbl="vennNode1" presStyleIdx="3" presStyleCnt="5">
        <dgm:presLayoutVars>
          <dgm:bulletEnabled val="1"/>
        </dgm:presLayoutVars>
      </dgm:prSet>
      <dgm:spPr/>
    </dgm:pt>
    <dgm:pt modelId="{4C7F6212-D85E-4F8E-8E99-436A43FD16CE}" type="pres">
      <dgm:prSet presAssocID="{34175309-58B5-4DE0-A086-B03D9FA008BF}" presName="node" presStyleLbl="vennNode1" presStyleIdx="4" presStyleCnt="5">
        <dgm:presLayoutVars>
          <dgm:bulletEnabled val="1"/>
        </dgm:presLayoutVars>
      </dgm:prSet>
      <dgm:spPr/>
    </dgm:pt>
  </dgm:ptLst>
  <dgm:cxnLst>
    <dgm:cxn modelId="{2F1B1702-ADEA-44CD-9AC6-428BA7462F01}" type="presOf" srcId="{01402C58-5343-4468-9668-DE52C8E2C196}" destId="{847FF1E3-B760-48B7-B36B-8E2ECA9B231E}" srcOrd="0" destOrd="0" presId="urn:microsoft.com/office/officeart/2005/8/layout/radial3"/>
    <dgm:cxn modelId="{2A095C06-6132-4E9F-96E2-95824A4983BC}" srcId="{54DACF7E-924F-465D-B08A-0645FB9FF465}" destId="{01402C58-5343-4468-9668-DE52C8E2C196}" srcOrd="2" destOrd="0" parTransId="{A5A993FA-E29B-4AD7-A6FF-BB80C032F694}" sibTransId="{8D542425-F507-460A-93F5-8CBDE0B01269}"/>
    <dgm:cxn modelId="{FB56B01D-30E6-4551-8CEF-CF7D32F17140}" srcId="{54DACF7E-924F-465D-B08A-0645FB9FF465}" destId="{0CB5F0D9-BA87-4E48-B444-FC97105962CB}" srcOrd="0" destOrd="0" parTransId="{48D0A019-C0BD-4894-A7E4-657E2D8F8A29}" sibTransId="{74622ABA-8D52-4FB9-9BBE-E2D361B836F8}"/>
    <dgm:cxn modelId="{F1FC2232-B95A-4CED-B590-0AE2B607BB4B}" type="presOf" srcId="{0CB5F0D9-BA87-4E48-B444-FC97105962CB}" destId="{96F65942-0911-4510-9B7C-1EFCD70EEBE9}" srcOrd="0" destOrd="0" presId="urn:microsoft.com/office/officeart/2005/8/layout/radial3"/>
    <dgm:cxn modelId="{55E2B059-18BC-47C8-8915-C9089B45D854}" srcId="{54DACF7E-924F-465D-B08A-0645FB9FF465}" destId="{34175309-58B5-4DE0-A086-B03D9FA008BF}" srcOrd="3" destOrd="0" parTransId="{CF7862A5-48EB-4B1A-95BA-35A06822C886}" sibTransId="{49E59141-AB27-432D-80DA-3DFEEE39671C}"/>
    <dgm:cxn modelId="{79EBA083-9C8C-4ACC-959C-6B3FE40D3EAA}" srcId="{54DACF7E-924F-465D-B08A-0645FB9FF465}" destId="{EBAE934B-D68B-4E35-81E8-81091323CABA}" srcOrd="1" destOrd="0" parTransId="{88B931D5-1561-41FF-AB16-B9BEAD63DE2E}" sibTransId="{8DDE4339-9C3E-4FE2-82A6-4A7598C7BDE7}"/>
    <dgm:cxn modelId="{D46C6988-1DE7-4589-A572-62188F67DF15}" type="presOf" srcId="{34175309-58B5-4DE0-A086-B03D9FA008BF}" destId="{4C7F6212-D85E-4F8E-8E99-436A43FD16CE}" srcOrd="0" destOrd="0" presId="urn:microsoft.com/office/officeart/2005/8/layout/radial3"/>
    <dgm:cxn modelId="{8D8998AF-6CA9-41F8-9543-DB44A919BAB3}" srcId="{8B5C7325-B447-4EE2-B006-45E92E747022}" destId="{54DACF7E-924F-465D-B08A-0645FB9FF465}" srcOrd="0" destOrd="0" parTransId="{55355811-D601-4743-88D9-DB3E9CCC13A5}" sibTransId="{4B6AC195-035E-4C65-859F-975D8F2E0416}"/>
    <dgm:cxn modelId="{CCDC0AB2-0267-4D6C-8173-06CBD13380E2}" type="presOf" srcId="{8B5C7325-B447-4EE2-B006-45E92E747022}" destId="{E5AC801B-E346-4077-AEA6-CE86C2FD9C6E}" srcOrd="0" destOrd="0" presId="urn:microsoft.com/office/officeart/2005/8/layout/radial3"/>
    <dgm:cxn modelId="{F02400F1-0F49-47FB-A343-F66873398385}" type="presOf" srcId="{EBAE934B-D68B-4E35-81E8-81091323CABA}" destId="{5DF76643-A0BB-40E2-85BC-DA45788A1223}" srcOrd="0" destOrd="0" presId="urn:microsoft.com/office/officeart/2005/8/layout/radial3"/>
    <dgm:cxn modelId="{214037F6-A424-4CDE-A51D-1A033211B13E}" type="presOf" srcId="{54DACF7E-924F-465D-B08A-0645FB9FF465}" destId="{2A2D2B5D-E71E-4706-9D18-65B736A2FEC9}" srcOrd="0" destOrd="0" presId="urn:microsoft.com/office/officeart/2005/8/layout/radial3"/>
    <dgm:cxn modelId="{8B305E13-5848-4BDC-B2C3-C1337273B86C}" type="presParOf" srcId="{E5AC801B-E346-4077-AEA6-CE86C2FD9C6E}" destId="{690E9A3F-CEDD-46FA-A0BC-644B99D0FD23}" srcOrd="0" destOrd="0" presId="urn:microsoft.com/office/officeart/2005/8/layout/radial3"/>
    <dgm:cxn modelId="{770FBE78-1EA3-4392-9124-3FF5CC7BED4B}" type="presParOf" srcId="{690E9A3F-CEDD-46FA-A0BC-644B99D0FD23}" destId="{2A2D2B5D-E71E-4706-9D18-65B736A2FEC9}" srcOrd="0" destOrd="0" presId="urn:microsoft.com/office/officeart/2005/8/layout/radial3"/>
    <dgm:cxn modelId="{00A808AF-F4DC-48FB-887F-DC8853EBCE3E}" type="presParOf" srcId="{690E9A3F-CEDD-46FA-A0BC-644B99D0FD23}" destId="{96F65942-0911-4510-9B7C-1EFCD70EEBE9}" srcOrd="1" destOrd="0" presId="urn:microsoft.com/office/officeart/2005/8/layout/radial3"/>
    <dgm:cxn modelId="{522A28A4-56A6-44BA-A263-3DAA1A7AB8EB}" type="presParOf" srcId="{690E9A3F-CEDD-46FA-A0BC-644B99D0FD23}" destId="{5DF76643-A0BB-40E2-85BC-DA45788A1223}" srcOrd="2" destOrd="0" presId="urn:microsoft.com/office/officeart/2005/8/layout/radial3"/>
    <dgm:cxn modelId="{F6FFEB23-BDF8-47AB-B495-DAAA67679227}" type="presParOf" srcId="{690E9A3F-CEDD-46FA-A0BC-644B99D0FD23}" destId="{847FF1E3-B760-48B7-B36B-8E2ECA9B231E}" srcOrd="3" destOrd="0" presId="urn:microsoft.com/office/officeart/2005/8/layout/radial3"/>
    <dgm:cxn modelId="{AF875123-6738-42AD-AE4B-0FBA0339BCAB}" type="presParOf" srcId="{690E9A3F-CEDD-46FA-A0BC-644B99D0FD23}" destId="{4C7F6212-D85E-4F8E-8E99-436A43FD16C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04905-73B5-41A7-9D87-8B1B08C0F11D}" type="doc">
      <dgm:prSet loTypeId="urn:microsoft.com/office/officeart/2005/8/layout/process1" loCatId="process" qsTypeId="urn:microsoft.com/office/officeart/2005/8/quickstyle/simple1" qsCatId="simple" csTypeId="urn:microsoft.com/office/officeart/2005/8/colors/accent1_2" csCatId="accent1" phldr="1"/>
      <dgm:spPr/>
    </dgm:pt>
    <dgm:pt modelId="{0BEE0585-4F0D-461F-919B-7FD3B8E0FB11}">
      <dgm:prSet phldrT="[Text]"/>
      <dgm:spPr/>
      <dgm:t>
        <a:bodyPr/>
        <a:lstStyle/>
        <a:p>
          <a:r>
            <a:rPr lang="en-GB" dirty="0">
              <a:solidFill>
                <a:srgbClr val="002060"/>
              </a:solidFill>
            </a:rPr>
            <a:t>Contract Issued</a:t>
          </a:r>
          <a:r>
            <a:rPr lang="en-GB" dirty="0"/>
            <a:t>	</a:t>
          </a:r>
        </a:p>
      </dgm:t>
    </dgm:pt>
    <dgm:pt modelId="{0CF8AF23-8317-4096-A8B6-31557A2A3017}" type="parTrans" cxnId="{EB85E4C2-7124-4528-A25C-43E9575D62A7}">
      <dgm:prSet/>
      <dgm:spPr/>
      <dgm:t>
        <a:bodyPr/>
        <a:lstStyle/>
        <a:p>
          <a:endParaRPr lang="en-GB"/>
        </a:p>
      </dgm:t>
    </dgm:pt>
    <dgm:pt modelId="{A37F2C1E-6421-4182-8186-A175C9FAC648}" type="sibTrans" cxnId="{EB85E4C2-7124-4528-A25C-43E9575D62A7}">
      <dgm:prSet/>
      <dgm:spPr/>
      <dgm:t>
        <a:bodyPr/>
        <a:lstStyle/>
        <a:p>
          <a:endParaRPr lang="en-GB"/>
        </a:p>
      </dgm:t>
    </dgm:pt>
    <dgm:pt modelId="{B73321C8-BA45-4CF0-8027-722B38506F74}">
      <dgm:prSet phldrT="[Text]"/>
      <dgm:spPr/>
      <dgm:t>
        <a:bodyPr/>
        <a:lstStyle/>
        <a:p>
          <a:r>
            <a:rPr lang="en-GB" dirty="0">
              <a:solidFill>
                <a:srgbClr val="002060"/>
              </a:solidFill>
            </a:rPr>
            <a:t>Agree Outcomes Plan</a:t>
          </a:r>
        </a:p>
      </dgm:t>
    </dgm:pt>
    <dgm:pt modelId="{148D1095-BB5D-4B82-914C-6B6EB3B6321B}" type="parTrans" cxnId="{0FF86DFB-0A19-48CF-A585-AF89066315FB}">
      <dgm:prSet/>
      <dgm:spPr/>
      <dgm:t>
        <a:bodyPr/>
        <a:lstStyle/>
        <a:p>
          <a:endParaRPr lang="en-GB"/>
        </a:p>
      </dgm:t>
    </dgm:pt>
    <dgm:pt modelId="{B1033E68-3B5F-414B-A8DD-108A321306EA}" type="sibTrans" cxnId="{0FF86DFB-0A19-48CF-A585-AF89066315FB}">
      <dgm:prSet/>
      <dgm:spPr/>
      <dgm:t>
        <a:bodyPr/>
        <a:lstStyle/>
        <a:p>
          <a:endParaRPr lang="en-GB"/>
        </a:p>
      </dgm:t>
    </dgm:pt>
    <dgm:pt modelId="{15A460F1-56B9-450D-A9FB-EA54721E12A5}">
      <dgm:prSet phldrT="[Text]"/>
      <dgm:spPr/>
      <dgm:t>
        <a:bodyPr/>
        <a:lstStyle/>
        <a:p>
          <a:r>
            <a:rPr lang="en-GB" dirty="0">
              <a:solidFill>
                <a:srgbClr val="002060"/>
              </a:solidFill>
            </a:rPr>
            <a:t>Permission To Start</a:t>
          </a:r>
        </a:p>
      </dgm:t>
    </dgm:pt>
    <dgm:pt modelId="{2F743887-C312-4380-B1CE-B5F7AB1A9EF3}" type="parTrans" cxnId="{413D8C12-D0D5-45EA-AAA2-250C4FD02D0F}">
      <dgm:prSet/>
      <dgm:spPr/>
      <dgm:t>
        <a:bodyPr/>
        <a:lstStyle/>
        <a:p>
          <a:endParaRPr lang="en-GB"/>
        </a:p>
      </dgm:t>
    </dgm:pt>
    <dgm:pt modelId="{1F9F41AD-515A-49C0-B2AA-A65C61F437A0}" type="sibTrans" cxnId="{413D8C12-D0D5-45EA-AAA2-250C4FD02D0F}">
      <dgm:prSet/>
      <dgm:spPr/>
      <dgm:t>
        <a:bodyPr/>
        <a:lstStyle/>
        <a:p>
          <a:endParaRPr lang="en-GB"/>
        </a:p>
      </dgm:t>
    </dgm:pt>
    <dgm:pt modelId="{5E34E311-58B5-475E-A524-55FE568D8C6B}" type="pres">
      <dgm:prSet presAssocID="{F3804905-73B5-41A7-9D87-8B1B08C0F11D}" presName="Name0" presStyleCnt="0">
        <dgm:presLayoutVars>
          <dgm:dir/>
          <dgm:resizeHandles val="exact"/>
        </dgm:presLayoutVars>
      </dgm:prSet>
      <dgm:spPr/>
    </dgm:pt>
    <dgm:pt modelId="{AE68CBE9-F85E-4EF2-B57F-1E9AACA3B905}" type="pres">
      <dgm:prSet presAssocID="{0BEE0585-4F0D-461F-919B-7FD3B8E0FB11}" presName="node" presStyleLbl="node1" presStyleIdx="0" presStyleCnt="3" custLinFactNeighborX="5098" custLinFactNeighborY="-850">
        <dgm:presLayoutVars>
          <dgm:bulletEnabled val="1"/>
        </dgm:presLayoutVars>
      </dgm:prSet>
      <dgm:spPr/>
    </dgm:pt>
    <dgm:pt modelId="{334957E2-2A33-4D80-A3BD-BC347EAAC2B6}" type="pres">
      <dgm:prSet presAssocID="{A37F2C1E-6421-4182-8186-A175C9FAC648}" presName="sibTrans" presStyleLbl="sibTrans2D1" presStyleIdx="0" presStyleCnt="2"/>
      <dgm:spPr/>
    </dgm:pt>
    <dgm:pt modelId="{E4762327-8F64-47CD-9E75-87A113421CCA}" type="pres">
      <dgm:prSet presAssocID="{A37F2C1E-6421-4182-8186-A175C9FAC648}" presName="connectorText" presStyleLbl="sibTrans2D1" presStyleIdx="0" presStyleCnt="2"/>
      <dgm:spPr/>
    </dgm:pt>
    <dgm:pt modelId="{9698D3E9-2A2C-4277-9FD1-F8F8AF793776}" type="pres">
      <dgm:prSet presAssocID="{B73321C8-BA45-4CF0-8027-722B38506F74}" presName="node" presStyleLbl="node1" presStyleIdx="1" presStyleCnt="3">
        <dgm:presLayoutVars>
          <dgm:bulletEnabled val="1"/>
        </dgm:presLayoutVars>
      </dgm:prSet>
      <dgm:spPr/>
    </dgm:pt>
    <dgm:pt modelId="{ED7ABC5D-0B6D-4E1E-9462-09923827C098}" type="pres">
      <dgm:prSet presAssocID="{B1033E68-3B5F-414B-A8DD-108A321306EA}" presName="sibTrans" presStyleLbl="sibTrans2D1" presStyleIdx="1" presStyleCnt="2"/>
      <dgm:spPr/>
    </dgm:pt>
    <dgm:pt modelId="{D291C373-0AAF-47B2-9D69-6FE2FB477734}" type="pres">
      <dgm:prSet presAssocID="{B1033E68-3B5F-414B-A8DD-108A321306EA}" presName="connectorText" presStyleLbl="sibTrans2D1" presStyleIdx="1" presStyleCnt="2"/>
      <dgm:spPr/>
    </dgm:pt>
    <dgm:pt modelId="{CD250379-20C6-422E-8C88-DF3E9B0EF4F7}" type="pres">
      <dgm:prSet presAssocID="{15A460F1-56B9-450D-A9FB-EA54721E12A5}" presName="node" presStyleLbl="node1" presStyleIdx="2" presStyleCnt="3" custLinFactNeighborX="-2884" custLinFactNeighborY="-1922">
        <dgm:presLayoutVars>
          <dgm:bulletEnabled val="1"/>
        </dgm:presLayoutVars>
      </dgm:prSet>
      <dgm:spPr/>
    </dgm:pt>
  </dgm:ptLst>
  <dgm:cxnLst>
    <dgm:cxn modelId="{413D8C12-D0D5-45EA-AAA2-250C4FD02D0F}" srcId="{F3804905-73B5-41A7-9D87-8B1B08C0F11D}" destId="{15A460F1-56B9-450D-A9FB-EA54721E12A5}" srcOrd="2" destOrd="0" parTransId="{2F743887-C312-4380-B1CE-B5F7AB1A9EF3}" sibTransId="{1F9F41AD-515A-49C0-B2AA-A65C61F437A0}"/>
    <dgm:cxn modelId="{3249431C-5858-4263-A521-5B33244167A6}" type="presOf" srcId="{0BEE0585-4F0D-461F-919B-7FD3B8E0FB11}" destId="{AE68CBE9-F85E-4EF2-B57F-1E9AACA3B905}" srcOrd="0" destOrd="0" presId="urn:microsoft.com/office/officeart/2005/8/layout/process1"/>
    <dgm:cxn modelId="{ECCA263B-537F-444F-9087-03AFD6A16991}" type="presOf" srcId="{B73321C8-BA45-4CF0-8027-722B38506F74}" destId="{9698D3E9-2A2C-4277-9FD1-F8F8AF793776}" srcOrd="0" destOrd="0" presId="urn:microsoft.com/office/officeart/2005/8/layout/process1"/>
    <dgm:cxn modelId="{AC3C8F42-6969-4548-B413-5877FE172771}" type="presOf" srcId="{B1033E68-3B5F-414B-A8DD-108A321306EA}" destId="{ED7ABC5D-0B6D-4E1E-9462-09923827C098}" srcOrd="0" destOrd="0" presId="urn:microsoft.com/office/officeart/2005/8/layout/process1"/>
    <dgm:cxn modelId="{EB9B175A-5553-4110-9C42-19E52A918F05}" type="presOf" srcId="{A37F2C1E-6421-4182-8186-A175C9FAC648}" destId="{E4762327-8F64-47CD-9E75-87A113421CCA}" srcOrd="1" destOrd="0" presId="urn:microsoft.com/office/officeart/2005/8/layout/process1"/>
    <dgm:cxn modelId="{991ECF98-FFF3-434F-A870-09F346C29C18}" type="presOf" srcId="{B1033E68-3B5F-414B-A8DD-108A321306EA}" destId="{D291C373-0AAF-47B2-9D69-6FE2FB477734}" srcOrd="1" destOrd="0" presId="urn:microsoft.com/office/officeart/2005/8/layout/process1"/>
    <dgm:cxn modelId="{F06096BB-5C7C-4FD2-BC49-FB3469899027}" type="presOf" srcId="{A37F2C1E-6421-4182-8186-A175C9FAC648}" destId="{334957E2-2A33-4D80-A3BD-BC347EAAC2B6}" srcOrd="0" destOrd="0" presId="urn:microsoft.com/office/officeart/2005/8/layout/process1"/>
    <dgm:cxn modelId="{EB85E4C2-7124-4528-A25C-43E9575D62A7}" srcId="{F3804905-73B5-41A7-9D87-8B1B08C0F11D}" destId="{0BEE0585-4F0D-461F-919B-7FD3B8E0FB11}" srcOrd="0" destOrd="0" parTransId="{0CF8AF23-8317-4096-A8B6-31557A2A3017}" sibTransId="{A37F2C1E-6421-4182-8186-A175C9FAC648}"/>
    <dgm:cxn modelId="{871B49D4-1989-4DAE-9013-3993CBCDA34A}" type="presOf" srcId="{F3804905-73B5-41A7-9D87-8B1B08C0F11D}" destId="{5E34E311-58B5-475E-A524-55FE568D8C6B}" srcOrd="0" destOrd="0" presId="urn:microsoft.com/office/officeart/2005/8/layout/process1"/>
    <dgm:cxn modelId="{1A363FEB-FBEE-424E-A106-9D46481026EC}" type="presOf" srcId="{15A460F1-56B9-450D-A9FB-EA54721E12A5}" destId="{CD250379-20C6-422E-8C88-DF3E9B0EF4F7}" srcOrd="0" destOrd="0" presId="urn:microsoft.com/office/officeart/2005/8/layout/process1"/>
    <dgm:cxn modelId="{0FF86DFB-0A19-48CF-A585-AF89066315FB}" srcId="{F3804905-73B5-41A7-9D87-8B1B08C0F11D}" destId="{B73321C8-BA45-4CF0-8027-722B38506F74}" srcOrd="1" destOrd="0" parTransId="{148D1095-BB5D-4B82-914C-6B6EB3B6321B}" sibTransId="{B1033E68-3B5F-414B-A8DD-108A321306EA}"/>
    <dgm:cxn modelId="{DAB6D856-849E-4C60-B462-9C7533B2472A}" type="presParOf" srcId="{5E34E311-58B5-475E-A524-55FE568D8C6B}" destId="{AE68CBE9-F85E-4EF2-B57F-1E9AACA3B905}" srcOrd="0" destOrd="0" presId="urn:microsoft.com/office/officeart/2005/8/layout/process1"/>
    <dgm:cxn modelId="{29303EA4-811E-4EEB-99FA-4AA760F38F65}" type="presParOf" srcId="{5E34E311-58B5-475E-A524-55FE568D8C6B}" destId="{334957E2-2A33-4D80-A3BD-BC347EAAC2B6}" srcOrd="1" destOrd="0" presId="urn:microsoft.com/office/officeart/2005/8/layout/process1"/>
    <dgm:cxn modelId="{905813C5-7E1A-4C45-A815-F34E0D296AAA}" type="presParOf" srcId="{334957E2-2A33-4D80-A3BD-BC347EAAC2B6}" destId="{E4762327-8F64-47CD-9E75-87A113421CCA}" srcOrd="0" destOrd="0" presId="urn:microsoft.com/office/officeart/2005/8/layout/process1"/>
    <dgm:cxn modelId="{5EE695C6-1D00-4213-B65D-72035C3A8738}" type="presParOf" srcId="{5E34E311-58B5-475E-A524-55FE568D8C6B}" destId="{9698D3E9-2A2C-4277-9FD1-F8F8AF793776}" srcOrd="2" destOrd="0" presId="urn:microsoft.com/office/officeart/2005/8/layout/process1"/>
    <dgm:cxn modelId="{61491520-F23C-4C92-AD7E-6E990C4E5915}" type="presParOf" srcId="{5E34E311-58B5-475E-A524-55FE568D8C6B}" destId="{ED7ABC5D-0B6D-4E1E-9462-09923827C098}" srcOrd="3" destOrd="0" presId="urn:microsoft.com/office/officeart/2005/8/layout/process1"/>
    <dgm:cxn modelId="{66525AE0-E50F-4C01-AC34-CDEF4A2A839B}" type="presParOf" srcId="{ED7ABC5D-0B6D-4E1E-9462-09923827C098}" destId="{D291C373-0AAF-47B2-9D69-6FE2FB477734}" srcOrd="0" destOrd="0" presId="urn:microsoft.com/office/officeart/2005/8/layout/process1"/>
    <dgm:cxn modelId="{64EE90F1-9FE9-4D5D-8A41-1733FC8C8344}" type="presParOf" srcId="{5E34E311-58B5-475E-A524-55FE568D8C6B}" destId="{CD250379-20C6-422E-8C88-DF3E9B0EF4F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3B753-CD58-4863-B8B6-8433A9F6D5E2}" type="doc">
      <dgm:prSet loTypeId="urn:microsoft.com/office/officeart/2005/8/layout/process1" loCatId="process" qsTypeId="urn:microsoft.com/office/officeart/2005/8/quickstyle/simple1" qsCatId="simple" csTypeId="urn:microsoft.com/office/officeart/2005/8/colors/accent1_2" csCatId="accent1" phldr="1"/>
      <dgm:spPr/>
    </dgm:pt>
    <dgm:pt modelId="{486C6F88-A3B6-4D78-BC2B-E361D36B9703}">
      <dgm:prSet phldrT="[Text]"/>
      <dgm:spPr/>
      <dgm:t>
        <a:bodyPr/>
        <a:lstStyle/>
        <a:p>
          <a:pPr algn="ctr"/>
          <a:r>
            <a:rPr lang="en-GB" dirty="0">
              <a:solidFill>
                <a:srgbClr val="002060"/>
              </a:solidFill>
            </a:rPr>
            <a:t>Decision Letter (full assessment)</a:t>
          </a:r>
          <a:r>
            <a:rPr lang="en-GB" dirty="0"/>
            <a:t>	</a:t>
          </a:r>
        </a:p>
      </dgm:t>
    </dgm:pt>
    <dgm:pt modelId="{C58B65FA-4E18-40EB-BA68-16A2EED180BE}" type="parTrans" cxnId="{817B4594-7C8D-488A-849C-A2D840A96427}">
      <dgm:prSet/>
      <dgm:spPr/>
      <dgm:t>
        <a:bodyPr/>
        <a:lstStyle/>
        <a:p>
          <a:endParaRPr lang="en-GB"/>
        </a:p>
      </dgm:t>
    </dgm:pt>
    <dgm:pt modelId="{2FFBE94F-616B-4F87-82F0-54CDA70F15E2}" type="sibTrans" cxnId="{817B4594-7C8D-488A-849C-A2D840A96427}">
      <dgm:prSet/>
      <dgm:spPr/>
      <dgm:t>
        <a:bodyPr/>
        <a:lstStyle/>
        <a:p>
          <a:endParaRPr lang="en-GB"/>
        </a:p>
      </dgm:t>
    </dgm:pt>
    <dgm:pt modelId="{4A62FC9E-7836-4932-9BA5-45EC155B0813}">
      <dgm:prSet phldrT="[Text]"/>
      <dgm:spPr/>
      <dgm:t>
        <a:bodyPr/>
        <a:lstStyle/>
        <a:p>
          <a:r>
            <a:rPr lang="en-GB" dirty="0">
              <a:solidFill>
                <a:srgbClr val="002060"/>
              </a:solidFill>
            </a:rPr>
            <a:t>Agree Scheme of Works </a:t>
          </a:r>
        </a:p>
        <a:p>
          <a:r>
            <a:rPr lang="en-GB" dirty="0">
              <a:solidFill>
                <a:srgbClr val="002060"/>
              </a:solidFill>
            </a:rPr>
            <a:t>(Guidance for Repair Grants)</a:t>
          </a:r>
        </a:p>
      </dgm:t>
    </dgm:pt>
    <dgm:pt modelId="{32AED245-1B4A-432C-BC68-DD0E3702716A}" type="parTrans" cxnId="{05F5BCD8-35CA-4693-A78B-3897619CFDFB}">
      <dgm:prSet/>
      <dgm:spPr/>
      <dgm:t>
        <a:bodyPr/>
        <a:lstStyle/>
        <a:p>
          <a:endParaRPr lang="en-GB"/>
        </a:p>
      </dgm:t>
    </dgm:pt>
    <dgm:pt modelId="{B0C0E03A-870F-4D8D-9B7F-5F7F47C09E31}" type="sibTrans" cxnId="{05F5BCD8-35CA-4693-A78B-3897619CFDFB}">
      <dgm:prSet/>
      <dgm:spPr/>
      <dgm:t>
        <a:bodyPr/>
        <a:lstStyle/>
        <a:p>
          <a:endParaRPr lang="en-GB"/>
        </a:p>
      </dgm:t>
    </dgm:pt>
    <dgm:pt modelId="{5552DE01-C403-44E9-BBB6-40AA4C94A545}">
      <dgm:prSet phldrT="[Text]"/>
      <dgm:spPr/>
      <dgm:t>
        <a:bodyPr/>
        <a:lstStyle/>
        <a:p>
          <a:r>
            <a:rPr lang="en-GB" dirty="0">
              <a:solidFill>
                <a:srgbClr val="002060"/>
              </a:solidFill>
            </a:rPr>
            <a:t>Final Project Development Report</a:t>
          </a:r>
        </a:p>
      </dgm:t>
    </dgm:pt>
    <dgm:pt modelId="{F8515A00-0316-4DEE-8A38-7F368ACE61F1}" type="parTrans" cxnId="{D806FDFC-8882-4CAC-80B8-C97A4C0B62E3}">
      <dgm:prSet/>
      <dgm:spPr/>
      <dgm:t>
        <a:bodyPr/>
        <a:lstStyle/>
        <a:p>
          <a:endParaRPr lang="en-GB"/>
        </a:p>
      </dgm:t>
    </dgm:pt>
    <dgm:pt modelId="{BF538D6E-8766-4507-9B7B-E2BF47C5F9D8}" type="sibTrans" cxnId="{D806FDFC-8882-4CAC-80B8-C97A4C0B62E3}">
      <dgm:prSet/>
      <dgm:spPr/>
      <dgm:t>
        <a:bodyPr/>
        <a:lstStyle/>
        <a:p>
          <a:endParaRPr lang="en-GB"/>
        </a:p>
      </dgm:t>
    </dgm:pt>
    <dgm:pt modelId="{3F709323-658F-4C7C-BE53-F60319265EB5}">
      <dgm:prSet/>
      <dgm:spPr/>
      <dgm:t>
        <a:bodyPr/>
        <a:lstStyle/>
        <a:p>
          <a:r>
            <a:rPr lang="en-GB" dirty="0">
              <a:solidFill>
                <a:srgbClr val="002060"/>
              </a:solidFill>
            </a:rPr>
            <a:t>Grant Approval</a:t>
          </a:r>
        </a:p>
      </dgm:t>
    </dgm:pt>
    <dgm:pt modelId="{A8851F7B-6608-4960-9DB2-FC4AEEB86542}" type="parTrans" cxnId="{CD797A2D-53FB-485A-B621-2AD7DB5CE869}">
      <dgm:prSet/>
      <dgm:spPr/>
      <dgm:t>
        <a:bodyPr/>
        <a:lstStyle/>
        <a:p>
          <a:endParaRPr lang="en-GB"/>
        </a:p>
      </dgm:t>
    </dgm:pt>
    <dgm:pt modelId="{E8C25068-3AE5-4775-9E6F-969CAE275D7B}" type="sibTrans" cxnId="{CD797A2D-53FB-485A-B621-2AD7DB5CE869}">
      <dgm:prSet/>
      <dgm:spPr/>
      <dgm:t>
        <a:bodyPr/>
        <a:lstStyle/>
        <a:p>
          <a:endParaRPr lang="en-GB"/>
        </a:p>
      </dgm:t>
    </dgm:pt>
    <dgm:pt modelId="{5DA691D2-6C94-48F7-9970-A1DF474498EC}" type="pres">
      <dgm:prSet presAssocID="{A0C3B753-CD58-4863-B8B6-8433A9F6D5E2}" presName="Name0" presStyleCnt="0">
        <dgm:presLayoutVars>
          <dgm:dir/>
          <dgm:resizeHandles val="exact"/>
        </dgm:presLayoutVars>
      </dgm:prSet>
      <dgm:spPr/>
    </dgm:pt>
    <dgm:pt modelId="{13FDF6F1-8344-4796-981C-546835B27904}" type="pres">
      <dgm:prSet presAssocID="{486C6F88-A3B6-4D78-BC2B-E361D36B9703}" presName="node" presStyleLbl="node1" presStyleIdx="0" presStyleCnt="4">
        <dgm:presLayoutVars>
          <dgm:bulletEnabled val="1"/>
        </dgm:presLayoutVars>
      </dgm:prSet>
      <dgm:spPr/>
    </dgm:pt>
    <dgm:pt modelId="{05A468B6-2F5F-4F64-A50D-5D238348CC90}" type="pres">
      <dgm:prSet presAssocID="{2FFBE94F-616B-4F87-82F0-54CDA70F15E2}" presName="sibTrans" presStyleLbl="sibTrans2D1" presStyleIdx="0" presStyleCnt="3"/>
      <dgm:spPr/>
    </dgm:pt>
    <dgm:pt modelId="{3EC620CA-2D3B-48FA-86E9-2E504810C701}" type="pres">
      <dgm:prSet presAssocID="{2FFBE94F-616B-4F87-82F0-54CDA70F15E2}" presName="connectorText" presStyleLbl="sibTrans2D1" presStyleIdx="0" presStyleCnt="3"/>
      <dgm:spPr/>
    </dgm:pt>
    <dgm:pt modelId="{81033E03-0A91-489A-AE13-A307E93AACFC}" type="pres">
      <dgm:prSet presAssocID="{4A62FC9E-7836-4932-9BA5-45EC155B0813}" presName="node" presStyleLbl="node1" presStyleIdx="1" presStyleCnt="4" custLinFactNeighborX="-6794" custLinFactNeighborY="-1598">
        <dgm:presLayoutVars>
          <dgm:bulletEnabled val="1"/>
        </dgm:presLayoutVars>
      </dgm:prSet>
      <dgm:spPr/>
    </dgm:pt>
    <dgm:pt modelId="{789D1E2A-526B-4AFB-BE14-4BFC68BE361D}" type="pres">
      <dgm:prSet presAssocID="{B0C0E03A-870F-4D8D-9B7F-5F7F47C09E31}" presName="sibTrans" presStyleLbl="sibTrans2D1" presStyleIdx="1" presStyleCnt="3"/>
      <dgm:spPr/>
    </dgm:pt>
    <dgm:pt modelId="{799F3E35-D937-47FD-B421-7C48B7119A2A}" type="pres">
      <dgm:prSet presAssocID="{B0C0E03A-870F-4D8D-9B7F-5F7F47C09E31}" presName="connectorText" presStyleLbl="sibTrans2D1" presStyleIdx="1" presStyleCnt="3"/>
      <dgm:spPr/>
    </dgm:pt>
    <dgm:pt modelId="{5090808A-9550-48CC-94E6-BE50B7F2A735}" type="pres">
      <dgm:prSet presAssocID="{5552DE01-C403-44E9-BBB6-40AA4C94A545}" presName="node" presStyleLbl="node1" presStyleIdx="2" presStyleCnt="4">
        <dgm:presLayoutVars>
          <dgm:bulletEnabled val="1"/>
        </dgm:presLayoutVars>
      </dgm:prSet>
      <dgm:spPr/>
    </dgm:pt>
    <dgm:pt modelId="{E56FBDB6-9614-4B7F-8CF0-895A898674A1}" type="pres">
      <dgm:prSet presAssocID="{BF538D6E-8766-4507-9B7B-E2BF47C5F9D8}" presName="sibTrans" presStyleLbl="sibTrans2D1" presStyleIdx="2" presStyleCnt="3"/>
      <dgm:spPr/>
    </dgm:pt>
    <dgm:pt modelId="{4C7BE72C-44A8-48C9-8905-423E69EFDE11}" type="pres">
      <dgm:prSet presAssocID="{BF538D6E-8766-4507-9B7B-E2BF47C5F9D8}" presName="connectorText" presStyleLbl="sibTrans2D1" presStyleIdx="2" presStyleCnt="3"/>
      <dgm:spPr/>
    </dgm:pt>
    <dgm:pt modelId="{7F8C264C-3E9E-4803-84EB-D80ADEACE3D7}" type="pres">
      <dgm:prSet presAssocID="{3F709323-658F-4C7C-BE53-F60319265EB5}" presName="node" presStyleLbl="node1" presStyleIdx="3" presStyleCnt="4" custLinFactNeighborX="572" custLinFactNeighborY="-1598">
        <dgm:presLayoutVars>
          <dgm:bulletEnabled val="1"/>
        </dgm:presLayoutVars>
      </dgm:prSet>
      <dgm:spPr/>
    </dgm:pt>
  </dgm:ptLst>
  <dgm:cxnLst>
    <dgm:cxn modelId="{A7972026-D39B-4645-A131-2845E6BCEEB0}" type="presOf" srcId="{B0C0E03A-870F-4D8D-9B7F-5F7F47C09E31}" destId="{789D1E2A-526B-4AFB-BE14-4BFC68BE361D}" srcOrd="0" destOrd="0" presId="urn:microsoft.com/office/officeart/2005/8/layout/process1"/>
    <dgm:cxn modelId="{CD797A2D-53FB-485A-B621-2AD7DB5CE869}" srcId="{A0C3B753-CD58-4863-B8B6-8433A9F6D5E2}" destId="{3F709323-658F-4C7C-BE53-F60319265EB5}" srcOrd="3" destOrd="0" parTransId="{A8851F7B-6608-4960-9DB2-FC4AEEB86542}" sibTransId="{E8C25068-3AE5-4775-9E6F-969CAE275D7B}"/>
    <dgm:cxn modelId="{7CF6625E-C92C-43D8-9685-E8990FB76F68}" type="presOf" srcId="{486C6F88-A3B6-4D78-BC2B-E361D36B9703}" destId="{13FDF6F1-8344-4796-981C-546835B27904}" srcOrd="0" destOrd="0" presId="urn:microsoft.com/office/officeart/2005/8/layout/process1"/>
    <dgm:cxn modelId="{4B50EF7E-E649-45C0-A4DF-163F4DFA8BF2}" type="presOf" srcId="{4A62FC9E-7836-4932-9BA5-45EC155B0813}" destId="{81033E03-0A91-489A-AE13-A307E93AACFC}" srcOrd="0" destOrd="0" presId="urn:microsoft.com/office/officeart/2005/8/layout/process1"/>
    <dgm:cxn modelId="{BFF6788D-6775-4F91-BABB-2DD2DE04F045}" type="presOf" srcId="{3F709323-658F-4C7C-BE53-F60319265EB5}" destId="{7F8C264C-3E9E-4803-84EB-D80ADEACE3D7}" srcOrd="0" destOrd="0" presId="urn:microsoft.com/office/officeart/2005/8/layout/process1"/>
    <dgm:cxn modelId="{168C7D90-AF30-49DA-B631-8FA6C6B11661}" type="presOf" srcId="{BF538D6E-8766-4507-9B7B-E2BF47C5F9D8}" destId="{4C7BE72C-44A8-48C9-8905-423E69EFDE11}" srcOrd="1" destOrd="0" presId="urn:microsoft.com/office/officeart/2005/8/layout/process1"/>
    <dgm:cxn modelId="{817B4594-7C8D-488A-849C-A2D840A96427}" srcId="{A0C3B753-CD58-4863-B8B6-8433A9F6D5E2}" destId="{486C6F88-A3B6-4D78-BC2B-E361D36B9703}" srcOrd="0" destOrd="0" parTransId="{C58B65FA-4E18-40EB-BA68-16A2EED180BE}" sibTransId="{2FFBE94F-616B-4F87-82F0-54CDA70F15E2}"/>
    <dgm:cxn modelId="{1B8F03AD-D781-483C-A74C-B6D12536AF9A}" type="presOf" srcId="{A0C3B753-CD58-4863-B8B6-8433A9F6D5E2}" destId="{5DA691D2-6C94-48F7-9970-A1DF474498EC}" srcOrd="0" destOrd="0" presId="urn:microsoft.com/office/officeart/2005/8/layout/process1"/>
    <dgm:cxn modelId="{80B415C0-F892-49D3-83C8-7066C05C15E5}" type="presOf" srcId="{2FFBE94F-616B-4F87-82F0-54CDA70F15E2}" destId="{05A468B6-2F5F-4F64-A50D-5D238348CC90}" srcOrd="0" destOrd="0" presId="urn:microsoft.com/office/officeart/2005/8/layout/process1"/>
    <dgm:cxn modelId="{1A88F7D7-6272-423D-A4E5-12D8702FF734}" type="presOf" srcId="{5552DE01-C403-44E9-BBB6-40AA4C94A545}" destId="{5090808A-9550-48CC-94E6-BE50B7F2A735}" srcOrd="0" destOrd="0" presId="urn:microsoft.com/office/officeart/2005/8/layout/process1"/>
    <dgm:cxn modelId="{05F5BCD8-35CA-4693-A78B-3897619CFDFB}" srcId="{A0C3B753-CD58-4863-B8B6-8433A9F6D5E2}" destId="{4A62FC9E-7836-4932-9BA5-45EC155B0813}" srcOrd="1" destOrd="0" parTransId="{32AED245-1B4A-432C-BC68-DD0E3702716A}" sibTransId="{B0C0E03A-870F-4D8D-9B7F-5F7F47C09E31}"/>
    <dgm:cxn modelId="{E8AD32E9-D5DD-4DDE-B213-15F60891B344}" type="presOf" srcId="{B0C0E03A-870F-4D8D-9B7F-5F7F47C09E31}" destId="{799F3E35-D937-47FD-B421-7C48B7119A2A}" srcOrd="1" destOrd="0" presId="urn:microsoft.com/office/officeart/2005/8/layout/process1"/>
    <dgm:cxn modelId="{0C0238E9-E29C-4AF0-BAB2-8A9D5016EAA5}" type="presOf" srcId="{BF538D6E-8766-4507-9B7B-E2BF47C5F9D8}" destId="{E56FBDB6-9614-4B7F-8CF0-895A898674A1}" srcOrd="0" destOrd="0" presId="urn:microsoft.com/office/officeart/2005/8/layout/process1"/>
    <dgm:cxn modelId="{41D0E0FB-E402-467A-B461-8251E8E1130F}" type="presOf" srcId="{2FFBE94F-616B-4F87-82F0-54CDA70F15E2}" destId="{3EC620CA-2D3B-48FA-86E9-2E504810C701}" srcOrd="1" destOrd="0" presId="urn:microsoft.com/office/officeart/2005/8/layout/process1"/>
    <dgm:cxn modelId="{D806FDFC-8882-4CAC-80B8-C97A4C0B62E3}" srcId="{A0C3B753-CD58-4863-B8B6-8433A9F6D5E2}" destId="{5552DE01-C403-44E9-BBB6-40AA4C94A545}" srcOrd="2" destOrd="0" parTransId="{F8515A00-0316-4DEE-8A38-7F368ACE61F1}" sibTransId="{BF538D6E-8766-4507-9B7B-E2BF47C5F9D8}"/>
    <dgm:cxn modelId="{E8CF2DA2-C0A9-4103-993C-D7722912CA8D}" type="presParOf" srcId="{5DA691D2-6C94-48F7-9970-A1DF474498EC}" destId="{13FDF6F1-8344-4796-981C-546835B27904}" srcOrd="0" destOrd="0" presId="urn:microsoft.com/office/officeart/2005/8/layout/process1"/>
    <dgm:cxn modelId="{B5FEC55C-4467-4FA9-9569-D8A2B3AECB3C}" type="presParOf" srcId="{5DA691D2-6C94-48F7-9970-A1DF474498EC}" destId="{05A468B6-2F5F-4F64-A50D-5D238348CC90}" srcOrd="1" destOrd="0" presId="urn:microsoft.com/office/officeart/2005/8/layout/process1"/>
    <dgm:cxn modelId="{BF3FC29C-DB14-4AD2-AE09-6BA0BEBE77AC}" type="presParOf" srcId="{05A468B6-2F5F-4F64-A50D-5D238348CC90}" destId="{3EC620CA-2D3B-48FA-86E9-2E504810C701}" srcOrd="0" destOrd="0" presId="urn:microsoft.com/office/officeart/2005/8/layout/process1"/>
    <dgm:cxn modelId="{55C1886B-7E48-4C29-BAD3-90C92823C19B}" type="presParOf" srcId="{5DA691D2-6C94-48F7-9970-A1DF474498EC}" destId="{81033E03-0A91-489A-AE13-A307E93AACFC}" srcOrd="2" destOrd="0" presId="urn:microsoft.com/office/officeart/2005/8/layout/process1"/>
    <dgm:cxn modelId="{EE651C8F-A869-4461-BBB8-FCBE6AC7CBF0}" type="presParOf" srcId="{5DA691D2-6C94-48F7-9970-A1DF474498EC}" destId="{789D1E2A-526B-4AFB-BE14-4BFC68BE361D}" srcOrd="3" destOrd="0" presId="urn:microsoft.com/office/officeart/2005/8/layout/process1"/>
    <dgm:cxn modelId="{68B5C30C-E2F0-40A7-92DD-E927738BE12C}" type="presParOf" srcId="{789D1E2A-526B-4AFB-BE14-4BFC68BE361D}" destId="{799F3E35-D937-47FD-B421-7C48B7119A2A}" srcOrd="0" destOrd="0" presId="urn:microsoft.com/office/officeart/2005/8/layout/process1"/>
    <dgm:cxn modelId="{7D98F641-89AC-48F4-ACAC-0D336501F211}" type="presParOf" srcId="{5DA691D2-6C94-48F7-9970-A1DF474498EC}" destId="{5090808A-9550-48CC-94E6-BE50B7F2A735}" srcOrd="4" destOrd="0" presId="urn:microsoft.com/office/officeart/2005/8/layout/process1"/>
    <dgm:cxn modelId="{5A73FEA4-9739-442F-8F7F-9F0AC29B3A60}" type="presParOf" srcId="{5DA691D2-6C94-48F7-9970-A1DF474498EC}" destId="{E56FBDB6-9614-4B7F-8CF0-895A898674A1}" srcOrd="5" destOrd="0" presId="urn:microsoft.com/office/officeart/2005/8/layout/process1"/>
    <dgm:cxn modelId="{2C1B0197-46EE-43E3-B01B-94DBB99B3B77}" type="presParOf" srcId="{E56FBDB6-9614-4B7F-8CF0-895A898674A1}" destId="{4C7BE72C-44A8-48C9-8905-423E69EFDE11}" srcOrd="0" destOrd="0" presId="urn:microsoft.com/office/officeart/2005/8/layout/process1"/>
    <dgm:cxn modelId="{43B8011E-35C9-4034-A8A3-D2CF3BAA4DBC}" type="presParOf" srcId="{5DA691D2-6C94-48F7-9970-A1DF474498EC}" destId="{7F8C264C-3E9E-4803-84EB-D80ADEACE3D7}"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2B5D-E71E-4706-9D18-65B736A2FEC9}">
      <dsp:nvSpPr>
        <dsp:cNvPr id="0" name=""/>
        <dsp:cNvSpPr/>
      </dsp:nvSpPr>
      <dsp:spPr>
        <a:xfrm>
          <a:off x="2513337" y="1063227"/>
          <a:ext cx="2648743" cy="26487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t>HISTORIC ENVIRONMENT GRANTS </a:t>
          </a:r>
        </a:p>
      </dsp:txBody>
      <dsp:txXfrm>
        <a:off x="2901236" y="1451126"/>
        <a:ext cx="1872945" cy="1872945"/>
      </dsp:txXfrm>
    </dsp:sp>
    <dsp:sp modelId="{96F65942-0911-4510-9B7C-1EFCD70EEBE9}">
      <dsp:nvSpPr>
        <dsp:cNvPr id="0" name=""/>
        <dsp:cNvSpPr/>
      </dsp:nvSpPr>
      <dsp:spPr>
        <a:xfrm>
          <a:off x="3175523" y="472"/>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HISTORIC ENVIRONMENT REPAIR GRANT</a:t>
          </a:r>
        </a:p>
      </dsp:txBody>
      <dsp:txXfrm>
        <a:off x="3369473" y="194422"/>
        <a:ext cx="936471" cy="936471"/>
      </dsp:txXfrm>
    </dsp:sp>
    <dsp:sp modelId="{5DF76643-A0BB-40E2-85BC-DA45788A1223}">
      <dsp:nvSpPr>
        <dsp:cNvPr id="0" name=""/>
        <dsp:cNvSpPr/>
      </dsp:nvSpPr>
      <dsp:spPr>
        <a:xfrm>
          <a:off x="4900464" y="1725413"/>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ARCHAEOLOGY PROGRAMME</a:t>
          </a:r>
        </a:p>
      </dsp:txBody>
      <dsp:txXfrm>
        <a:off x="5094414" y="1919363"/>
        <a:ext cx="936471" cy="936471"/>
      </dsp:txXfrm>
    </dsp:sp>
    <dsp:sp modelId="{847FF1E3-B760-48B7-B36B-8E2ECA9B231E}">
      <dsp:nvSpPr>
        <dsp:cNvPr id="0" name=""/>
        <dsp:cNvSpPr/>
      </dsp:nvSpPr>
      <dsp:spPr>
        <a:xfrm>
          <a:off x="3175523" y="3450354"/>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ORGANISATIONAL SUPPORT FUND (OSF)</a:t>
          </a:r>
        </a:p>
      </dsp:txBody>
      <dsp:txXfrm>
        <a:off x="3369473" y="3644304"/>
        <a:ext cx="936471" cy="936471"/>
      </dsp:txXfrm>
    </dsp:sp>
    <dsp:sp modelId="{4C7F6212-D85E-4F8E-8E99-436A43FD16CE}">
      <dsp:nvSpPr>
        <dsp:cNvPr id="0" name=""/>
        <dsp:cNvSpPr/>
      </dsp:nvSpPr>
      <dsp:spPr>
        <a:xfrm>
          <a:off x="1450582" y="1725413"/>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HISTORIC ENVIRONMENT SUPPORT FUND</a:t>
          </a:r>
        </a:p>
      </dsp:txBody>
      <dsp:txXfrm>
        <a:off x="1644532" y="1919363"/>
        <a:ext cx="936471" cy="936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8CBE9-F85E-4EF2-B57F-1E9AACA3B905}">
      <dsp:nvSpPr>
        <dsp:cNvPr id="0" name=""/>
        <dsp:cNvSpPr/>
      </dsp:nvSpPr>
      <dsp:spPr>
        <a:xfrm>
          <a:off x="38013" y="125633"/>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rPr>
            <a:t>Contract Issued</a:t>
          </a:r>
          <a:r>
            <a:rPr lang="en-GB" sz="1800" kern="1200" dirty="0"/>
            <a:t>	</a:t>
          </a:r>
        </a:p>
      </dsp:txBody>
      <dsp:txXfrm>
        <a:off x="66155" y="153775"/>
        <a:ext cx="1545106" cy="904550"/>
      </dsp:txXfrm>
    </dsp:sp>
    <dsp:sp modelId="{334957E2-2A33-4D80-A3BD-BC347EAAC2B6}">
      <dsp:nvSpPr>
        <dsp:cNvPr id="0" name=""/>
        <dsp:cNvSpPr/>
      </dsp:nvSpPr>
      <dsp:spPr>
        <a:xfrm rot="12708">
          <a:off x="1791378" y="411595"/>
          <a:ext cx="322189"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91378" y="490845"/>
        <a:ext cx="225532" cy="238286"/>
      </dsp:txXfrm>
    </dsp:sp>
    <dsp:sp modelId="{9698D3E9-2A2C-4277-9FD1-F8F8AF793776}">
      <dsp:nvSpPr>
        <dsp:cNvPr id="0" name=""/>
        <dsp:cNvSpPr/>
      </dsp:nvSpPr>
      <dsp:spPr>
        <a:xfrm>
          <a:off x="2247304" y="133800"/>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rPr>
            <a:t>Agree Outcomes Plan</a:t>
          </a:r>
        </a:p>
      </dsp:txBody>
      <dsp:txXfrm>
        <a:off x="2275446" y="161942"/>
        <a:ext cx="1545106" cy="904550"/>
      </dsp:txXfrm>
    </dsp:sp>
    <dsp:sp modelId="{ED7ABC5D-0B6D-4E1E-9462-09923827C098}">
      <dsp:nvSpPr>
        <dsp:cNvPr id="0" name=""/>
        <dsp:cNvSpPr/>
      </dsp:nvSpPr>
      <dsp:spPr>
        <a:xfrm rot="21571448">
          <a:off x="4004210" y="406334"/>
          <a:ext cx="329715"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004212" y="486174"/>
        <a:ext cx="230801" cy="238286"/>
      </dsp:txXfrm>
    </dsp:sp>
    <dsp:sp modelId="{CD250379-20C6-422E-8C88-DF3E9B0EF4F7}">
      <dsp:nvSpPr>
        <dsp:cNvPr id="0" name=""/>
        <dsp:cNvSpPr/>
      </dsp:nvSpPr>
      <dsp:spPr>
        <a:xfrm>
          <a:off x="4470777" y="115333"/>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rPr>
            <a:t>Permission To Start</a:t>
          </a:r>
        </a:p>
      </dsp:txBody>
      <dsp:txXfrm>
        <a:off x="4498919" y="143475"/>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DF6F1-8344-4796-981C-546835B27904}">
      <dsp:nvSpPr>
        <dsp:cNvPr id="0" name=""/>
        <dsp:cNvSpPr/>
      </dsp:nvSpPr>
      <dsp:spPr>
        <a:xfrm>
          <a:off x="3435"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Decision Letter (full assessment)</a:t>
          </a:r>
          <a:r>
            <a:rPr lang="en-GB" sz="1400" kern="1200" dirty="0"/>
            <a:t>	</a:t>
          </a:r>
        </a:p>
      </dsp:txBody>
      <dsp:txXfrm>
        <a:off x="33546" y="46539"/>
        <a:ext cx="1441967" cy="967838"/>
      </dsp:txXfrm>
    </dsp:sp>
    <dsp:sp modelId="{05A468B6-2F5F-4F64-A50D-5D238348CC90}">
      <dsp:nvSpPr>
        <dsp:cNvPr id="0" name=""/>
        <dsp:cNvSpPr/>
      </dsp:nvSpPr>
      <dsp:spPr>
        <a:xfrm rot="21572614">
          <a:off x="1645633" y="335906"/>
          <a:ext cx="296837"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645634" y="410769"/>
        <a:ext cx="207786" cy="223526"/>
      </dsp:txXfrm>
    </dsp:sp>
    <dsp:sp modelId="{81033E03-0A91-489A-AE13-A307E93AACFC}">
      <dsp:nvSpPr>
        <dsp:cNvPr id="0" name=""/>
        <dsp:cNvSpPr/>
      </dsp:nvSpPr>
      <dsp:spPr>
        <a:xfrm>
          <a:off x="2065677" y="0"/>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Agree Scheme of Works </a:t>
          </a:r>
        </a:p>
        <a:p>
          <a:pPr marL="0" lvl="0" indent="0" algn="ctr" defTabSz="622300">
            <a:lnSpc>
              <a:spcPct val="90000"/>
            </a:lnSpc>
            <a:spcBef>
              <a:spcPct val="0"/>
            </a:spcBef>
            <a:spcAft>
              <a:spcPct val="35000"/>
            </a:spcAft>
            <a:buNone/>
          </a:pPr>
          <a:r>
            <a:rPr lang="en-GB" sz="1400" kern="1200" dirty="0">
              <a:solidFill>
                <a:srgbClr val="002060"/>
              </a:solidFill>
            </a:rPr>
            <a:t>(Guidance for Repair Grants)</a:t>
          </a:r>
        </a:p>
      </dsp:txBody>
      <dsp:txXfrm>
        <a:off x="2095788" y="30111"/>
        <a:ext cx="1441967" cy="967838"/>
      </dsp:txXfrm>
    </dsp:sp>
    <dsp:sp modelId="{789D1E2A-526B-4AFB-BE14-4BFC68BE361D}">
      <dsp:nvSpPr>
        <dsp:cNvPr id="0" name=""/>
        <dsp:cNvSpPr/>
      </dsp:nvSpPr>
      <dsp:spPr>
        <a:xfrm rot="26343">
          <a:off x="3728285" y="336047"/>
          <a:ext cx="340110"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728286" y="410164"/>
        <a:ext cx="238077" cy="223526"/>
      </dsp:txXfrm>
    </dsp:sp>
    <dsp:sp modelId="{5090808A-9550-48CC-94E6-BE50B7F2A735}">
      <dsp:nvSpPr>
        <dsp:cNvPr id="0" name=""/>
        <dsp:cNvSpPr/>
      </dsp:nvSpPr>
      <dsp:spPr>
        <a:xfrm>
          <a:off x="4209565"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Final Project Development Report</a:t>
          </a:r>
        </a:p>
      </dsp:txBody>
      <dsp:txXfrm>
        <a:off x="4239676" y="46539"/>
        <a:ext cx="1441967" cy="967838"/>
      </dsp:txXfrm>
    </dsp:sp>
    <dsp:sp modelId="{E56FBDB6-9614-4B7F-8CF0-895A898674A1}">
      <dsp:nvSpPr>
        <dsp:cNvPr id="0" name=""/>
        <dsp:cNvSpPr/>
      </dsp:nvSpPr>
      <dsp:spPr>
        <a:xfrm rot="21573190">
          <a:off x="5862827" y="335902"/>
          <a:ext cx="320294"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862828" y="410785"/>
        <a:ext cx="224206" cy="223526"/>
      </dsp:txXfrm>
    </dsp:sp>
    <dsp:sp modelId="{7F8C264C-3E9E-4803-84EB-D80ADEACE3D7}">
      <dsp:nvSpPr>
        <dsp:cNvPr id="0" name=""/>
        <dsp:cNvSpPr/>
      </dsp:nvSpPr>
      <dsp:spPr>
        <a:xfrm>
          <a:off x="6316065" y="0"/>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rPr>
            <a:t>Grant Approval</a:t>
          </a:r>
        </a:p>
      </dsp:txBody>
      <dsp:txXfrm>
        <a:off x="6346176" y="30111"/>
        <a:ext cx="1441967" cy="96783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C0E1F-35DF-4B41-9074-5F8BD56B36F7}" type="datetimeFigureOut">
              <a:rPr lang="en-GB" smtClean="0"/>
              <a:t>25/08/2025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FED5E-5216-4B91-BEC8-967C4305B0B1}" type="slidenum">
              <a:rPr lang="en-GB" smtClean="0"/>
              <a:t>‹#›</a:t>
            </a:fld>
            <a:endParaRPr lang="en-GB"/>
          </a:p>
        </p:txBody>
      </p:sp>
    </p:spTree>
    <p:extLst>
      <p:ext uri="{BB962C8B-B14F-4D97-AF65-F5344CB8AC3E}">
        <p14:creationId xmlns:p14="http://schemas.microsoft.com/office/powerpoint/2010/main" val="31406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4</a:t>
            </a:fld>
            <a:endParaRPr lang="en-GB"/>
          </a:p>
        </p:txBody>
      </p:sp>
    </p:spTree>
    <p:extLst>
      <p:ext uri="{BB962C8B-B14F-4D97-AF65-F5344CB8AC3E}">
        <p14:creationId xmlns:p14="http://schemas.microsoft.com/office/powerpoint/2010/main" val="187230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5</a:t>
            </a:fld>
            <a:endParaRPr lang="en-GB"/>
          </a:p>
        </p:txBody>
      </p:sp>
    </p:spTree>
    <p:extLst>
      <p:ext uri="{BB962C8B-B14F-4D97-AF65-F5344CB8AC3E}">
        <p14:creationId xmlns:p14="http://schemas.microsoft.com/office/powerpoint/2010/main" val="66639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6</a:t>
            </a:fld>
            <a:endParaRPr lang="en-GB"/>
          </a:p>
        </p:txBody>
      </p:sp>
    </p:spTree>
    <p:extLst>
      <p:ext uri="{BB962C8B-B14F-4D97-AF65-F5344CB8AC3E}">
        <p14:creationId xmlns:p14="http://schemas.microsoft.com/office/powerpoint/2010/main" val="209290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7</a:t>
            </a:fld>
            <a:endParaRPr lang="en-GB"/>
          </a:p>
        </p:txBody>
      </p:sp>
    </p:spTree>
    <p:extLst>
      <p:ext uri="{BB962C8B-B14F-4D97-AF65-F5344CB8AC3E}">
        <p14:creationId xmlns:p14="http://schemas.microsoft.com/office/powerpoint/2010/main" val="26291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8</a:t>
            </a:fld>
            <a:endParaRPr lang="en-GB"/>
          </a:p>
        </p:txBody>
      </p:sp>
    </p:spTree>
    <p:extLst>
      <p:ext uri="{BB962C8B-B14F-4D97-AF65-F5344CB8AC3E}">
        <p14:creationId xmlns:p14="http://schemas.microsoft.com/office/powerpoint/2010/main" val="374533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12</a:t>
            </a:fld>
            <a:endParaRPr lang="en-GB"/>
          </a:p>
        </p:txBody>
      </p:sp>
    </p:spTree>
    <p:extLst>
      <p:ext uri="{BB962C8B-B14F-4D97-AF65-F5344CB8AC3E}">
        <p14:creationId xmlns:p14="http://schemas.microsoft.com/office/powerpoint/2010/main" val="2244320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cap="all" baseline="0">
                <a:solidFill>
                  <a:schemeClr val="tx2"/>
                </a:solidFill>
              </a:defRPr>
            </a:lvl1pPr>
          </a:lstStyle>
          <a:p>
            <a:r>
              <a:rPr lang="en-GB"/>
              <a:t>HEADLINE </a:t>
            </a:r>
            <a:br>
              <a:rPr lang="en-GB"/>
            </a:br>
            <a:r>
              <a:rPr lang="en-GB"/>
              <a:t>TO GO </a:t>
            </a:r>
            <a:br>
              <a:rPr lang="en-GB"/>
            </a:br>
            <a:r>
              <a:rPr lang="en-GB"/>
              <a:t>HERE</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13" name="Straight Connector 12"/>
          <p:cNvCxnSpPr/>
          <p:nvPr/>
        </p:nvCxnSpPr>
        <p:spPr>
          <a:xfrm>
            <a:off x="1224000" y="4680000"/>
            <a:ext cx="1332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224000" y="4680000"/>
            <a:ext cx="1332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90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D Solid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14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29394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E Solid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16442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E Solid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cap="all" baseline="0">
                <a:solidFill>
                  <a:schemeClr val="tx2"/>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7687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3656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4241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C">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5081"/>
            <a:ext cx="6731317" cy="3617125"/>
          </a:xfrm>
        </p:spPr>
        <p:txBody>
          <a:bodyPr/>
          <a:lstStyle>
            <a:lvl1pPr marL="0" indent="0">
              <a:lnSpc>
                <a:spcPct val="90000"/>
              </a:lnSpc>
              <a:buNone/>
              <a:defRPr sz="5000" baseline="0">
                <a:solidFill>
                  <a:schemeClr val="tx2"/>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5947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line, subhead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sp>
        <p:nvSpPr>
          <p:cNvPr id="3" name="Content Placeholder 2"/>
          <p:cNvSpPr>
            <a:spLocks noGrp="1"/>
          </p:cNvSpPr>
          <p:nvPr>
            <p:ph sz="half" idx="1" hasCustomPrompt="1"/>
          </p:nvPr>
        </p:nvSpPr>
        <p:spPr>
          <a:xfrm>
            <a:off x="712789" y="3208828"/>
            <a:ext cx="5978968" cy="2640644"/>
          </a:xfrm>
        </p:spPr>
        <p:txBody>
          <a:bodyPr/>
          <a:lstStyle>
            <a:lvl1pPr>
              <a:lnSpc>
                <a:spcPct val="90000"/>
              </a:lnSpc>
              <a:defRPr sz="2200" baseline="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
        <p:nvSpPr>
          <p:cNvPr id="6" name="Text Placeholder 5"/>
          <p:cNvSpPr>
            <a:spLocks noGrp="1"/>
          </p:cNvSpPr>
          <p:nvPr>
            <p:ph type="body" sz="quarter" idx="10" hasCustomPrompt="1"/>
          </p:nvPr>
        </p:nvSpPr>
        <p:spPr>
          <a:xfrm>
            <a:off x="712789" y="1110631"/>
            <a:ext cx="7989886" cy="395287"/>
          </a:xfrm>
        </p:spPr>
        <p:txBody>
          <a:bodyPr/>
          <a:lstStyle>
            <a:lvl1pPr marL="0" indent="0">
              <a:lnSpc>
                <a:spcPct val="90000"/>
              </a:lnSpc>
              <a:buNone/>
              <a:defRPr sz="2400" cap="all">
                <a:solidFill>
                  <a:schemeClr val="bg2"/>
                </a:solidFill>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1" y="2388089"/>
            <a:ext cx="5975795" cy="820738"/>
          </a:xfrm>
        </p:spPr>
        <p:txBody>
          <a:bodyPr/>
          <a:lstStyle>
            <a:lvl1pPr marL="0" indent="0">
              <a:lnSpc>
                <a:spcPct val="90000"/>
              </a:lnSpc>
              <a:buNone/>
              <a:defRPr sz="2200"/>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3177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line, subhead, body &amp;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sp>
        <p:nvSpPr>
          <p:cNvPr id="6" name="Text Placeholder 5"/>
          <p:cNvSpPr>
            <a:spLocks noGrp="1"/>
          </p:cNvSpPr>
          <p:nvPr>
            <p:ph type="body" sz="quarter" idx="10" hasCustomPrompt="1"/>
          </p:nvPr>
        </p:nvSpPr>
        <p:spPr>
          <a:xfrm>
            <a:off x="712789" y="1110631"/>
            <a:ext cx="7989886" cy="395287"/>
          </a:xfrm>
        </p:spPr>
        <p:txBody>
          <a:bodyPr/>
          <a:lstStyle>
            <a:lvl1pPr marL="0" indent="0">
              <a:lnSpc>
                <a:spcPct val="90000"/>
              </a:lnSpc>
              <a:buNone/>
              <a:defRPr sz="2400" cap="all">
                <a:solidFill>
                  <a:schemeClr val="bg2"/>
                </a:solidFill>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2" y="2388089"/>
            <a:ext cx="3945685" cy="2879512"/>
          </a:xfrm>
        </p:spPr>
        <p:txBody>
          <a:bodyPr/>
          <a:lstStyle>
            <a:lvl1pPr marL="0" indent="0">
              <a:lnSpc>
                <a:spcPct val="90000"/>
              </a:lnSpc>
              <a:buNone/>
              <a:defRPr sz="2200"/>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
        <p:nvSpPr>
          <p:cNvPr id="5" name="Picture Placeholder 4"/>
          <p:cNvSpPr>
            <a:spLocks noGrp="1"/>
          </p:cNvSpPr>
          <p:nvPr>
            <p:ph type="pic" sz="quarter" idx="12"/>
          </p:nvPr>
        </p:nvSpPr>
        <p:spPr>
          <a:xfrm>
            <a:off x="5124450" y="2387600"/>
            <a:ext cx="3312000" cy="288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14894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line &amp; media">
    <p:spTree>
      <p:nvGrpSpPr>
        <p:cNvPr id="1" name=""/>
        <p:cNvGrpSpPr/>
        <p:nvPr/>
      </p:nvGrpSpPr>
      <p:grpSpPr>
        <a:xfrm>
          <a:off x="0" y="0"/>
          <a:ext cx="0" cy="0"/>
          <a:chOff x="0" y="0"/>
          <a:chExt cx="0" cy="0"/>
        </a:xfrm>
      </p:grpSpPr>
      <p:sp>
        <p:nvSpPr>
          <p:cNvPr id="4" name="Media Placeholder 3"/>
          <p:cNvSpPr>
            <a:spLocks noGrp="1"/>
          </p:cNvSpPr>
          <p:nvPr>
            <p:ph type="media" sz="quarter" idx="11"/>
          </p:nvPr>
        </p:nvSpPr>
        <p:spPr>
          <a:xfrm>
            <a:off x="715963" y="1165413"/>
            <a:ext cx="7986711" cy="4500000"/>
          </a:xfrm>
        </p:spPr>
        <p:txBody>
          <a:bodyPr/>
          <a:lstStyle>
            <a:lvl1pPr marL="0" indent="0">
              <a:buNone/>
              <a:defRPr/>
            </a:lvl1pPr>
          </a:lstStyle>
          <a:p>
            <a:r>
              <a:rPr lang="en-GB"/>
              <a:t>Click icon to add media</a:t>
            </a:r>
            <a:endParaRPr lang="en-US"/>
          </a:p>
        </p:txBody>
      </p:sp>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7278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b="1" cap="all" baseline="0">
                <a:solidFill>
                  <a:schemeClr val="bg1"/>
                </a:solidFill>
              </a:defRPr>
            </a:lvl1pPr>
          </a:lstStyle>
          <a:p>
            <a:r>
              <a:rPr lang="en-GB"/>
              <a:t>HEADLINE </a:t>
            </a:r>
            <a:br>
              <a:rPr lang="en-GB"/>
            </a:br>
            <a:r>
              <a:rPr lang="en-GB"/>
              <a:t>TO GO </a:t>
            </a:r>
            <a:br>
              <a:rPr lang="en-GB"/>
            </a:br>
            <a:r>
              <a:rPr lang="en-GB"/>
              <a:t>HERE</a:t>
            </a:r>
            <a:endParaRPr lang="en-US"/>
          </a:p>
        </p:txBody>
      </p:sp>
      <p:cxnSp>
        <p:nvCxnSpPr>
          <p:cNvPr id="13" name="Straight Connector 12"/>
          <p:cNvCxnSpPr/>
          <p:nvPr/>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223963" y="4648248"/>
            <a:ext cx="6696220" cy="708843"/>
          </a:xfrm>
        </p:spPr>
        <p:txBody>
          <a:bodyPr/>
          <a:lstStyle>
            <a:lvl1pPr marL="0" indent="0">
              <a:lnSpc>
                <a:spcPct val="90000"/>
              </a:lnSpc>
              <a:buNone/>
              <a:defRPr sz="4800" cap="all">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GB"/>
              <a:t>SUBHEAD HERE</a:t>
            </a:r>
            <a:endParaRPr lang="en-US"/>
          </a:p>
        </p:txBody>
      </p:sp>
      <p:pic>
        <p:nvPicPr>
          <p:cNvPr id="8" name="Picture 7"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6" name="Straight Connector 5"/>
          <p:cNvCxnSpPr/>
          <p:nvPr userDrawn="1"/>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5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b="1" cap="all" baseline="0">
                <a:solidFill>
                  <a:schemeClr val="bg1"/>
                </a:solidFill>
              </a:defRPr>
            </a:lvl1pPr>
          </a:lstStyle>
          <a:p>
            <a:r>
              <a:rPr lang="en-GB"/>
              <a:t>HEADLINE </a:t>
            </a:r>
            <a:br>
              <a:rPr lang="en-GB"/>
            </a:br>
            <a:r>
              <a:rPr lang="en-GB"/>
              <a:t>TO GO </a:t>
            </a:r>
            <a:br>
              <a:rPr lang="en-GB"/>
            </a:br>
            <a:r>
              <a:rPr lang="en-GB"/>
              <a:t>HERE</a:t>
            </a:r>
            <a:endParaRPr lang="en-US"/>
          </a:p>
        </p:txBody>
      </p:sp>
      <p:cxnSp>
        <p:nvCxnSpPr>
          <p:cNvPr id="13" name="Straight Connector 12"/>
          <p:cNvCxnSpPr/>
          <p:nvPr/>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223963" y="4648248"/>
            <a:ext cx="6696220" cy="708843"/>
          </a:xfrm>
        </p:spPr>
        <p:txBody>
          <a:bodyPr/>
          <a:lstStyle>
            <a:lvl1pPr marL="0" indent="0">
              <a:lnSpc>
                <a:spcPct val="90000"/>
              </a:lnSpc>
              <a:buNone/>
              <a:defRPr sz="4800" b="1">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GB"/>
              <a:t>00/00/0000</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7" name="Straight Connector 6"/>
          <p:cNvCxnSpPr/>
          <p:nvPr userDrawn="1"/>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7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138826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90191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a:t>
            </a:r>
            <a:br>
              <a:rPr lang="en-GB"/>
            </a:br>
            <a:r>
              <a:rPr lang="en-GB"/>
              <a:t>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1716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a:t>
            </a:r>
            <a:br>
              <a:rPr lang="en-GB"/>
            </a:br>
            <a:r>
              <a:rPr lang="en-GB"/>
              <a:t>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379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7521" y="2704274"/>
            <a:ext cx="7215154" cy="3280060"/>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2052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I">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7521" y="2704274"/>
            <a:ext cx="7215154" cy="3280060"/>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10046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00" y="432000"/>
            <a:ext cx="7475537" cy="12125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224000" y="2304000"/>
            <a:ext cx="7478675" cy="339710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98088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83" r:id="rId10"/>
    <p:sldLayoutId id="2147483684" r:id="rId11"/>
    <p:sldLayoutId id="2147483685" r:id="rId12"/>
    <p:sldLayoutId id="2147483677" r:id="rId13"/>
    <p:sldLayoutId id="2147483678" r:id="rId14"/>
    <p:sldLayoutId id="2147483679" r:id="rId15"/>
    <p:sldLayoutId id="2147483680" r:id="rId16"/>
    <p:sldLayoutId id="2147483681" r:id="rId17"/>
    <p:sldLayoutId id="214748368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500" kern="1200">
          <a:solidFill>
            <a:schemeClr val="tx1"/>
          </a:solidFill>
          <a:latin typeface="Arial"/>
          <a:ea typeface="+mj-ea"/>
          <a:cs typeface="+mj-cs"/>
        </a:defRPr>
      </a:lvl1pPr>
    </p:titleStyle>
    <p:bodyStyle>
      <a:lvl1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historicenvironment.scot/grants-and-funding/our-grants-prioritie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BEF3-AC6E-4377-B38B-4B692921CB60}"/>
              </a:ext>
            </a:extLst>
          </p:cNvPr>
          <p:cNvSpPr>
            <a:spLocks noGrp="1"/>
          </p:cNvSpPr>
          <p:nvPr>
            <p:ph type="ctrTitle"/>
          </p:nvPr>
        </p:nvSpPr>
        <p:spPr>
          <a:xfrm>
            <a:off x="656041" y="1203547"/>
            <a:ext cx="7139449" cy="4116598"/>
          </a:xfrm>
        </p:spPr>
        <p:txBody>
          <a:bodyPr/>
          <a:lstStyle/>
          <a:p>
            <a:r>
              <a:rPr lang="en-GB" sz="7200"/>
              <a:t>HISTORIC ENVIRONMENT GRANTS (HEG)</a:t>
            </a:r>
          </a:p>
        </p:txBody>
      </p:sp>
    </p:spTree>
    <p:extLst>
      <p:ext uri="{BB962C8B-B14F-4D97-AF65-F5344CB8AC3E}">
        <p14:creationId xmlns:p14="http://schemas.microsoft.com/office/powerpoint/2010/main" val="22348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sz="half" idx="1"/>
          </p:nvPr>
        </p:nvSpPr>
        <p:spPr>
          <a:xfrm>
            <a:off x="712788" y="1715555"/>
            <a:ext cx="7696693" cy="4290037"/>
          </a:xfrm>
        </p:spPr>
        <p:txBody>
          <a:bodyPr/>
          <a:lstStyle/>
          <a:p>
            <a:pPr marL="900113" indent="-450850">
              <a:buFont typeface="Wingdings" panose="05000000000000000000" pitchFamily="2" charset="2"/>
              <a:buChar char="Ø"/>
            </a:pPr>
            <a:endParaRPr lang="en-GB" sz="1800" i="1"/>
          </a:p>
          <a:p>
            <a:r>
              <a:rPr lang="en-GB" sz="1800"/>
              <a:t>Before submitting a full application, an EOI will need to be submitted and approved.</a:t>
            </a:r>
          </a:p>
          <a:p>
            <a:endParaRPr lang="en-GB" sz="1800"/>
          </a:p>
          <a:p>
            <a:r>
              <a:rPr lang="en-GB" sz="1800"/>
              <a:t>In the EOI, applicants will need to tell us :</a:t>
            </a:r>
          </a:p>
          <a:p>
            <a:pPr marL="809625" lvl="2" indent="-269875">
              <a:buFont typeface="Wingdings" panose="05000000000000000000" pitchFamily="2" charset="2"/>
              <a:buChar char="Ø"/>
            </a:pPr>
            <a:r>
              <a:rPr lang="en-GB" sz="1800"/>
              <a:t>What funding stream they are wanting to apply to;</a:t>
            </a:r>
          </a:p>
          <a:p>
            <a:pPr marL="809625" lvl="2" indent="-269875">
              <a:buFont typeface="Wingdings" panose="05000000000000000000" pitchFamily="2" charset="2"/>
              <a:buChar char="Ø"/>
            </a:pPr>
            <a:r>
              <a:rPr lang="en-GB" sz="1800"/>
              <a:t>About their project;</a:t>
            </a:r>
          </a:p>
          <a:p>
            <a:pPr marL="809625" lvl="2" indent="-269875">
              <a:buFont typeface="Wingdings" panose="05000000000000000000" pitchFamily="2" charset="2"/>
              <a:buChar char="Ø"/>
            </a:pPr>
            <a:r>
              <a:rPr lang="en-GB" sz="1800"/>
              <a:t>The project timeframes;</a:t>
            </a:r>
          </a:p>
          <a:p>
            <a:pPr marL="809625" lvl="2" indent="-269875">
              <a:buFont typeface="Wingdings" panose="05000000000000000000" pitchFamily="2" charset="2"/>
              <a:buChar char="Ø"/>
            </a:pPr>
            <a:r>
              <a:rPr lang="en-GB" sz="1800"/>
              <a:t>Estimated costs;</a:t>
            </a:r>
          </a:p>
          <a:p>
            <a:pPr marL="809625" lvl="2" indent="-269875">
              <a:buFont typeface="Wingdings" panose="05000000000000000000" pitchFamily="2" charset="2"/>
              <a:buChar char="Ø"/>
            </a:pPr>
            <a:r>
              <a:rPr lang="en-GB" sz="1800"/>
              <a:t>HES Grant request and other match funding.</a:t>
            </a:r>
          </a:p>
          <a:p>
            <a:pPr marL="809625" lvl="2" indent="-269875">
              <a:buFont typeface="Wingdings" panose="05000000000000000000" pitchFamily="2" charset="2"/>
              <a:buChar char="Ø"/>
            </a:pPr>
            <a:endParaRPr lang="en-GB" sz="1800"/>
          </a:p>
          <a:p>
            <a:pPr marL="269875" lvl="2" indent="-269875"/>
            <a:r>
              <a:rPr lang="en-GB" sz="1800"/>
              <a:t>For small and large grants, it is advised to submit the EOI well in advance of the application deadline.</a:t>
            </a:r>
          </a:p>
          <a:p>
            <a:pPr marL="809625" lvl="2" indent="-269875">
              <a:buFont typeface="Wingdings" panose="05000000000000000000" pitchFamily="2" charset="2"/>
              <a:buChar char="Ø"/>
            </a:pPr>
            <a:endParaRPr lang="en-GB" sz="1800"/>
          </a:p>
          <a:p>
            <a:endParaRPr lang="en-GB" sz="1800"/>
          </a:p>
          <a:p>
            <a:endParaRPr lang="en-GB" sz="1800"/>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a:xfrm>
            <a:off x="712789" y="1111022"/>
            <a:ext cx="7989886" cy="395287"/>
          </a:xfrm>
        </p:spPr>
        <p:txBody>
          <a:bodyPr/>
          <a:lstStyle/>
          <a:p>
            <a:r>
              <a:rPr lang="en-GB"/>
              <a:t>SUBMITTING AN Expression of interest (EOI)</a:t>
            </a:r>
          </a:p>
        </p:txBody>
      </p:sp>
    </p:spTree>
    <p:extLst>
      <p:ext uri="{BB962C8B-B14F-4D97-AF65-F5344CB8AC3E}">
        <p14:creationId xmlns:p14="http://schemas.microsoft.com/office/powerpoint/2010/main" val="34875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p:txBody>
          <a:bodyPr/>
          <a:lstStyle/>
          <a:p>
            <a:r>
              <a:rPr lang="en-GB"/>
              <a:t>MAKING AN APPLICATION</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type="body" sz="quarter" idx="11"/>
          </p:nvPr>
        </p:nvSpPr>
        <p:spPr>
          <a:xfrm>
            <a:off x="715962" y="1644073"/>
            <a:ext cx="7846147" cy="4405746"/>
          </a:xfrm>
        </p:spPr>
        <p:txBody>
          <a:bodyPr/>
          <a:lstStyle/>
          <a:p>
            <a:pPr marL="285750" indent="-285750">
              <a:spcAft>
                <a:spcPts val="0"/>
              </a:spcAft>
              <a:buFont typeface="Arial" panose="020B0604020202020204" pitchFamily="34" charset="0"/>
              <a:buChar char="•"/>
            </a:pPr>
            <a:r>
              <a:rPr lang="en-GB" sz="1800"/>
              <a:t>The Project - project title, project activities; timeframes.</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Historic Environment Asset - significance; designation; ownership.</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Project Costs and Income – eligible and non eligible; match funding.</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Urgency – why now?</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Outcomes – HES Grants Priorities.</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Deliverability and Sustainability – project risks; longer-term impact; maintenance plan.</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Evaluation</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Supporting Documents</a:t>
            </a:r>
          </a:p>
          <a:p>
            <a:endParaRPr lang="en-GB" sz="1800"/>
          </a:p>
          <a:p>
            <a:endParaRPr lang="en-GB" sz="1800"/>
          </a:p>
          <a:p>
            <a:endParaRPr lang="en-GB" sz="1800"/>
          </a:p>
          <a:p>
            <a:endParaRPr lang="en-GB" sz="1800"/>
          </a:p>
          <a:p>
            <a:pPr marL="900113" indent="-450850">
              <a:buFont typeface="Wingdings" panose="05000000000000000000" pitchFamily="2" charset="2"/>
              <a:buChar char="Ø"/>
            </a:pPr>
            <a:endParaRPr lang="en-GB" sz="1800" i="1"/>
          </a:p>
          <a:p>
            <a:endParaRPr lang="en-GB" sz="1800"/>
          </a:p>
          <a:p>
            <a:endParaRPr lang="en-GB" sz="1800"/>
          </a:p>
          <a:p>
            <a:endParaRPr lang="en-GB" sz="1800"/>
          </a:p>
        </p:txBody>
      </p:sp>
    </p:spTree>
    <p:extLst>
      <p:ext uri="{BB962C8B-B14F-4D97-AF65-F5344CB8AC3E}">
        <p14:creationId xmlns:p14="http://schemas.microsoft.com/office/powerpoint/2010/main" val="6102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a:xfrm>
            <a:off x="884420" y="713984"/>
            <a:ext cx="7680936" cy="395287"/>
          </a:xfrm>
        </p:spPr>
        <p:txBody>
          <a:bodyPr/>
          <a:lstStyle/>
          <a:p>
            <a:r>
              <a:rPr lang="en-GB" sz="35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a:xfrm>
            <a:off x="884419" y="1354951"/>
            <a:ext cx="7818255" cy="695522"/>
          </a:xfrm>
        </p:spPr>
        <p:txBody>
          <a:bodyPr/>
          <a:lstStyle/>
          <a:p>
            <a:r>
              <a:rPr lang="en-GB" sz="2000"/>
              <a:t>IF YOUR APPLICATION IS SUCCESSFUL</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sz="half" idx="1"/>
          </p:nvPr>
        </p:nvSpPr>
        <p:spPr>
          <a:xfrm>
            <a:off x="347028" y="1764493"/>
            <a:ext cx="8355646" cy="4227516"/>
          </a:xfrm>
        </p:spPr>
        <p:txBody>
          <a:bodyPr/>
          <a:lstStyle/>
          <a:p>
            <a:pPr marL="809625" indent="-447675"/>
            <a:endParaRPr lang="en-GB" sz="1800"/>
          </a:p>
          <a:p>
            <a:pPr marL="457200" lvl="3" indent="0" algn="just">
              <a:lnSpc>
                <a:spcPct val="115000"/>
              </a:lnSpc>
              <a:buNone/>
            </a:pPr>
            <a:r>
              <a:rPr lang="en-GB" sz="2200"/>
              <a:t>Non-Repair Projects:</a:t>
            </a:r>
          </a:p>
          <a:p>
            <a:pPr marL="457200" lvl="3" indent="0" algn="just">
              <a:lnSpc>
                <a:spcPct val="115000"/>
              </a:lnSpc>
              <a:buNone/>
            </a:pPr>
            <a:endParaRPr lang="en-GB" sz="2200"/>
          </a:p>
          <a:p>
            <a:pPr marL="457200" lvl="3" indent="0" algn="just">
              <a:lnSpc>
                <a:spcPct val="115000"/>
              </a:lnSpc>
              <a:buNone/>
            </a:pPr>
            <a:endParaRPr lang="en-GB" sz="2200"/>
          </a:p>
          <a:p>
            <a:pPr marL="457200" lvl="3" indent="0" algn="just">
              <a:lnSpc>
                <a:spcPct val="115000"/>
              </a:lnSpc>
              <a:buNone/>
            </a:pPr>
            <a:endParaRPr lang="en-GB" sz="2200"/>
          </a:p>
          <a:p>
            <a:pPr marL="457200" lvl="3" indent="0" algn="just">
              <a:lnSpc>
                <a:spcPct val="115000"/>
              </a:lnSpc>
              <a:buNone/>
            </a:pPr>
            <a:r>
              <a:rPr lang="en-GB" sz="2200"/>
              <a:t>Repair Projects: </a:t>
            </a:r>
          </a:p>
        </p:txBody>
      </p:sp>
      <p:graphicFrame>
        <p:nvGraphicFramePr>
          <p:cNvPr id="3" name="Diagram 2" descr="Flowchart showing process for non-repair projects ">
            <a:extLst>
              <a:ext uri="{FF2B5EF4-FFF2-40B4-BE49-F238E27FC236}">
                <a16:creationId xmlns:a16="http://schemas.microsoft.com/office/drawing/2014/main" id="{0792C520-366B-460C-A687-0FDC0CCFDF04}"/>
              </a:ext>
            </a:extLst>
          </p:cNvPr>
          <p:cNvGraphicFramePr/>
          <p:nvPr>
            <p:extLst>
              <p:ext uri="{D42A27DB-BD31-4B8C-83A1-F6EECF244321}">
                <p14:modId xmlns:p14="http://schemas.microsoft.com/office/powerpoint/2010/main" val="2976185435"/>
              </p:ext>
            </p:extLst>
          </p:nvPr>
        </p:nvGraphicFramePr>
        <p:xfrm>
          <a:off x="1524000" y="2558474"/>
          <a:ext cx="6096000" cy="122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flow chart showing process for repair project ">
            <a:extLst>
              <a:ext uri="{FF2B5EF4-FFF2-40B4-BE49-F238E27FC236}">
                <a16:creationId xmlns:a16="http://schemas.microsoft.com/office/drawing/2014/main" id="{77193A69-CD9B-4A00-A55D-C0A034FA3E59}"/>
              </a:ext>
            </a:extLst>
          </p:cNvPr>
          <p:cNvGraphicFramePr/>
          <p:nvPr>
            <p:extLst>
              <p:ext uri="{D42A27DB-BD31-4B8C-83A1-F6EECF244321}">
                <p14:modId xmlns:p14="http://schemas.microsoft.com/office/powerpoint/2010/main" val="619034851"/>
              </p:ext>
            </p:extLst>
          </p:nvPr>
        </p:nvGraphicFramePr>
        <p:xfrm>
          <a:off x="884419" y="4442131"/>
          <a:ext cx="7818255" cy="1060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697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82FD-1DAE-4E36-B95E-43B1AD59C9AD}"/>
              </a:ext>
            </a:extLst>
          </p:cNvPr>
          <p:cNvSpPr>
            <a:spLocks noGrp="1"/>
          </p:cNvSpPr>
          <p:nvPr>
            <p:ph type="title"/>
          </p:nvPr>
        </p:nvSpPr>
        <p:spPr/>
        <p:txBody>
          <a:bodyPr/>
          <a:lstStyle/>
          <a:p>
            <a:r>
              <a:rPr lang="en-GB" sz="3600"/>
              <a:t>HISTORIC ENVIRONMENT GRANTS</a:t>
            </a:r>
          </a:p>
        </p:txBody>
      </p:sp>
      <p:sp>
        <p:nvSpPr>
          <p:cNvPr id="4" name="Text Placeholder 3">
            <a:extLst>
              <a:ext uri="{FF2B5EF4-FFF2-40B4-BE49-F238E27FC236}">
                <a16:creationId xmlns:a16="http://schemas.microsoft.com/office/drawing/2014/main" id="{F0F53CB6-9A84-4C07-ABFE-73EEDDB4DD3F}"/>
              </a:ext>
            </a:extLst>
          </p:cNvPr>
          <p:cNvSpPr>
            <a:spLocks noGrp="1"/>
          </p:cNvSpPr>
          <p:nvPr>
            <p:ph type="body" sz="quarter" idx="10"/>
          </p:nvPr>
        </p:nvSpPr>
        <p:spPr/>
        <p:txBody>
          <a:bodyPr/>
          <a:lstStyle/>
          <a:p>
            <a:r>
              <a:rPr lang="en-GB"/>
              <a:t>PROGRAMME RESOURCES</a:t>
            </a:r>
          </a:p>
        </p:txBody>
      </p:sp>
      <p:graphicFrame>
        <p:nvGraphicFramePr>
          <p:cNvPr id="6" name="Table 6">
            <a:extLst>
              <a:ext uri="{FF2B5EF4-FFF2-40B4-BE49-F238E27FC236}">
                <a16:creationId xmlns:a16="http://schemas.microsoft.com/office/drawing/2014/main" id="{D0564706-264E-4AD6-A106-1D665C78F913}"/>
              </a:ext>
            </a:extLst>
          </p:cNvPr>
          <p:cNvGraphicFramePr>
            <a:graphicFrameLocks noGrp="1"/>
          </p:cNvGraphicFramePr>
          <p:nvPr>
            <p:extLst>
              <p:ext uri="{D42A27DB-BD31-4B8C-83A1-F6EECF244321}">
                <p14:modId xmlns:p14="http://schemas.microsoft.com/office/powerpoint/2010/main" val="1706937355"/>
              </p:ext>
            </p:extLst>
          </p:nvPr>
        </p:nvGraphicFramePr>
        <p:xfrm>
          <a:off x="753556" y="1582255"/>
          <a:ext cx="7636887" cy="4351089"/>
        </p:xfrm>
        <a:graphic>
          <a:graphicData uri="http://schemas.openxmlformats.org/drawingml/2006/table">
            <a:tbl>
              <a:tblPr firstRow="1" bandRow="1">
                <a:tableStyleId>{5C22544A-7EE6-4342-B048-85BDC9FD1C3A}</a:tableStyleId>
              </a:tblPr>
              <a:tblGrid>
                <a:gridCol w="2013527">
                  <a:extLst>
                    <a:ext uri="{9D8B030D-6E8A-4147-A177-3AD203B41FA5}">
                      <a16:colId xmlns:a16="http://schemas.microsoft.com/office/drawing/2014/main" val="4190858794"/>
                    </a:ext>
                  </a:extLst>
                </a:gridCol>
                <a:gridCol w="1874981">
                  <a:extLst>
                    <a:ext uri="{9D8B030D-6E8A-4147-A177-3AD203B41FA5}">
                      <a16:colId xmlns:a16="http://schemas.microsoft.com/office/drawing/2014/main" val="2644041743"/>
                    </a:ext>
                  </a:extLst>
                </a:gridCol>
                <a:gridCol w="1849271">
                  <a:extLst>
                    <a:ext uri="{9D8B030D-6E8A-4147-A177-3AD203B41FA5}">
                      <a16:colId xmlns:a16="http://schemas.microsoft.com/office/drawing/2014/main" val="1059129373"/>
                    </a:ext>
                  </a:extLst>
                </a:gridCol>
                <a:gridCol w="1899108">
                  <a:extLst>
                    <a:ext uri="{9D8B030D-6E8A-4147-A177-3AD203B41FA5}">
                      <a16:colId xmlns:a16="http://schemas.microsoft.com/office/drawing/2014/main" val="3695863283"/>
                    </a:ext>
                  </a:extLst>
                </a:gridCol>
              </a:tblGrid>
              <a:tr h="628815">
                <a:tc>
                  <a:txBody>
                    <a:bodyPr/>
                    <a:lstStyle/>
                    <a:p>
                      <a:r>
                        <a:rPr lang="en-GB" sz="1400">
                          <a:solidFill>
                            <a:schemeClr val="accent6"/>
                          </a:solidFill>
                          <a:latin typeface="Arial" panose="020B0604020202020204" pitchFamily="34" charset="0"/>
                          <a:cs typeface="Arial" panose="020B0604020202020204" pitchFamily="34" charset="0"/>
                        </a:rPr>
                        <a:t>Guidance</a:t>
                      </a:r>
                    </a:p>
                  </a:txBody>
                  <a:tcPr/>
                </a:tc>
                <a:tc>
                  <a:txBody>
                    <a:bodyPr/>
                    <a:lstStyle/>
                    <a:p>
                      <a:r>
                        <a:rPr lang="en-GB" sz="1400">
                          <a:solidFill>
                            <a:schemeClr val="accent6"/>
                          </a:solidFill>
                          <a:latin typeface="Arial" panose="020B0604020202020204" pitchFamily="34" charset="0"/>
                          <a:cs typeface="Arial" panose="020B0604020202020204" pitchFamily="34" charset="0"/>
                        </a:rPr>
                        <a:t>Templates</a:t>
                      </a:r>
                    </a:p>
                  </a:txBody>
                  <a:tcPr/>
                </a:tc>
                <a:tc>
                  <a:txBody>
                    <a:bodyPr/>
                    <a:lstStyle/>
                    <a:p>
                      <a:r>
                        <a:rPr lang="en-GB" sz="1400">
                          <a:solidFill>
                            <a:schemeClr val="accent6"/>
                          </a:solidFill>
                          <a:latin typeface="Arial" panose="020B0604020202020204" pitchFamily="34" charset="0"/>
                          <a:cs typeface="Arial" panose="020B0604020202020204" pitchFamily="34" charset="0"/>
                        </a:rPr>
                        <a:t>Grant Contract and Conditions</a:t>
                      </a:r>
                    </a:p>
                  </a:txBody>
                  <a:tcPr/>
                </a:tc>
                <a:tc>
                  <a:txBody>
                    <a:bodyPr/>
                    <a:lstStyle/>
                    <a:p>
                      <a:r>
                        <a:rPr lang="en-GB" sz="1400">
                          <a:solidFill>
                            <a:schemeClr val="accent6"/>
                          </a:solidFill>
                          <a:latin typeface="Arial" panose="020B0604020202020204" pitchFamily="34" charset="0"/>
                          <a:cs typeface="Arial" panose="020B0604020202020204" pitchFamily="34" charset="0"/>
                        </a:rPr>
                        <a:t>Other </a:t>
                      </a:r>
                    </a:p>
                    <a:p>
                      <a:r>
                        <a:rPr lang="en-GB" sz="1400">
                          <a:solidFill>
                            <a:schemeClr val="accent6"/>
                          </a:solidFill>
                          <a:latin typeface="Arial" panose="020B0604020202020204" pitchFamily="34" charset="0"/>
                          <a:cs typeface="Arial" panose="020B0604020202020204" pitchFamily="34" charset="0"/>
                        </a:rPr>
                        <a:t>(information only)</a:t>
                      </a:r>
                    </a:p>
                  </a:txBody>
                  <a:tcPr/>
                </a:tc>
                <a:extLst>
                  <a:ext uri="{0D108BD9-81ED-4DB2-BD59-A6C34878D82A}">
                    <a16:rowId xmlns:a16="http://schemas.microsoft.com/office/drawing/2014/main" val="3452198889"/>
                  </a:ext>
                </a:extLst>
              </a:tr>
              <a:tr h="3963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HEG Programme</a:t>
                      </a:r>
                      <a:endParaRPr lang="en-GB" sz="14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Budget Profile</a:t>
                      </a:r>
                    </a:p>
                  </a:txBody>
                  <a:tcPr/>
                </a:tc>
                <a:tc>
                  <a:txBody>
                    <a:bodyPr/>
                    <a:lstStyle/>
                    <a:p>
                      <a:r>
                        <a:rPr lang="en-GB" sz="1400">
                          <a:latin typeface="Arial" panose="020B0604020202020204" pitchFamily="34" charset="0"/>
                          <a:cs typeface="Arial" panose="020B0604020202020204" pitchFamily="34" charset="0"/>
                        </a:rPr>
                        <a:t>Grant Offer</a:t>
                      </a:r>
                    </a:p>
                  </a:txBody>
                  <a:tcPr/>
                </a:tc>
                <a:tc>
                  <a:txBody>
                    <a:bodyPr/>
                    <a:lstStyle/>
                    <a:p>
                      <a:r>
                        <a:rPr lang="en-GB" sz="1400">
                          <a:latin typeface="Arial" panose="020B0604020202020204" pitchFamily="34" charset="0"/>
                          <a:cs typeface="Arial" panose="020B0604020202020204" pitchFamily="34" charset="0"/>
                        </a:rPr>
                        <a:t>Grants Data Report</a:t>
                      </a:r>
                    </a:p>
                  </a:txBody>
                  <a:tcPr/>
                </a:tc>
                <a:extLst>
                  <a:ext uri="{0D108BD9-81ED-4DB2-BD59-A6C34878D82A}">
                    <a16:rowId xmlns:a16="http://schemas.microsoft.com/office/drawing/2014/main" val="1756430737"/>
                  </a:ext>
                </a:extLst>
              </a:tr>
              <a:tr h="334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Archaeology Grants</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Activity Plan</a:t>
                      </a:r>
                    </a:p>
                  </a:txBody>
                  <a:tcPr/>
                </a:tc>
                <a:tc>
                  <a:txBody>
                    <a:bodyPr/>
                    <a:lstStyle/>
                    <a:p>
                      <a:r>
                        <a:rPr lang="en-GB" sz="1400">
                          <a:latin typeface="Arial" panose="020B0604020202020204" pitchFamily="34" charset="0"/>
                          <a:cs typeface="Arial" panose="020B0604020202020204" pitchFamily="34" charset="0"/>
                        </a:rPr>
                        <a:t>Standard Conditions</a:t>
                      </a:r>
                    </a:p>
                  </a:txBody>
                  <a:tcPr/>
                </a:tc>
                <a:tc>
                  <a:txBody>
                    <a:bodyPr/>
                    <a:lstStyle/>
                    <a:p>
                      <a:r>
                        <a:rPr lang="en-GB" sz="1400">
                          <a:latin typeface="Arial" panose="020B0604020202020204" pitchFamily="34" charset="0"/>
                          <a:cs typeface="Arial" panose="020B0604020202020204" pitchFamily="34" charset="0"/>
                        </a:rPr>
                        <a:t>Application Questions</a:t>
                      </a:r>
                    </a:p>
                  </a:txBody>
                  <a:tcPr/>
                </a:tc>
                <a:extLst>
                  <a:ext uri="{0D108BD9-81ED-4DB2-BD59-A6C34878D82A}">
                    <a16:rowId xmlns:a16="http://schemas.microsoft.com/office/drawing/2014/main" val="441181215"/>
                  </a:ext>
                </a:extLst>
              </a:tr>
              <a:tr h="552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Repair Grants </a:t>
                      </a:r>
                      <a:endParaRPr lang="en-GB" sz="1400">
                        <a:effectLst/>
                        <a:latin typeface="Arial" panose="020B0604020202020204" pitchFamily="34" charset="0"/>
                        <a:ea typeface="Calibri" panose="020F050202020403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Owners Permission Letter</a:t>
                      </a:r>
                    </a:p>
                  </a:txBody>
                  <a:tcPr/>
                </a:tc>
                <a:tc>
                  <a:txBody>
                    <a:bodyPr/>
                    <a:lstStyle/>
                    <a:p>
                      <a:r>
                        <a:rPr lang="en-GB" sz="1400">
                          <a:latin typeface="Arial" panose="020B0604020202020204" pitchFamily="34" charset="0"/>
                          <a:cs typeface="Arial" panose="020B0604020202020204" pitchFamily="34" charset="0"/>
                        </a:rPr>
                        <a:t>Conditions for Schemes of Repair</a:t>
                      </a: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6745467"/>
                  </a:ext>
                </a:extLst>
              </a:tr>
              <a:tr h="552262">
                <a:tc>
                  <a:txBody>
                    <a:bodyPr/>
                    <a:lstStyle/>
                    <a:p>
                      <a:r>
                        <a:rPr lang="en-GB" sz="1400">
                          <a:latin typeface="Arial" panose="020B0604020202020204" pitchFamily="34" charset="0"/>
                          <a:cs typeface="Arial" panose="020B0604020202020204" pitchFamily="34" charset="0"/>
                        </a:rPr>
                        <a:t>Advisory Standards for Repair Grants</a:t>
                      </a:r>
                    </a:p>
                  </a:txBody>
                  <a:tcPr/>
                </a:tc>
                <a:tc>
                  <a:txBody>
                    <a:bodyPr/>
                    <a:lstStyle/>
                    <a:p>
                      <a:r>
                        <a:rPr lang="en-GB" sz="1400">
                          <a:latin typeface="Arial" panose="020B0604020202020204" pitchFamily="34" charset="0"/>
                          <a:cs typeface="Arial" panose="020B0604020202020204" pitchFamily="34" charset="0"/>
                        </a:rPr>
                        <a:t>POW Permission Letter</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4562232"/>
                  </a:ext>
                </a:extLst>
              </a:tr>
              <a:tr h="628815">
                <a:tc>
                  <a:txBody>
                    <a:bodyPr/>
                    <a:lstStyle/>
                    <a:p>
                      <a:r>
                        <a:rPr lang="en-GB" sz="1400">
                          <a:latin typeface="Arial" panose="020B0604020202020204" pitchFamily="34" charset="0"/>
                          <a:cs typeface="Arial" panose="020B0604020202020204" pitchFamily="34" charset="0"/>
                        </a:rPr>
                        <a:t>Outcomes Planning</a:t>
                      </a:r>
                    </a:p>
                  </a:txBody>
                  <a:tcPr/>
                </a:tc>
                <a:tc>
                  <a:txBody>
                    <a:bodyPr/>
                    <a:lstStyle/>
                    <a:p>
                      <a:r>
                        <a:rPr lang="en-GB" sz="1400">
                          <a:latin typeface="Arial" panose="020B0604020202020204" pitchFamily="34" charset="0"/>
                          <a:cs typeface="Arial" panose="020B0604020202020204" pitchFamily="34" charset="0"/>
                        </a:rPr>
                        <a:t>Fair Work First Declaration</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1704250"/>
                  </a:ext>
                </a:extLst>
              </a:tr>
              <a:tr h="628815">
                <a:tc>
                  <a:txBody>
                    <a:bodyPr/>
                    <a:lstStyle/>
                    <a:p>
                      <a:r>
                        <a:rPr lang="en-GB" sz="1400">
                          <a:latin typeface="Arial" panose="020B0604020202020204" pitchFamily="34" charset="0"/>
                          <a:cs typeface="Arial" panose="020B0604020202020204" pitchFamily="34" charset="0"/>
                        </a:rPr>
                        <a:t>Equality, Diversity &amp; Inclusion</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0045176"/>
                  </a:ext>
                </a:extLst>
              </a:tr>
              <a:tr h="628815">
                <a:tc>
                  <a:txBody>
                    <a:bodyPr/>
                    <a:lstStyle/>
                    <a:p>
                      <a:r>
                        <a:rPr lang="en-GB" sz="1400">
                          <a:latin typeface="Arial" panose="020B0604020202020204" pitchFamily="34" charset="0"/>
                          <a:cs typeface="Arial" panose="020B0604020202020204" pitchFamily="34" charset="0"/>
                        </a:rPr>
                        <a:t>Trial process for repair grants under £100k</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5365898"/>
                  </a:ext>
                </a:extLst>
              </a:tr>
            </a:tbl>
          </a:graphicData>
        </a:graphic>
      </p:graphicFrame>
    </p:spTree>
    <p:extLst>
      <p:ext uri="{BB962C8B-B14F-4D97-AF65-F5344CB8AC3E}">
        <p14:creationId xmlns:p14="http://schemas.microsoft.com/office/powerpoint/2010/main" val="303014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p:txBody>
          <a:bodyPr vert="horz" lIns="0" tIns="0" rIns="0" bIns="0" rtlCol="0" anchor="t">
            <a:noAutofit/>
          </a:bodyPr>
          <a:lstStyle/>
          <a:p>
            <a:r>
              <a:rPr lang="en-GB">
                <a:cs typeface="Arial"/>
              </a:rPr>
              <a:t>What are we expecting?</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type="body" sz="quarter" idx="11"/>
          </p:nvPr>
        </p:nvSpPr>
        <p:spPr>
          <a:xfrm>
            <a:off x="715962" y="1644073"/>
            <a:ext cx="7846147" cy="4405746"/>
          </a:xfrm>
        </p:spPr>
        <p:txBody>
          <a:bodyPr vert="horz" lIns="0" tIns="0" rIns="0" bIns="0" rtlCol="0" anchor="t">
            <a:noAutofit/>
          </a:bodyPr>
          <a:lstStyle/>
          <a:p>
            <a:pPr marL="285750" indent="-285750">
              <a:spcAft>
                <a:spcPts val="0"/>
              </a:spcAft>
              <a:buFont typeface="Arial"/>
              <a:buChar char="•"/>
            </a:pPr>
            <a:r>
              <a:rPr lang="en-GB" sz="1800">
                <a:cs typeface="Arial"/>
              </a:rPr>
              <a:t>A broader range of projects </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Stitch-in-time works</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More built-in sustainability to schemes</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t>Phased projects</a:t>
            </a:r>
            <a:endParaRPr lang="en-GB" sz="1800">
              <a:cs typeface="Arial"/>
            </a:endParaRPr>
          </a:p>
          <a:p>
            <a:pPr marL="285750" indent="-285750">
              <a:spcAft>
                <a:spcPts val="0"/>
              </a:spcAft>
              <a:buChar char="•"/>
            </a:pPr>
            <a:endParaRPr lang="en-GB" sz="1800">
              <a:cs typeface="Arial"/>
            </a:endParaRPr>
          </a:p>
          <a:p>
            <a:pPr marL="285750" indent="-285750">
              <a:spcAft>
                <a:spcPts val="0"/>
              </a:spcAft>
              <a:buFont typeface="Arial"/>
              <a:buChar char="•"/>
            </a:pPr>
            <a:r>
              <a:rPr lang="en-GB" sz="1800"/>
              <a:t>Better data</a:t>
            </a:r>
            <a:endParaRPr lang="en-GB" sz="1800">
              <a:cs typeface="Arial"/>
            </a:endParaRP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Annual sector update</a:t>
            </a:r>
          </a:p>
          <a:p>
            <a:pPr marL="285750" indent="-285750">
              <a:spcAft>
                <a:spcPts val="0"/>
              </a:spcAft>
              <a:buFont typeface="Arial" panose="020B0604020202020204" pitchFamily="34" charset="0"/>
              <a:buChar char="•"/>
            </a:pPr>
            <a:endParaRPr lang="en-GB" sz="1800"/>
          </a:p>
          <a:p>
            <a:pPr>
              <a:spcAft>
                <a:spcPts val="0"/>
              </a:spcAft>
            </a:pPr>
            <a:endParaRPr lang="en-GB" sz="1800">
              <a:cs typeface="Arial"/>
            </a:endParaRPr>
          </a:p>
          <a:p>
            <a:endParaRPr lang="en-GB" sz="1800"/>
          </a:p>
          <a:p>
            <a:endParaRPr lang="en-GB" sz="1800"/>
          </a:p>
          <a:p>
            <a:endParaRPr lang="en-GB" sz="1800"/>
          </a:p>
          <a:p>
            <a:endParaRPr lang="en-GB" sz="1800"/>
          </a:p>
          <a:p>
            <a:pPr marL="899795" indent="-450850">
              <a:buFont typeface="Wingdings" panose="05000000000000000000" pitchFamily="2" charset="2"/>
              <a:buChar char="Ø"/>
            </a:pPr>
            <a:endParaRPr lang="en-GB" sz="1800" i="1">
              <a:cs typeface="Arial"/>
            </a:endParaRPr>
          </a:p>
          <a:p>
            <a:endParaRPr lang="en-GB" sz="1800"/>
          </a:p>
          <a:p>
            <a:endParaRPr lang="en-GB" sz="1800"/>
          </a:p>
          <a:p>
            <a:endParaRPr lang="en-GB" sz="1800"/>
          </a:p>
        </p:txBody>
      </p:sp>
    </p:spTree>
    <p:extLst>
      <p:ext uri="{BB962C8B-B14F-4D97-AF65-F5344CB8AC3E}">
        <p14:creationId xmlns:p14="http://schemas.microsoft.com/office/powerpoint/2010/main" val="19815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353C-742D-46CF-0D48-2FA5D0572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DC57D-171E-5A07-2E51-4C81FA990D37}"/>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A1BA29A3-63B2-E5C7-8038-0C23308C279B}"/>
              </a:ext>
            </a:extLst>
          </p:cNvPr>
          <p:cNvSpPr>
            <a:spLocks noGrp="1"/>
          </p:cNvSpPr>
          <p:nvPr>
            <p:ph type="body" sz="quarter" idx="10"/>
          </p:nvPr>
        </p:nvSpPr>
        <p:spPr/>
        <p:txBody>
          <a:bodyPr vert="horz" lIns="0" tIns="0" rIns="0" bIns="0" rtlCol="0" anchor="t">
            <a:noAutofit/>
          </a:bodyPr>
          <a:lstStyle/>
          <a:p>
            <a:r>
              <a:rPr lang="en-GB">
                <a:cs typeface="Arial"/>
              </a:rPr>
              <a:t>APPLICATION – TOP TIPS</a:t>
            </a:r>
          </a:p>
        </p:txBody>
      </p:sp>
      <p:sp>
        <p:nvSpPr>
          <p:cNvPr id="3" name="Content Placeholder 2">
            <a:extLst>
              <a:ext uri="{FF2B5EF4-FFF2-40B4-BE49-F238E27FC236}">
                <a16:creationId xmlns:a16="http://schemas.microsoft.com/office/drawing/2014/main" id="{C69FA8A6-AE44-3DD2-7D2A-14F64F8808C1}"/>
              </a:ext>
            </a:extLst>
          </p:cNvPr>
          <p:cNvSpPr>
            <a:spLocks noGrp="1"/>
          </p:cNvSpPr>
          <p:nvPr>
            <p:ph type="body" sz="quarter" idx="11"/>
          </p:nvPr>
        </p:nvSpPr>
        <p:spPr>
          <a:xfrm>
            <a:off x="712789" y="1700492"/>
            <a:ext cx="7794295" cy="4405746"/>
          </a:xfrm>
        </p:spPr>
        <p:txBody>
          <a:bodyPr vert="horz" lIns="0" tIns="0" rIns="0" bIns="0" rtlCol="0" anchor="t">
            <a:noAutofit/>
          </a:bodyPr>
          <a:lstStyle/>
          <a:p>
            <a:pPr marL="342900" indent="-342900">
              <a:lnSpc>
                <a:spcPct val="100000"/>
              </a:lnSpc>
              <a:spcAft>
                <a:spcPts val="0"/>
              </a:spcAft>
              <a:buFont typeface="+mj-lt"/>
              <a:buAutoNum type="arabicPeriod"/>
            </a:pPr>
            <a:r>
              <a:rPr lang="en-GB" sz="1800"/>
              <a:t>Be specific! What activities will you deliver? What will the outcome be?</a:t>
            </a:r>
          </a:p>
          <a:p>
            <a:pPr marL="342900" indent="-342900">
              <a:lnSpc>
                <a:spcPct val="100000"/>
              </a:lnSpc>
              <a:spcAft>
                <a:spcPts val="0"/>
              </a:spcAft>
              <a:buFont typeface="+mj-lt"/>
              <a:buAutoNum type="arabicPeriod"/>
            </a:pPr>
            <a:endParaRPr lang="en-GB" sz="1800"/>
          </a:p>
          <a:p>
            <a:pPr marL="342900" indent="-342900">
              <a:lnSpc>
                <a:spcPct val="100000"/>
              </a:lnSpc>
              <a:spcAft>
                <a:spcPts val="0"/>
              </a:spcAft>
              <a:buFont typeface="+mj-lt"/>
              <a:buAutoNum type="arabicPeriod"/>
            </a:pPr>
            <a:r>
              <a:rPr lang="en-GB" sz="1800"/>
              <a:t>Be clear what historic environment asset your project relates to. </a:t>
            </a:r>
          </a:p>
          <a:p>
            <a:pPr marL="342900" indent="-342900">
              <a:lnSpc>
                <a:spcPct val="100000"/>
              </a:lnSpc>
              <a:spcAft>
                <a:spcPts val="0"/>
              </a:spcAft>
              <a:buFont typeface="+mj-lt"/>
              <a:buAutoNum type="arabicPeriod"/>
            </a:pPr>
            <a:endParaRPr lang="en-GB" sz="1800"/>
          </a:p>
          <a:p>
            <a:pPr marL="342900" indent="-342900">
              <a:lnSpc>
                <a:spcPct val="100000"/>
              </a:lnSpc>
              <a:spcAft>
                <a:spcPts val="0"/>
              </a:spcAft>
              <a:buFont typeface="+mj-lt"/>
              <a:buAutoNum type="arabicPeriod"/>
            </a:pPr>
            <a:r>
              <a:rPr lang="en-GB" sz="1800"/>
              <a:t>Repair projects: if works are being prioritised or phased, explain why.</a:t>
            </a:r>
          </a:p>
          <a:p>
            <a:pPr marL="342900" indent="-342900">
              <a:lnSpc>
                <a:spcPct val="100000"/>
              </a:lnSpc>
              <a:spcAft>
                <a:spcPts val="0"/>
              </a:spcAft>
              <a:buFont typeface="+mj-lt"/>
              <a:buAutoNum type="arabicPeriod"/>
            </a:pPr>
            <a:endParaRPr lang="en-GB" sz="1800"/>
          </a:p>
          <a:p>
            <a:pPr marL="342900" indent="-342900">
              <a:lnSpc>
                <a:spcPct val="100000"/>
              </a:lnSpc>
              <a:spcAft>
                <a:spcPts val="0"/>
              </a:spcAft>
              <a:buFont typeface="+mj-lt"/>
              <a:buAutoNum type="arabicPeriod"/>
            </a:pPr>
            <a:r>
              <a:rPr lang="en-GB" sz="1800"/>
              <a:t>Repair projects: include key documents (e.g., recent condition report).</a:t>
            </a:r>
          </a:p>
          <a:p>
            <a:pPr marL="342900" indent="-342900">
              <a:lnSpc>
                <a:spcPct val="100000"/>
              </a:lnSpc>
              <a:spcAft>
                <a:spcPts val="0"/>
              </a:spcAft>
              <a:buFont typeface="+mj-lt"/>
              <a:buAutoNum type="arabicPeriod"/>
            </a:pPr>
            <a:endParaRPr lang="en-GB" sz="1800"/>
          </a:p>
          <a:p>
            <a:pPr marL="342900" indent="-342900">
              <a:lnSpc>
                <a:spcPct val="100000"/>
              </a:lnSpc>
              <a:spcAft>
                <a:spcPts val="0"/>
              </a:spcAft>
              <a:buFont typeface="+mj-lt"/>
              <a:buAutoNum type="arabicPeriod"/>
            </a:pPr>
            <a:r>
              <a:rPr lang="en-GB" sz="1800"/>
              <a:t>Repair projects: conservation accredited professional advisor needed.</a:t>
            </a:r>
          </a:p>
          <a:p>
            <a:pPr>
              <a:lnSpc>
                <a:spcPct val="100000"/>
              </a:lnSpc>
              <a:spcAft>
                <a:spcPts val="0"/>
              </a:spcAft>
            </a:pPr>
            <a:endParaRPr lang="en-GB" sz="1800">
              <a:cs typeface="Arial"/>
            </a:endParaRPr>
          </a:p>
          <a:p>
            <a:pPr>
              <a:lnSpc>
                <a:spcPct val="100000"/>
              </a:lnSpc>
            </a:pPr>
            <a:endParaRPr lang="en-GB" sz="1800"/>
          </a:p>
          <a:p>
            <a:pPr>
              <a:lnSpc>
                <a:spcPct val="100000"/>
              </a:lnSpc>
            </a:pPr>
            <a:endParaRPr lang="en-GB" sz="1800"/>
          </a:p>
          <a:p>
            <a:pPr>
              <a:lnSpc>
                <a:spcPct val="100000"/>
              </a:lnSpc>
            </a:pPr>
            <a:endParaRPr lang="en-GB" sz="1800"/>
          </a:p>
          <a:p>
            <a:pPr>
              <a:lnSpc>
                <a:spcPct val="100000"/>
              </a:lnSpc>
            </a:pPr>
            <a:endParaRPr lang="en-GB" sz="1800"/>
          </a:p>
          <a:p>
            <a:pPr marL="899795" indent="-450850">
              <a:lnSpc>
                <a:spcPct val="100000"/>
              </a:lnSpc>
              <a:buFont typeface="Wingdings" panose="05000000000000000000" pitchFamily="2" charset="2"/>
              <a:buChar char="Ø"/>
            </a:pPr>
            <a:endParaRPr lang="en-GB" sz="1800" i="1">
              <a:cs typeface="Arial"/>
            </a:endParaRPr>
          </a:p>
          <a:p>
            <a:pPr>
              <a:lnSpc>
                <a:spcPct val="100000"/>
              </a:lnSpc>
            </a:pPr>
            <a:endParaRPr lang="en-GB" sz="1800"/>
          </a:p>
          <a:p>
            <a:pPr>
              <a:lnSpc>
                <a:spcPct val="100000"/>
              </a:lnSpc>
            </a:pPr>
            <a:endParaRPr lang="en-GB" sz="1800"/>
          </a:p>
          <a:p>
            <a:pPr>
              <a:lnSpc>
                <a:spcPct val="100000"/>
              </a:lnSpc>
            </a:pPr>
            <a:endParaRPr lang="en-GB" sz="1800"/>
          </a:p>
        </p:txBody>
      </p:sp>
    </p:spTree>
    <p:extLst>
      <p:ext uri="{BB962C8B-B14F-4D97-AF65-F5344CB8AC3E}">
        <p14:creationId xmlns:p14="http://schemas.microsoft.com/office/powerpoint/2010/main" val="371855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8173C-909B-6057-2391-7A337D8F7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4951C-BFD2-CB87-C50D-26971302E69C}"/>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9AADECDB-015F-D031-746F-33B667D838E6}"/>
              </a:ext>
            </a:extLst>
          </p:cNvPr>
          <p:cNvSpPr>
            <a:spLocks noGrp="1"/>
          </p:cNvSpPr>
          <p:nvPr>
            <p:ph type="body" sz="quarter" idx="10"/>
          </p:nvPr>
        </p:nvSpPr>
        <p:spPr/>
        <p:txBody>
          <a:bodyPr vert="horz" lIns="0" tIns="0" rIns="0" bIns="0" rtlCol="0" anchor="t">
            <a:noAutofit/>
          </a:bodyPr>
          <a:lstStyle/>
          <a:p>
            <a:r>
              <a:rPr lang="en-GB">
                <a:cs typeface="Arial"/>
              </a:rPr>
              <a:t>APPLICATION – things TO AVOID</a:t>
            </a:r>
          </a:p>
        </p:txBody>
      </p:sp>
      <p:sp>
        <p:nvSpPr>
          <p:cNvPr id="3" name="Content Placeholder 2">
            <a:extLst>
              <a:ext uri="{FF2B5EF4-FFF2-40B4-BE49-F238E27FC236}">
                <a16:creationId xmlns:a16="http://schemas.microsoft.com/office/drawing/2014/main" id="{C88F01A2-85D2-8B29-4E68-2F85239C817F}"/>
              </a:ext>
            </a:extLst>
          </p:cNvPr>
          <p:cNvSpPr>
            <a:spLocks noGrp="1"/>
          </p:cNvSpPr>
          <p:nvPr>
            <p:ph type="body" sz="quarter" idx="11"/>
          </p:nvPr>
        </p:nvSpPr>
        <p:spPr>
          <a:xfrm>
            <a:off x="712789" y="1738325"/>
            <a:ext cx="7846147" cy="4405746"/>
          </a:xfrm>
        </p:spPr>
        <p:txBody>
          <a:bodyPr vert="horz" lIns="0" tIns="0" rIns="0" bIns="0" rtlCol="0" anchor="t">
            <a:noAutofit/>
          </a:bodyPr>
          <a:lstStyle/>
          <a:p>
            <a:pPr marL="342900" indent="-342900">
              <a:spcAft>
                <a:spcPts val="0"/>
              </a:spcAft>
              <a:buFont typeface="+mj-lt"/>
              <a:buAutoNum type="arabicPeriod"/>
            </a:pPr>
            <a:r>
              <a:rPr lang="en-GB" sz="1800"/>
              <a:t>Assuming prior knowledge (e.g., highlight any development work, community engagement, etc.). </a:t>
            </a:r>
          </a:p>
          <a:p>
            <a:pPr marL="342900" indent="-342900">
              <a:spcAft>
                <a:spcPts val="0"/>
              </a:spcAft>
              <a:buFont typeface="+mj-lt"/>
              <a:buAutoNum type="arabicPeriod"/>
            </a:pPr>
            <a:endParaRPr lang="en-GB" sz="1800"/>
          </a:p>
          <a:p>
            <a:pPr marL="342900" indent="-342900">
              <a:spcAft>
                <a:spcPts val="0"/>
              </a:spcAft>
              <a:buFont typeface="+mj-lt"/>
              <a:buAutoNum type="arabicPeriod"/>
            </a:pPr>
            <a:r>
              <a:rPr lang="en-GB" sz="1800"/>
              <a:t>Un-realistic or poorly budgeted costs (e.g., costs too low for staff, activities, repairs). </a:t>
            </a:r>
          </a:p>
          <a:p>
            <a:pPr marL="342900" indent="-342900">
              <a:spcAft>
                <a:spcPts val="0"/>
              </a:spcAft>
              <a:buFont typeface="+mj-lt"/>
              <a:buAutoNum type="arabicPeriod"/>
            </a:pPr>
            <a:endParaRPr lang="en-GB" sz="1800"/>
          </a:p>
          <a:p>
            <a:pPr marL="342900" indent="-342900">
              <a:spcAft>
                <a:spcPts val="0"/>
              </a:spcAft>
              <a:buFont typeface="+mj-lt"/>
              <a:buAutoNum type="arabicPeriod"/>
            </a:pPr>
            <a:r>
              <a:rPr lang="en-GB" sz="1800"/>
              <a:t>Grant intervention too high, unrealistic match-funding plans. </a:t>
            </a:r>
          </a:p>
          <a:p>
            <a:pPr marL="342900" indent="-342900">
              <a:spcAft>
                <a:spcPts val="0"/>
              </a:spcAft>
              <a:buFont typeface="+mj-lt"/>
              <a:buAutoNum type="arabicPeriod"/>
            </a:pPr>
            <a:endParaRPr lang="en-GB" sz="1800"/>
          </a:p>
          <a:p>
            <a:pPr marL="342900" indent="-342900">
              <a:spcAft>
                <a:spcPts val="0"/>
              </a:spcAft>
              <a:buFont typeface="+mj-lt"/>
              <a:buAutoNum type="arabicPeriod"/>
            </a:pPr>
            <a:r>
              <a:rPr lang="en-GB" sz="1800"/>
              <a:t>Project costs which are not eligible for grant (e.g., volunteer time).</a:t>
            </a:r>
          </a:p>
          <a:p>
            <a:pPr marL="342900" indent="-342900">
              <a:spcAft>
                <a:spcPts val="0"/>
              </a:spcAft>
              <a:buFont typeface="+mj-lt"/>
              <a:buAutoNum type="arabicPeriod"/>
            </a:pPr>
            <a:endParaRPr lang="en-GB" sz="1800"/>
          </a:p>
          <a:p>
            <a:pPr marL="342900" indent="-342900">
              <a:spcAft>
                <a:spcPts val="0"/>
              </a:spcAft>
              <a:buFont typeface="+mj-lt"/>
              <a:buAutoNum type="arabicPeriod"/>
            </a:pPr>
            <a:r>
              <a:rPr lang="en-GB" sz="1800"/>
              <a:t>Repair projects: not leaving enough time in your programme for the repair grant process. </a:t>
            </a:r>
          </a:p>
          <a:p>
            <a:pPr marL="285750" indent="-285750">
              <a:spcAft>
                <a:spcPts val="0"/>
              </a:spcAft>
              <a:buFont typeface="Arial" panose="020B0604020202020204" pitchFamily="34" charset="0"/>
              <a:buChar char="•"/>
            </a:pPr>
            <a:endParaRPr lang="en-GB" sz="1800"/>
          </a:p>
          <a:p>
            <a:pPr>
              <a:spcAft>
                <a:spcPts val="0"/>
              </a:spcAft>
            </a:pPr>
            <a:endParaRPr lang="en-GB" sz="1800">
              <a:cs typeface="Arial"/>
            </a:endParaRPr>
          </a:p>
          <a:p>
            <a:endParaRPr lang="en-GB" sz="1800"/>
          </a:p>
          <a:p>
            <a:endParaRPr lang="en-GB" sz="1800"/>
          </a:p>
          <a:p>
            <a:endParaRPr lang="en-GB" sz="1800"/>
          </a:p>
          <a:p>
            <a:endParaRPr lang="en-GB" sz="1800"/>
          </a:p>
          <a:p>
            <a:pPr marL="899795" indent="-450850">
              <a:buFont typeface="Wingdings" panose="05000000000000000000" pitchFamily="2" charset="2"/>
              <a:buChar char="Ø"/>
            </a:pPr>
            <a:endParaRPr lang="en-GB" sz="1800" i="1">
              <a:cs typeface="Arial"/>
            </a:endParaRPr>
          </a:p>
          <a:p>
            <a:endParaRPr lang="en-GB" sz="1800"/>
          </a:p>
          <a:p>
            <a:endParaRPr lang="en-GB" sz="1800"/>
          </a:p>
          <a:p>
            <a:endParaRPr lang="en-GB" sz="1800"/>
          </a:p>
        </p:txBody>
      </p:sp>
    </p:spTree>
    <p:extLst>
      <p:ext uri="{BB962C8B-B14F-4D97-AF65-F5344CB8AC3E}">
        <p14:creationId xmlns:p14="http://schemas.microsoft.com/office/powerpoint/2010/main" val="412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57E1-D7FF-45CB-856E-C307495A98BB}"/>
              </a:ext>
            </a:extLst>
          </p:cNvPr>
          <p:cNvSpPr>
            <a:spLocks noGrp="1"/>
          </p:cNvSpPr>
          <p:nvPr>
            <p:ph type="ctrTitle"/>
          </p:nvPr>
        </p:nvSpPr>
        <p:spPr>
          <a:xfrm>
            <a:off x="656042" y="1203547"/>
            <a:ext cx="7064848" cy="3519965"/>
          </a:xfrm>
        </p:spPr>
        <p:txBody>
          <a:bodyPr anchor="t">
            <a:normAutofit/>
          </a:bodyPr>
          <a:lstStyle/>
          <a:p>
            <a:br>
              <a:rPr lang="en-GB" sz="4700"/>
            </a:br>
            <a:r>
              <a:rPr lang="en-GB" sz="4700"/>
              <a:t>THANK YOU!</a:t>
            </a:r>
            <a:br>
              <a:rPr lang="en-GB" sz="4700"/>
            </a:br>
            <a:br>
              <a:rPr lang="en-GB" sz="4700"/>
            </a:br>
            <a:r>
              <a:rPr lang="en-GB" sz="1600"/>
              <a:t>Any Questions, PLEASE Contact: </a:t>
            </a:r>
            <a:r>
              <a:rPr lang="en-GB" sz="1600" err="1"/>
              <a:t>Grants@hes.scot</a:t>
            </a:r>
            <a:endParaRPr lang="en-GB" sz="1600"/>
          </a:p>
        </p:txBody>
      </p:sp>
    </p:spTree>
    <p:extLst>
      <p:ext uri="{BB962C8B-B14F-4D97-AF65-F5344CB8AC3E}">
        <p14:creationId xmlns:p14="http://schemas.microsoft.com/office/powerpoint/2010/main" val="329496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C55B-4CD0-4386-BD10-9CFA45C07F52}"/>
              </a:ext>
            </a:extLst>
          </p:cNvPr>
          <p:cNvSpPr>
            <a:spLocks noGrp="1"/>
          </p:cNvSpPr>
          <p:nvPr>
            <p:ph type="title"/>
          </p:nvPr>
        </p:nvSpPr>
        <p:spPr>
          <a:xfrm>
            <a:off x="715962" y="505706"/>
            <a:ext cx="8012401" cy="908773"/>
          </a:xfrm>
        </p:spPr>
        <p:txBody>
          <a:bodyPr/>
          <a:lstStyle/>
          <a:p>
            <a:r>
              <a:rPr lang="en-GB" sz="2800"/>
              <a:t>Historic environment grants (HEG) INFORMATION SESSION</a:t>
            </a:r>
          </a:p>
        </p:txBody>
      </p:sp>
      <p:sp>
        <p:nvSpPr>
          <p:cNvPr id="5" name="Text Placeholder 4">
            <a:extLst>
              <a:ext uri="{FF2B5EF4-FFF2-40B4-BE49-F238E27FC236}">
                <a16:creationId xmlns:a16="http://schemas.microsoft.com/office/drawing/2014/main" id="{ECF97296-C8E7-4318-861A-2F0A1A61A211}"/>
              </a:ext>
            </a:extLst>
          </p:cNvPr>
          <p:cNvSpPr>
            <a:spLocks noGrp="1"/>
          </p:cNvSpPr>
          <p:nvPr>
            <p:ph type="body" sz="quarter" idx="11"/>
          </p:nvPr>
        </p:nvSpPr>
        <p:spPr>
          <a:xfrm>
            <a:off x="715963" y="1497244"/>
            <a:ext cx="7726075" cy="3946277"/>
          </a:xfrm>
        </p:spPr>
        <p:txBody>
          <a:bodyPr vert="horz" lIns="0" tIns="0" rIns="0" bIns="0" rtlCol="0" anchor="t">
            <a:noAutofit/>
          </a:bodyPr>
          <a:lstStyle/>
          <a:p>
            <a:pPr marL="342900" indent="-342900">
              <a:buFont typeface="Arial" panose="020B0604020202020204" pitchFamily="34" charset="0"/>
              <a:buChar char="•"/>
            </a:pPr>
            <a:r>
              <a:rPr lang="en-GB"/>
              <a:t>Introduction and Welcome - </a:t>
            </a:r>
            <a:r>
              <a:rPr lang="en-GB" i="1"/>
              <a:t>5 mins</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Historic Environment Grants (HEG) – </a:t>
            </a:r>
            <a:r>
              <a:rPr lang="en-GB" i="1"/>
              <a:t>10 mins</a:t>
            </a:r>
            <a:endParaRPr lang="en-GB" i="1">
              <a:cs typeface="Arial"/>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Making an application and next steps	- </a:t>
            </a:r>
            <a:r>
              <a:rPr lang="en-GB" i="1"/>
              <a:t>10 mins</a:t>
            </a:r>
            <a:endParaRPr lang="en-GB" i="1">
              <a:cs typeface="Arial"/>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Q&amp;A – </a:t>
            </a:r>
            <a:r>
              <a:rPr lang="en-GB" i="1"/>
              <a:t>30 mins	</a:t>
            </a:r>
            <a:endParaRPr lang="en-GB" i="1">
              <a:cs typeface="Arial"/>
            </a:endParaRPr>
          </a:p>
          <a:p>
            <a:endParaRPr lang="en-GB"/>
          </a:p>
          <a:p>
            <a:endParaRPr lang="en-GB"/>
          </a:p>
        </p:txBody>
      </p:sp>
    </p:spTree>
    <p:extLst>
      <p:ext uri="{BB962C8B-B14F-4D97-AF65-F5344CB8AC3E}">
        <p14:creationId xmlns:p14="http://schemas.microsoft.com/office/powerpoint/2010/main" val="386213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FF14-2994-4E85-88DE-041E154DE116}"/>
              </a:ext>
            </a:extLst>
          </p:cNvPr>
          <p:cNvSpPr>
            <a:spLocks noGrp="1"/>
          </p:cNvSpPr>
          <p:nvPr>
            <p:ph type="title"/>
          </p:nvPr>
        </p:nvSpPr>
        <p:spPr/>
        <p:txBody>
          <a:bodyPr/>
          <a:lstStyle/>
          <a:p>
            <a:r>
              <a:rPr lang="en-GB" sz="3500"/>
              <a:t>HISTORIC ENVIRONMENT GRANTS</a:t>
            </a:r>
            <a:br>
              <a:rPr lang="en-GB" sz="3500"/>
            </a:br>
            <a:endParaRPr lang="en-GB"/>
          </a:p>
        </p:txBody>
      </p:sp>
      <p:graphicFrame>
        <p:nvGraphicFramePr>
          <p:cNvPr id="6" name="Diagram 5" descr="Diagriam ">
            <a:extLst>
              <a:ext uri="{FF2B5EF4-FFF2-40B4-BE49-F238E27FC236}">
                <a16:creationId xmlns:a16="http://schemas.microsoft.com/office/drawing/2014/main" id="{D5285244-C443-4195-BF27-1185486F94BD}"/>
              </a:ext>
            </a:extLst>
          </p:cNvPr>
          <p:cNvGraphicFramePr/>
          <p:nvPr>
            <p:extLst>
              <p:ext uri="{D42A27DB-BD31-4B8C-83A1-F6EECF244321}">
                <p14:modId xmlns:p14="http://schemas.microsoft.com/office/powerpoint/2010/main" val="2733764709"/>
              </p:ext>
            </p:extLst>
          </p:nvPr>
        </p:nvGraphicFramePr>
        <p:xfrm>
          <a:off x="715963" y="1274618"/>
          <a:ext cx="7675418" cy="477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2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28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What’s New?</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2789" y="1652977"/>
            <a:ext cx="5028443" cy="4094392"/>
          </a:xfrm>
        </p:spPr>
        <p:txBody>
          <a:bodyPr vert="horz" lIns="0" tIns="0" rIns="0" bIns="0" rtlCol="0" anchor="t">
            <a:noAutofit/>
          </a:bodyPr>
          <a:lstStyle/>
          <a:p>
            <a:pPr marL="180975" indent="-180975" algn="just">
              <a:lnSpc>
                <a:spcPct val="115000"/>
              </a:lnSpc>
              <a:spcBef>
                <a:spcPts val="600"/>
              </a:spcBef>
              <a:buFont typeface="Arial" panose="020B0604020202020204" pitchFamily="34" charset="0"/>
              <a:buChar char="•"/>
              <a:tabLst>
                <a:tab pos="179388" algn="l"/>
              </a:tabLst>
            </a:pPr>
            <a:r>
              <a:rPr lang="en-GB" sz="1800">
                <a:cs typeface="Arial"/>
              </a:rPr>
              <a:t>£2million in 2025/26</a:t>
            </a:r>
            <a:endParaRPr lang="en-GB" sz="1800"/>
          </a:p>
          <a:p>
            <a:pPr marL="180975" indent="-180975" algn="just">
              <a:lnSpc>
                <a:spcPct val="114999"/>
              </a:lnSpc>
              <a:spcBef>
                <a:spcPts val="600"/>
              </a:spcBef>
              <a:buFont typeface="Arial" panose="020B0604020202020204" pitchFamily="34" charset="0"/>
              <a:buChar char="•"/>
              <a:tabLst>
                <a:tab pos="179388" algn="l"/>
              </a:tabLst>
            </a:pPr>
            <a:r>
              <a:rPr lang="en-GB" sz="1800"/>
              <a:t>Streamlined and flexible</a:t>
            </a:r>
            <a:endParaRPr lang="en-GB"/>
          </a:p>
          <a:p>
            <a:pPr marL="180975" indent="-180975">
              <a:lnSpc>
                <a:spcPct val="115000"/>
              </a:lnSpc>
              <a:spcBef>
                <a:spcPts val="600"/>
              </a:spcBef>
              <a:buFont typeface="Arial" panose="020B0604020202020204" pitchFamily="34" charset="0"/>
              <a:buChar char="•"/>
              <a:tabLst>
                <a:tab pos="179388" algn="l"/>
              </a:tabLst>
            </a:pPr>
            <a:r>
              <a:rPr lang="en-GB" sz="1800"/>
              <a:t>Trial simplified process for grants under £100,000.</a:t>
            </a:r>
          </a:p>
          <a:p>
            <a:pPr marL="180975" indent="-180975" algn="just">
              <a:lnSpc>
                <a:spcPct val="115000"/>
              </a:lnSpc>
              <a:spcBef>
                <a:spcPts val="600"/>
              </a:spcBef>
              <a:buFont typeface="Arial" panose="020B0604020202020204" pitchFamily="34" charset="0"/>
              <a:buChar char="•"/>
              <a:tabLst>
                <a:tab pos="179388" algn="l"/>
              </a:tabLst>
            </a:pPr>
            <a:r>
              <a:rPr lang="en-GB" sz="1800"/>
              <a:t>Introduction of detailed guidance including</a:t>
            </a:r>
            <a:endParaRPr lang="en-GB" sz="1800">
              <a:cs typeface="Arial"/>
            </a:endParaRPr>
          </a:p>
          <a:p>
            <a:pPr algn="just">
              <a:lnSpc>
                <a:spcPct val="115000"/>
              </a:lnSpc>
              <a:spcBef>
                <a:spcPts val="600"/>
              </a:spcBef>
              <a:tabLst>
                <a:tab pos="179388" algn="l"/>
              </a:tabLst>
            </a:pPr>
            <a:r>
              <a:rPr lang="en-GB" sz="1800"/>
              <a:t>	project specific guidance.</a:t>
            </a:r>
            <a:endParaRPr lang="en-GB" sz="1800">
              <a:cs typeface="Arial"/>
            </a:endParaRPr>
          </a:p>
          <a:p>
            <a:pPr marL="180975" indent="-180975" algn="just">
              <a:lnSpc>
                <a:spcPct val="115000"/>
              </a:lnSpc>
              <a:spcBef>
                <a:spcPts val="600"/>
              </a:spcBef>
              <a:buFont typeface="Arial" panose="020B0604020202020204" pitchFamily="34" charset="0"/>
              <a:buChar char="•"/>
              <a:tabLst>
                <a:tab pos="179388" algn="l"/>
              </a:tabLst>
            </a:pPr>
            <a:r>
              <a:rPr lang="en-GB" sz="1800"/>
              <a:t>Changes to grant control periods and </a:t>
            </a:r>
            <a:endParaRPr lang="en-GB" sz="1800">
              <a:cs typeface="Arial"/>
            </a:endParaRPr>
          </a:p>
          <a:p>
            <a:pPr algn="just">
              <a:lnSpc>
                <a:spcPct val="115000"/>
              </a:lnSpc>
              <a:spcBef>
                <a:spcPts val="600"/>
              </a:spcBef>
              <a:tabLst>
                <a:tab pos="179388" algn="l"/>
              </a:tabLst>
            </a:pPr>
            <a:r>
              <a:rPr lang="en-GB" sz="1800"/>
              <a:t>	legal requirements  for repair grants.</a:t>
            </a:r>
            <a:endParaRPr lang="en-GB" sz="1800">
              <a:cs typeface="Arial"/>
            </a:endParaRPr>
          </a:p>
          <a:p>
            <a:pPr marL="179070" indent="-179070" algn="just">
              <a:lnSpc>
                <a:spcPct val="115000"/>
              </a:lnSpc>
              <a:spcBef>
                <a:spcPts val="600"/>
              </a:spcBef>
              <a:buFont typeface="Arial" panose="020B0604020202020204" pitchFamily="34" charset="0"/>
              <a:buChar char="•"/>
              <a:tabLst>
                <a:tab pos="179388" algn="l"/>
              </a:tabLst>
            </a:pPr>
            <a:r>
              <a:rPr lang="en-GB" sz="1800"/>
              <a:t>Introduction of Payment Plans and new online </a:t>
            </a:r>
            <a:endParaRPr lang="en-GB" sz="1800">
              <a:cs typeface="Arial"/>
            </a:endParaRPr>
          </a:p>
          <a:p>
            <a:pPr algn="just">
              <a:lnSpc>
                <a:spcPct val="115000"/>
              </a:lnSpc>
              <a:spcBef>
                <a:spcPts val="600"/>
              </a:spcBef>
              <a:tabLst>
                <a:tab pos="179388" algn="l"/>
              </a:tabLst>
            </a:pPr>
            <a:r>
              <a:rPr lang="en-GB" sz="1800"/>
              <a:t>	claiming and reporting process</a:t>
            </a:r>
            <a:endParaRPr lang="en-GB" sz="1800">
              <a:cs typeface="Arial"/>
            </a:endParaRPr>
          </a:p>
          <a:p>
            <a:pPr algn="just">
              <a:lnSpc>
                <a:spcPct val="115000"/>
              </a:lnSpc>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p:txBody>
      </p:sp>
      <p:graphicFrame>
        <p:nvGraphicFramePr>
          <p:cNvPr id="7" name="Table 7">
            <a:extLst>
              <a:ext uri="{FF2B5EF4-FFF2-40B4-BE49-F238E27FC236}">
                <a16:creationId xmlns:a16="http://schemas.microsoft.com/office/drawing/2014/main" id="{864EAEE0-2E7E-47A4-AACE-561CCF82B250}"/>
              </a:ext>
            </a:extLst>
          </p:cNvPr>
          <p:cNvGraphicFramePr>
            <a:graphicFrameLocks noGrp="1"/>
          </p:cNvGraphicFramePr>
          <p:nvPr>
            <p:extLst>
              <p:ext uri="{D42A27DB-BD31-4B8C-83A1-F6EECF244321}">
                <p14:modId xmlns:p14="http://schemas.microsoft.com/office/powerpoint/2010/main" val="140405821"/>
              </p:ext>
            </p:extLst>
          </p:nvPr>
        </p:nvGraphicFramePr>
        <p:xfrm>
          <a:off x="5831767" y="1652977"/>
          <a:ext cx="2689978" cy="4031753"/>
        </p:xfrm>
        <a:graphic>
          <a:graphicData uri="http://schemas.openxmlformats.org/drawingml/2006/table">
            <a:tbl>
              <a:tblPr firstRow="1" bandRow="1">
                <a:tableStyleId>{5C22544A-7EE6-4342-B048-85BDC9FD1C3A}</a:tableStyleId>
              </a:tblPr>
              <a:tblGrid>
                <a:gridCol w="1344989">
                  <a:extLst>
                    <a:ext uri="{9D8B030D-6E8A-4147-A177-3AD203B41FA5}">
                      <a16:colId xmlns:a16="http://schemas.microsoft.com/office/drawing/2014/main" val="2741020381"/>
                    </a:ext>
                  </a:extLst>
                </a:gridCol>
                <a:gridCol w="1344989">
                  <a:extLst>
                    <a:ext uri="{9D8B030D-6E8A-4147-A177-3AD203B41FA5}">
                      <a16:colId xmlns:a16="http://schemas.microsoft.com/office/drawing/2014/main" val="1595472733"/>
                    </a:ext>
                  </a:extLst>
                </a:gridCol>
              </a:tblGrid>
              <a:tr h="931269">
                <a:tc>
                  <a:txBody>
                    <a:bodyPr/>
                    <a:lstStyle/>
                    <a:p>
                      <a:pPr algn="ctr"/>
                      <a:r>
                        <a:rPr lang="en-GB" b="1">
                          <a:solidFill>
                            <a:schemeClr val="accent6"/>
                          </a:solidFill>
                        </a:rPr>
                        <a:t>FUNDING STREAM</a:t>
                      </a:r>
                    </a:p>
                  </a:txBody>
                  <a:tcPr anchor="ctr"/>
                </a:tc>
                <a:tc>
                  <a:txBody>
                    <a:bodyPr/>
                    <a:lstStyle/>
                    <a:p>
                      <a:pPr algn="ctr"/>
                      <a:r>
                        <a:rPr lang="en-GB" b="1">
                          <a:solidFill>
                            <a:schemeClr val="accent6"/>
                          </a:solidFill>
                        </a:rPr>
                        <a:t>GRANT REQUEST</a:t>
                      </a:r>
                    </a:p>
                  </a:txBody>
                  <a:tcPr anchor="ctr"/>
                </a:tc>
                <a:extLst>
                  <a:ext uri="{0D108BD9-81ED-4DB2-BD59-A6C34878D82A}">
                    <a16:rowId xmlns:a16="http://schemas.microsoft.com/office/drawing/2014/main" val="1148242199"/>
                  </a:ext>
                </a:extLst>
              </a:tr>
              <a:tr h="931269">
                <a:tc>
                  <a:txBody>
                    <a:bodyPr/>
                    <a:lstStyle/>
                    <a:p>
                      <a:pPr algn="ctr"/>
                      <a:r>
                        <a:rPr lang="en-GB" b="1">
                          <a:solidFill>
                            <a:schemeClr val="accent6"/>
                          </a:solidFill>
                        </a:rPr>
                        <a:t>EXPRESS</a:t>
                      </a:r>
                    </a:p>
                  </a:txBody>
                  <a:tcPr anchor="ctr"/>
                </a:tc>
                <a:tc>
                  <a:txBody>
                    <a:bodyPr/>
                    <a:lstStyle/>
                    <a:p>
                      <a:pPr algn="ctr"/>
                      <a:r>
                        <a:rPr lang="en-GB" b="1">
                          <a:solidFill>
                            <a:schemeClr val="accent6"/>
                          </a:solidFill>
                        </a:rPr>
                        <a:t>Up to £25,000</a:t>
                      </a:r>
                    </a:p>
                  </a:txBody>
                  <a:tcPr anchor="ctr"/>
                </a:tc>
                <a:extLst>
                  <a:ext uri="{0D108BD9-81ED-4DB2-BD59-A6C34878D82A}">
                    <a16:rowId xmlns:a16="http://schemas.microsoft.com/office/drawing/2014/main" val="315505223"/>
                  </a:ext>
                </a:extLst>
              </a:tr>
              <a:tr h="1017429">
                <a:tc>
                  <a:txBody>
                    <a:bodyPr/>
                    <a:lstStyle/>
                    <a:p>
                      <a:pPr algn="ctr"/>
                      <a:r>
                        <a:rPr lang="en-GB" b="1">
                          <a:solidFill>
                            <a:schemeClr val="accent6"/>
                          </a:solidFill>
                        </a:rPr>
                        <a:t>SMALL</a:t>
                      </a:r>
                    </a:p>
                  </a:txBody>
                  <a:tcPr anchor="ctr">
                    <a:lnB w="12700" cap="flat" cmpd="sng" algn="ctr">
                      <a:noFill/>
                      <a:prstDash val="solid"/>
                      <a:round/>
                      <a:headEnd type="none" w="med" len="med"/>
                      <a:tailEnd type="none" w="med" len="med"/>
                    </a:lnB>
                  </a:tcPr>
                </a:tc>
                <a:tc>
                  <a:txBody>
                    <a:bodyPr/>
                    <a:lstStyle/>
                    <a:p>
                      <a:pPr algn="ctr"/>
                      <a:r>
                        <a:rPr lang="en-GB" b="1">
                          <a:solidFill>
                            <a:schemeClr val="accent6"/>
                          </a:solidFill>
                        </a:rPr>
                        <a:t>£25,001 to £100,000</a:t>
                      </a:r>
                    </a:p>
                  </a:txBody>
                  <a:tcPr anchor="ctr"/>
                </a:tc>
                <a:extLst>
                  <a:ext uri="{0D108BD9-81ED-4DB2-BD59-A6C34878D82A}">
                    <a16:rowId xmlns:a16="http://schemas.microsoft.com/office/drawing/2014/main" val="4112352252"/>
                  </a:ext>
                </a:extLst>
              </a:tr>
              <a:tr h="1151786">
                <a:tc>
                  <a:txBody>
                    <a:bodyPr/>
                    <a:lstStyle/>
                    <a:p>
                      <a:pPr algn="ctr"/>
                      <a:r>
                        <a:rPr lang="en-GB" b="1">
                          <a:solidFill>
                            <a:schemeClr val="accent6"/>
                          </a:solidFill>
                        </a:rPr>
                        <a:t>LARGE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a:solidFill>
                            <a:schemeClr val="accent6"/>
                          </a:solidFill>
                        </a:rPr>
                        <a:t>£100,001 to £500,000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470518774"/>
                  </a:ext>
                </a:extLst>
              </a:tr>
            </a:tbl>
          </a:graphicData>
        </a:graphic>
      </p:graphicFrame>
    </p:spTree>
    <p:extLst>
      <p:ext uri="{BB962C8B-B14F-4D97-AF65-F5344CB8AC3E}">
        <p14:creationId xmlns:p14="http://schemas.microsoft.com/office/powerpoint/2010/main" val="31321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28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What’s New?</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2789" y="1652977"/>
            <a:ext cx="5028443" cy="4448020"/>
          </a:xfrm>
        </p:spPr>
        <p:txBody>
          <a:bodyPr/>
          <a:lstStyle/>
          <a:p>
            <a:pPr marL="180975" indent="-180975" algn="just">
              <a:lnSpc>
                <a:spcPct val="115000"/>
              </a:lnSpc>
              <a:spcBef>
                <a:spcPts val="600"/>
              </a:spcBef>
              <a:buFont typeface="Arial" panose="020B0604020202020204" pitchFamily="34" charset="0"/>
              <a:buChar char="•"/>
              <a:tabLst>
                <a:tab pos="180975" algn="l"/>
              </a:tabLst>
            </a:pPr>
            <a:r>
              <a:rPr lang="en-GB" sz="1800"/>
              <a:t>Interim/ urgent works for properties (up to £50k) where a clear need for this is demonstrated.</a:t>
            </a:r>
          </a:p>
          <a:p>
            <a:pPr marL="180975" indent="-180975" algn="just">
              <a:lnSpc>
                <a:spcPct val="115000"/>
              </a:lnSpc>
              <a:spcBef>
                <a:spcPts val="600"/>
              </a:spcBef>
              <a:buFont typeface="Arial" panose="020B0604020202020204" pitchFamily="34" charset="0"/>
              <a:buChar char="•"/>
              <a:tabLst>
                <a:tab pos="180975" algn="l"/>
              </a:tabLst>
            </a:pPr>
            <a:r>
              <a:rPr lang="en-GB" sz="1800"/>
              <a:t>Eligible ‘Ancillary Works’ for repair projects can be considered.</a:t>
            </a:r>
          </a:p>
          <a:p>
            <a:pPr marL="180975" indent="-180975" algn="just">
              <a:lnSpc>
                <a:spcPct val="115000"/>
              </a:lnSpc>
              <a:spcBef>
                <a:spcPts val="600"/>
              </a:spcBef>
              <a:buFont typeface="Arial" panose="020B0604020202020204" pitchFamily="34" charset="0"/>
              <a:buChar char="•"/>
              <a:tabLst>
                <a:tab pos="180975" algn="l"/>
              </a:tabLst>
            </a:pPr>
            <a:r>
              <a:rPr lang="en-GB" sz="1800"/>
              <a:t>Maintenance Plan for repair projects (over £25k of grant)</a:t>
            </a:r>
          </a:p>
          <a:p>
            <a:pPr marL="180975" indent="-180975" algn="just">
              <a:lnSpc>
                <a:spcPct val="115000"/>
              </a:lnSpc>
              <a:spcBef>
                <a:spcPts val="600"/>
              </a:spcBef>
              <a:buFont typeface="Arial" panose="020B0604020202020204" pitchFamily="34" charset="0"/>
              <a:buChar char="•"/>
              <a:tabLst>
                <a:tab pos="180975" algn="l"/>
              </a:tabLst>
            </a:pPr>
            <a:r>
              <a:rPr lang="en-GB" sz="1800"/>
              <a:t>Project Evaluation</a:t>
            </a:r>
          </a:p>
          <a:p>
            <a:pPr marL="180975" indent="-180975" algn="just">
              <a:lnSpc>
                <a:spcPct val="115000"/>
              </a:lnSpc>
              <a:spcBef>
                <a:spcPts val="600"/>
              </a:spcBef>
              <a:buFont typeface="Arial" panose="020B0604020202020204" pitchFamily="34" charset="0"/>
              <a:buChar char="•"/>
              <a:tabLst>
                <a:tab pos="180975" algn="l"/>
              </a:tabLst>
            </a:pPr>
            <a:r>
              <a:rPr lang="en-GB" sz="1800"/>
              <a:t>Funding for capacity building (up to £25k) </a:t>
            </a:r>
            <a:r>
              <a:rPr lang="en-GB" sz="1800">
                <a:effectLst/>
                <a:latin typeface="Arial" panose="020B0604020202020204" pitchFamily="34" charset="0"/>
                <a:ea typeface="Calibri" panose="020F0502020204030204" pitchFamily="34" charset="0"/>
              </a:rPr>
              <a:t>to support the development of sustainable historic environment skills opportunities</a:t>
            </a:r>
            <a:endParaRPr lang="en-GB" sz="1800"/>
          </a:p>
          <a:p>
            <a:pPr algn="just">
              <a:lnSpc>
                <a:spcPct val="115000"/>
              </a:lnSpc>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p:txBody>
      </p:sp>
      <p:graphicFrame>
        <p:nvGraphicFramePr>
          <p:cNvPr id="7" name="Table 7">
            <a:extLst>
              <a:ext uri="{FF2B5EF4-FFF2-40B4-BE49-F238E27FC236}">
                <a16:creationId xmlns:a16="http://schemas.microsoft.com/office/drawing/2014/main" id="{864EAEE0-2E7E-47A4-AACE-561CCF82B250}"/>
              </a:ext>
            </a:extLst>
          </p:cNvPr>
          <p:cNvGraphicFramePr>
            <a:graphicFrameLocks noGrp="1"/>
          </p:cNvGraphicFramePr>
          <p:nvPr>
            <p:extLst>
              <p:ext uri="{D42A27DB-BD31-4B8C-83A1-F6EECF244321}">
                <p14:modId xmlns:p14="http://schemas.microsoft.com/office/powerpoint/2010/main" val="3438225237"/>
              </p:ext>
            </p:extLst>
          </p:nvPr>
        </p:nvGraphicFramePr>
        <p:xfrm>
          <a:off x="6011056" y="1652978"/>
          <a:ext cx="2563318" cy="4031753"/>
        </p:xfrm>
        <a:graphic>
          <a:graphicData uri="http://schemas.openxmlformats.org/drawingml/2006/table">
            <a:tbl>
              <a:tblPr firstRow="1" bandRow="1">
                <a:tableStyleId>{5C22544A-7EE6-4342-B048-85BDC9FD1C3A}</a:tableStyleId>
              </a:tblPr>
              <a:tblGrid>
                <a:gridCol w="1281659">
                  <a:extLst>
                    <a:ext uri="{9D8B030D-6E8A-4147-A177-3AD203B41FA5}">
                      <a16:colId xmlns:a16="http://schemas.microsoft.com/office/drawing/2014/main" val="2741020381"/>
                    </a:ext>
                  </a:extLst>
                </a:gridCol>
                <a:gridCol w="1281659">
                  <a:extLst>
                    <a:ext uri="{9D8B030D-6E8A-4147-A177-3AD203B41FA5}">
                      <a16:colId xmlns:a16="http://schemas.microsoft.com/office/drawing/2014/main" val="1595472733"/>
                    </a:ext>
                  </a:extLst>
                </a:gridCol>
              </a:tblGrid>
              <a:tr h="931269">
                <a:tc>
                  <a:txBody>
                    <a:bodyPr/>
                    <a:lstStyle/>
                    <a:p>
                      <a:pPr algn="ctr"/>
                      <a:r>
                        <a:rPr lang="en-GB" b="1">
                          <a:solidFill>
                            <a:schemeClr val="accent6"/>
                          </a:solidFill>
                        </a:rPr>
                        <a:t>FUNDING STREAM</a:t>
                      </a:r>
                    </a:p>
                  </a:txBody>
                  <a:tcPr anchor="ctr"/>
                </a:tc>
                <a:tc>
                  <a:txBody>
                    <a:bodyPr/>
                    <a:lstStyle/>
                    <a:p>
                      <a:pPr algn="ctr"/>
                      <a:r>
                        <a:rPr lang="en-GB" b="1">
                          <a:solidFill>
                            <a:schemeClr val="accent6"/>
                          </a:solidFill>
                        </a:rPr>
                        <a:t>GRANT REQUEST</a:t>
                      </a:r>
                    </a:p>
                  </a:txBody>
                  <a:tcPr anchor="ctr"/>
                </a:tc>
                <a:extLst>
                  <a:ext uri="{0D108BD9-81ED-4DB2-BD59-A6C34878D82A}">
                    <a16:rowId xmlns:a16="http://schemas.microsoft.com/office/drawing/2014/main" val="1148242199"/>
                  </a:ext>
                </a:extLst>
              </a:tr>
              <a:tr h="931269">
                <a:tc>
                  <a:txBody>
                    <a:bodyPr/>
                    <a:lstStyle/>
                    <a:p>
                      <a:pPr algn="ctr"/>
                      <a:r>
                        <a:rPr lang="en-GB" b="1">
                          <a:solidFill>
                            <a:schemeClr val="accent6"/>
                          </a:solidFill>
                        </a:rPr>
                        <a:t>EXPRESS</a:t>
                      </a:r>
                    </a:p>
                  </a:txBody>
                  <a:tcPr anchor="ctr"/>
                </a:tc>
                <a:tc>
                  <a:txBody>
                    <a:bodyPr/>
                    <a:lstStyle/>
                    <a:p>
                      <a:pPr algn="ctr"/>
                      <a:r>
                        <a:rPr lang="en-GB" b="1">
                          <a:solidFill>
                            <a:schemeClr val="accent6"/>
                          </a:solidFill>
                        </a:rPr>
                        <a:t>Up to £25,000</a:t>
                      </a:r>
                    </a:p>
                  </a:txBody>
                  <a:tcPr anchor="ctr"/>
                </a:tc>
                <a:extLst>
                  <a:ext uri="{0D108BD9-81ED-4DB2-BD59-A6C34878D82A}">
                    <a16:rowId xmlns:a16="http://schemas.microsoft.com/office/drawing/2014/main" val="315505223"/>
                  </a:ext>
                </a:extLst>
              </a:tr>
              <a:tr h="1017429">
                <a:tc>
                  <a:txBody>
                    <a:bodyPr/>
                    <a:lstStyle/>
                    <a:p>
                      <a:pPr algn="ctr"/>
                      <a:r>
                        <a:rPr lang="en-GB" b="1">
                          <a:solidFill>
                            <a:schemeClr val="accent6"/>
                          </a:solidFill>
                        </a:rPr>
                        <a:t>SMALL</a:t>
                      </a:r>
                    </a:p>
                  </a:txBody>
                  <a:tcPr anchor="ctr">
                    <a:lnB w="12700" cap="flat" cmpd="sng" algn="ctr">
                      <a:noFill/>
                      <a:prstDash val="solid"/>
                      <a:round/>
                      <a:headEnd type="none" w="med" len="med"/>
                      <a:tailEnd type="none" w="med" len="med"/>
                    </a:lnB>
                  </a:tcPr>
                </a:tc>
                <a:tc>
                  <a:txBody>
                    <a:bodyPr/>
                    <a:lstStyle/>
                    <a:p>
                      <a:pPr algn="ctr"/>
                      <a:r>
                        <a:rPr lang="en-GB" b="1">
                          <a:solidFill>
                            <a:schemeClr val="accent6"/>
                          </a:solidFill>
                        </a:rPr>
                        <a:t>£25,001 to £100,000</a:t>
                      </a:r>
                    </a:p>
                  </a:txBody>
                  <a:tcPr anchor="ctr"/>
                </a:tc>
                <a:extLst>
                  <a:ext uri="{0D108BD9-81ED-4DB2-BD59-A6C34878D82A}">
                    <a16:rowId xmlns:a16="http://schemas.microsoft.com/office/drawing/2014/main" val="4112352252"/>
                  </a:ext>
                </a:extLst>
              </a:tr>
              <a:tr h="1151786">
                <a:tc>
                  <a:txBody>
                    <a:bodyPr/>
                    <a:lstStyle/>
                    <a:p>
                      <a:pPr algn="ctr"/>
                      <a:r>
                        <a:rPr lang="en-GB" b="1">
                          <a:solidFill>
                            <a:schemeClr val="accent6"/>
                          </a:solidFill>
                        </a:rPr>
                        <a:t>LARGE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a:solidFill>
                            <a:schemeClr val="accent6"/>
                          </a:solidFill>
                        </a:rPr>
                        <a:t>£100,001 to £500,000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470518774"/>
                  </a:ext>
                </a:extLst>
              </a:tr>
            </a:tbl>
          </a:graphicData>
        </a:graphic>
      </p:graphicFrame>
    </p:spTree>
    <p:extLst>
      <p:ext uri="{BB962C8B-B14F-4D97-AF65-F5344CB8AC3E}">
        <p14:creationId xmlns:p14="http://schemas.microsoft.com/office/powerpoint/2010/main" val="1296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a:t>
            </a:r>
            <a:r>
              <a:rPr lang="en-GB" err="1"/>
              <a:t>CriteriA</a:t>
            </a:r>
            <a:r>
              <a:rPr lang="en-GB"/>
              <a:t> – ALL PROJECTS</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3872387"/>
          </a:xfrm>
        </p:spPr>
        <p:txBody>
          <a:bodyPr/>
          <a:lstStyle/>
          <a:p>
            <a:pPr marL="360363" lvl="0"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Clearly relate to an historic environment asset (tangible or intangible).</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Be able to demonstrate how they will contribute to </a:t>
            </a:r>
            <a:r>
              <a:rPr lang="en-GB" sz="1800">
                <a:solidFill>
                  <a:srgbClr val="4A4A4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HES Grants Priorities</a:t>
            </a:r>
            <a:r>
              <a:rPr lang="en-GB" sz="1800">
                <a:solidFill>
                  <a:srgbClr val="4A4A4A"/>
                </a:solidFill>
                <a:latin typeface="Arial" panose="020B0604020202020204" pitchFamily="34" charset="0"/>
                <a:cs typeface="Arial" panose="020B0604020202020204" pitchFamily="34" charset="0"/>
              </a:rPr>
              <a:t>.</a:t>
            </a:r>
          </a:p>
          <a:p>
            <a:pPr marL="360363" indent="-360363"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Be able to demonstrate a financial need for our grant.</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Offer good value for money, with an appropriate level of match funding, either from your own resources or from other funders. </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Must not have started (unless discussed and agreed by HES Grants Team).</a:t>
            </a:r>
          </a:p>
          <a:p>
            <a:pPr marL="360363" indent="-360363" defTabSz="179388">
              <a:lnSpc>
                <a:spcPct val="107000"/>
              </a:lnSpc>
              <a:spcAft>
                <a:spcPts val="800"/>
              </a:spcAft>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Must not be funded by either a City Heritage Trust (as their funding is via HES grants) or through any of our other funding programmes. </a:t>
            </a:r>
          </a:p>
          <a:p>
            <a:pPr marL="534987" lvl="1" indent="0">
              <a:buNone/>
            </a:pPr>
            <a:endParaRPr lang="en-GB" sz="2200"/>
          </a:p>
        </p:txBody>
      </p:sp>
    </p:spTree>
    <p:extLst>
      <p:ext uri="{BB962C8B-B14F-4D97-AF65-F5344CB8AC3E}">
        <p14:creationId xmlns:p14="http://schemas.microsoft.com/office/powerpoint/2010/main" val="6113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a:t>
            </a:r>
            <a:r>
              <a:rPr lang="en-GB" err="1"/>
              <a:t>CriteriA</a:t>
            </a:r>
            <a:r>
              <a:rPr lang="en-GB"/>
              <a:t> – REPAIR PROJECTS</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4477313"/>
          </a:xfrm>
        </p:spPr>
        <p:txBody>
          <a:bodyPr/>
          <a:lstStyle/>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Applicant to own the heritage asset or hold a full repairing lease which has at least 21 years to run.</a:t>
            </a:r>
          </a:p>
          <a:p>
            <a:pPr marL="285750" lvl="0" indent="-285750" algn="just">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Where not the owner or leaseholder, in exceptional circumstances, we may accept the written permission of the owner to carry out the work and for the applicant to meet the grant conditions for the control period. </a:t>
            </a: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For a place of worship, confirmation from the owner that the building is not to close as a place of worship during the control period.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We will expect you to appoint a professional team led by an appropriately qualified Conservation Accredited Professional to oversee and manage the project.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Works carried out will need to follow our </a:t>
            </a:r>
            <a:r>
              <a:rPr lang="en-GB" sz="1800" b="1">
                <a:solidFill>
                  <a:srgbClr val="4A4A4A"/>
                </a:solidFill>
                <a:latin typeface="Arial" panose="020B0604020202020204" pitchFamily="34" charset="0"/>
                <a:cs typeface="Arial" panose="020B0604020202020204" pitchFamily="34" charset="0"/>
              </a:rPr>
              <a:t>Guidance for Repair Grants Annex: Advisory Standards for Repair Grants</a:t>
            </a:r>
            <a:r>
              <a:rPr lang="en-GB" sz="1800">
                <a:solidFill>
                  <a:srgbClr val="4A4A4A"/>
                </a:solidFill>
                <a:latin typeface="Arial" panose="020B0604020202020204" pitchFamily="34" charset="0"/>
                <a:cs typeface="Arial" panose="020B0604020202020204" pitchFamily="34" charset="0"/>
              </a:rPr>
              <a:t>.</a:t>
            </a:r>
          </a:p>
          <a:p>
            <a:pPr marL="534987" lvl="1" indent="0">
              <a:buNone/>
            </a:pPr>
            <a:endParaRPr lang="en-GB" sz="2200"/>
          </a:p>
        </p:txBody>
      </p:sp>
    </p:spTree>
    <p:extLst>
      <p:ext uri="{BB962C8B-B14F-4D97-AF65-F5344CB8AC3E}">
        <p14:creationId xmlns:p14="http://schemas.microsoft.com/office/powerpoint/2010/main" val="323259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a:t>
            </a:r>
            <a:r>
              <a:rPr lang="en-GB" err="1"/>
              <a:t>CriteriA</a:t>
            </a:r>
            <a:r>
              <a:rPr lang="en-GB"/>
              <a:t> - ARCHAEOLOGY</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4477313"/>
          </a:xfrm>
        </p:spPr>
        <p:txBody>
          <a:bodyPr vert="horz" lIns="0" tIns="0" rIns="0" bIns="0" rtlCol="0" anchor="t">
            <a:noAutofit/>
          </a:bodyPr>
          <a:lstStyle/>
          <a:p>
            <a:pPr marL="360045" lvl="0" indent="-360045" algn="just">
              <a:lnSpc>
                <a:spcPct val="107000"/>
              </a:lnSpc>
              <a:spcBef>
                <a:spcPts val="600"/>
              </a:spcBef>
              <a:buFont typeface="Arial" panose="020B0604020202020204" pitchFamily="34" charset="0"/>
              <a:buChar char="•"/>
            </a:pPr>
            <a:r>
              <a:rPr lang="en-GB" sz="1800">
                <a:solidFill>
                  <a:srgbClr val="4A4A4A"/>
                </a:solidFill>
                <a:cs typeface="Arial"/>
              </a:rPr>
              <a:t>Applicant to demonstrate how the project aligns with Scotland’s Archaeology Strategy.</a:t>
            </a:r>
            <a:endParaRPr lang="en-US">
              <a:cs typeface="Arial"/>
            </a:endParaRPr>
          </a:p>
          <a:p>
            <a:pPr marL="360045" indent="-360045" algn="just">
              <a:lnSpc>
                <a:spcPct val="107000"/>
              </a:lnSpc>
              <a:spcBef>
                <a:spcPts val="600"/>
              </a:spcBef>
              <a:buFont typeface="Arial" panose="020B0604020202020204" pitchFamily="34" charset="0"/>
              <a:buChar char="•"/>
            </a:pPr>
            <a:r>
              <a:rPr lang="en-GB" sz="1800">
                <a:solidFill>
                  <a:srgbClr val="4A4A4A"/>
                </a:solidFill>
                <a:cs typeface="Arial"/>
              </a:rPr>
              <a:t>For excavation projects, applicant to demonstrate that there is a need for this and that there are no alternative means of investigation which could achieve the same results. </a:t>
            </a:r>
            <a:endParaRPr lang="en-GB" sz="1800">
              <a:solidFill>
                <a:srgbClr val="4A4A4A"/>
              </a:solidFill>
              <a:latin typeface="Arial" panose="020B0604020202020204" pitchFamily="34" charset="0"/>
              <a:cs typeface="Arial" panose="020B0604020202020204" pitchFamily="34" charset="0"/>
            </a:endParaRPr>
          </a:p>
          <a:p>
            <a:pPr marL="360045" indent="-360045" algn="just">
              <a:lnSpc>
                <a:spcPct val="107000"/>
              </a:lnSpc>
              <a:spcBef>
                <a:spcPts val="600"/>
              </a:spcBef>
              <a:buFont typeface="Arial" panose="020B0604020202020204" pitchFamily="34" charset="0"/>
              <a:buChar char="•"/>
            </a:pPr>
            <a:r>
              <a:rPr lang="en-GB" sz="1800">
                <a:solidFill>
                  <a:srgbClr val="4A4A4A"/>
                </a:solidFill>
                <a:cs typeface="Arial"/>
              </a:rPr>
              <a:t>Project to be guided by research questions.</a:t>
            </a:r>
          </a:p>
          <a:p>
            <a:pPr marL="360045" indent="-360045">
              <a:lnSpc>
                <a:spcPct val="107000"/>
              </a:lnSpc>
              <a:spcBef>
                <a:spcPts val="600"/>
              </a:spcBef>
              <a:buFont typeface="Arial" panose="020B0604020202020204" pitchFamily="34" charset="0"/>
              <a:buChar char="•"/>
            </a:pPr>
            <a:r>
              <a:rPr lang="en-GB" sz="1800">
                <a:solidFill>
                  <a:srgbClr val="4A4A4A"/>
                </a:solidFill>
                <a:cs typeface="Arial"/>
              </a:rPr>
              <a:t>The lead archaeologist to be a member of The Chartered Institute for Archaeologists (</a:t>
            </a:r>
            <a:r>
              <a:rPr lang="en-GB" sz="1800" err="1">
                <a:solidFill>
                  <a:srgbClr val="4A4A4A"/>
                </a:solidFill>
                <a:cs typeface="Arial"/>
              </a:rPr>
              <a:t>CIfA</a:t>
            </a:r>
            <a:r>
              <a:rPr lang="en-GB" sz="1800">
                <a:solidFill>
                  <a:srgbClr val="4A4A4A"/>
                </a:solidFill>
                <a:cs typeface="Arial"/>
              </a:rPr>
              <a:t>).</a:t>
            </a:r>
          </a:p>
          <a:p>
            <a:pPr marL="360045" indent="-360045">
              <a:lnSpc>
                <a:spcPct val="107000"/>
              </a:lnSpc>
              <a:spcBef>
                <a:spcPts val="600"/>
              </a:spcBef>
              <a:buFont typeface="Arial" panose="020B0604020202020204" pitchFamily="34" charset="0"/>
              <a:buChar char="•"/>
            </a:pPr>
            <a:r>
              <a:rPr lang="en-GB" sz="1800">
                <a:solidFill>
                  <a:srgbClr val="4A4A4A"/>
                </a:solidFill>
                <a:cs typeface="Arial"/>
              </a:rPr>
              <a:t>To follow the process and guidance set out in our </a:t>
            </a:r>
            <a:r>
              <a:rPr lang="en-GB" sz="1800" b="1">
                <a:solidFill>
                  <a:srgbClr val="4A4A4A"/>
                </a:solidFill>
                <a:cs typeface="Arial"/>
              </a:rPr>
              <a:t>Guidance for Archaeology Grants</a:t>
            </a:r>
            <a:r>
              <a:rPr lang="en-GB" sz="1800">
                <a:solidFill>
                  <a:srgbClr val="4A4A4A"/>
                </a:solidFill>
                <a:cs typeface="Arial"/>
              </a:rPr>
              <a:t>.</a:t>
            </a:r>
            <a:endParaRPr lang="en-GB" sz="1800">
              <a:solidFill>
                <a:srgbClr val="4A4A4A"/>
              </a:solidFill>
              <a:latin typeface="Arial" panose="020B0604020202020204" pitchFamily="34" charset="0"/>
              <a:cs typeface="Arial" panose="020B0604020202020204" pitchFamily="34" charset="0"/>
            </a:endParaRPr>
          </a:p>
          <a:p>
            <a:pPr marL="534670" lvl="1" indent="0">
              <a:buNone/>
            </a:pPr>
            <a:endParaRPr lang="en-GB" sz="2200">
              <a:cs typeface="Arial"/>
            </a:endParaRPr>
          </a:p>
        </p:txBody>
      </p:sp>
    </p:spTree>
    <p:extLst>
      <p:ext uri="{BB962C8B-B14F-4D97-AF65-F5344CB8AC3E}">
        <p14:creationId xmlns:p14="http://schemas.microsoft.com/office/powerpoint/2010/main" val="18776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3" name="Content Placeholder 2" descr="Table illustrating the diffrent deadlines and processing time scales for each grant">
            <a:extLst>
              <a:ext uri="{FF2B5EF4-FFF2-40B4-BE49-F238E27FC236}">
                <a16:creationId xmlns:a16="http://schemas.microsoft.com/office/drawing/2014/main" id="{0EB28FD0-1426-410C-B200-C34989995368}"/>
              </a:ext>
            </a:extLst>
          </p:cNvPr>
          <p:cNvSpPr>
            <a:spLocks noGrp="1"/>
          </p:cNvSpPr>
          <p:nvPr>
            <p:ph type="body" sz="quarter" idx="11"/>
          </p:nvPr>
        </p:nvSpPr>
        <p:spPr>
          <a:xfrm>
            <a:off x="706891" y="1976582"/>
            <a:ext cx="7799965" cy="3291019"/>
          </a:xfrm>
        </p:spPr>
        <p:txBody>
          <a:bodyPr/>
          <a:lstStyle/>
          <a:p>
            <a:pPr marL="0" indent="0">
              <a:buNone/>
            </a:pPr>
            <a:endParaRPr lang="en-GB" sz="1800"/>
          </a:p>
          <a:p>
            <a:pPr marL="449263" indent="0">
              <a:buNone/>
            </a:pPr>
            <a:endParaRPr lang="en-GB" sz="1800" i="1"/>
          </a:p>
          <a:p>
            <a:endParaRPr lang="en-GB" sz="1800"/>
          </a:p>
          <a:p>
            <a:endParaRPr lang="en-GB" sz="1800"/>
          </a:p>
          <a:p>
            <a:endParaRPr lang="en-GB" sz="1800"/>
          </a:p>
        </p:txBody>
      </p:sp>
      <p:graphicFrame>
        <p:nvGraphicFramePr>
          <p:cNvPr id="9" name="Table 9">
            <a:extLst>
              <a:ext uri="{FF2B5EF4-FFF2-40B4-BE49-F238E27FC236}">
                <a16:creationId xmlns:a16="http://schemas.microsoft.com/office/drawing/2014/main" id="{D6808F53-A5F8-4443-B10E-EFF7375AD643}"/>
              </a:ext>
            </a:extLst>
          </p:cNvPr>
          <p:cNvGraphicFramePr>
            <a:graphicFrameLocks noGrp="1"/>
          </p:cNvGraphicFramePr>
          <p:nvPr>
            <p:extLst>
              <p:ext uri="{D42A27DB-BD31-4B8C-83A1-F6EECF244321}">
                <p14:modId xmlns:p14="http://schemas.microsoft.com/office/powerpoint/2010/main" val="3773846917"/>
              </p:ext>
            </p:extLst>
          </p:nvPr>
        </p:nvGraphicFramePr>
        <p:xfrm>
          <a:off x="803565" y="1447798"/>
          <a:ext cx="7389093" cy="4297680"/>
        </p:xfrm>
        <a:graphic>
          <a:graphicData uri="http://schemas.openxmlformats.org/drawingml/2006/table">
            <a:tbl>
              <a:tblPr firstRow="1" bandRow="1">
                <a:tableStyleId>{5C22544A-7EE6-4342-B048-85BDC9FD1C3A}</a:tableStyleId>
              </a:tblPr>
              <a:tblGrid>
                <a:gridCol w="2463031">
                  <a:extLst>
                    <a:ext uri="{9D8B030D-6E8A-4147-A177-3AD203B41FA5}">
                      <a16:colId xmlns:a16="http://schemas.microsoft.com/office/drawing/2014/main" val="507480271"/>
                    </a:ext>
                  </a:extLst>
                </a:gridCol>
                <a:gridCol w="2463031">
                  <a:extLst>
                    <a:ext uri="{9D8B030D-6E8A-4147-A177-3AD203B41FA5}">
                      <a16:colId xmlns:a16="http://schemas.microsoft.com/office/drawing/2014/main" val="910528637"/>
                    </a:ext>
                  </a:extLst>
                </a:gridCol>
                <a:gridCol w="2463031">
                  <a:extLst>
                    <a:ext uri="{9D8B030D-6E8A-4147-A177-3AD203B41FA5}">
                      <a16:colId xmlns:a16="http://schemas.microsoft.com/office/drawing/2014/main" val="308991951"/>
                    </a:ext>
                  </a:extLst>
                </a:gridCol>
              </a:tblGrid>
              <a:tr h="786970">
                <a:tc gridSpan="3">
                  <a:txBody>
                    <a:bodyPr/>
                    <a:lstStyle/>
                    <a:p>
                      <a:endParaRPr lang="en-GB" sz="1600" dirty="0">
                        <a:solidFill>
                          <a:schemeClr val="accent6"/>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chemeClr val="accent6"/>
                          </a:solidFill>
                          <a:latin typeface="Arial" panose="020B0604020202020204" pitchFamily="34" charset="0"/>
                          <a:cs typeface="Arial" panose="020B0604020202020204" pitchFamily="34" charset="0"/>
                        </a:rPr>
                        <a:t>FUNDING STREAMS AND TIMESCALES</a:t>
                      </a:r>
                    </a:p>
                    <a:p>
                      <a:endParaRPr lang="en-GB" sz="1600" dirty="0">
                        <a:solidFill>
                          <a:schemeClr val="accent6"/>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113163"/>
                  </a:ext>
                </a:extLst>
              </a:tr>
              <a:tr h="291470">
                <a:tc>
                  <a:txBody>
                    <a:bodyPr/>
                    <a:lstStyle/>
                    <a:p>
                      <a:r>
                        <a:rPr lang="en-GB" sz="1400" b="1">
                          <a:latin typeface="Arial" panose="020B0604020202020204" pitchFamily="34" charset="0"/>
                          <a:cs typeface="Arial" panose="020B0604020202020204" pitchFamily="34" charset="0"/>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a:latin typeface="Arial" panose="020B0604020202020204" pitchFamily="34" charset="0"/>
                          <a:cs typeface="Arial" panose="020B0604020202020204" pitchFamily="34" charset="0"/>
                        </a:rPr>
                        <a:t>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a:latin typeface="Arial" panose="020B0604020202020204" pitchFamily="34" charset="0"/>
                          <a:cs typeface="Arial" panose="020B0604020202020204" pitchFamily="34" charset="0"/>
                        </a:rPr>
                        <a:t>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313976"/>
                  </a:ext>
                </a:extLst>
              </a:tr>
              <a:tr h="291470">
                <a:tc gridSpan="3">
                  <a:txBody>
                    <a:bodyPr/>
                    <a:lstStyle/>
                    <a:p>
                      <a:r>
                        <a:rPr lang="en-GB" sz="1400" b="1">
                          <a:latin typeface="Arial" panose="020B0604020202020204" pitchFamily="34" charset="0"/>
                          <a:cs typeface="Arial" panose="020B0604020202020204" pitchFamily="34" charset="0"/>
                        </a:rPr>
                        <a:t>Express Grants (£1,000 to £25,000)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283167"/>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262756"/>
                  </a:ext>
                </a:extLst>
              </a:tr>
              <a:tr h="291470">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6-8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370894"/>
                  </a:ext>
                </a:extLst>
              </a:tr>
              <a:tr h="291470">
                <a:tc gridSpan="3">
                  <a:txBody>
                    <a:bodyPr/>
                    <a:lstStyle/>
                    <a:p>
                      <a:r>
                        <a:rPr lang="en-GB" sz="1400" b="1">
                          <a:latin typeface="Arial" panose="020B0604020202020204" pitchFamily="34" charset="0"/>
                          <a:cs typeface="Arial" panose="020B0604020202020204" pitchFamily="34" charset="0"/>
                        </a:rPr>
                        <a:t>Small Grants (£25,001 to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747651"/>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91381"/>
                  </a:ext>
                </a:extLst>
              </a:tr>
              <a:tr h="502826">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Three per year (30 April; 31 August; 31 December)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10-12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038811"/>
                  </a:ext>
                </a:extLst>
              </a:tr>
              <a:tr h="291470">
                <a:tc gridSpan="3">
                  <a:txBody>
                    <a:bodyPr/>
                    <a:lstStyle/>
                    <a:p>
                      <a:r>
                        <a:rPr lang="en-GB" sz="1400" b="1">
                          <a:latin typeface="Arial" panose="020B0604020202020204" pitchFamily="34" charset="0"/>
                          <a:cs typeface="Arial" panose="020B0604020202020204" pitchFamily="34" charset="0"/>
                        </a:rPr>
                        <a:t>Large Grants (£100,001 to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303019"/>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318677"/>
                  </a:ext>
                </a:extLst>
              </a:tr>
              <a:tr h="502826">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Three per year (30 June; 31 October; 28/29 February)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12-16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733432"/>
                  </a:ext>
                </a:extLst>
              </a:tr>
            </a:tbl>
          </a:graphicData>
        </a:graphic>
      </p:graphicFrame>
    </p:spTree>
    <p:extLst>
      <p:ext uri="{BB962C8B-B14F-4D97-AF65-F5344CB8AC3E}">
        <p14:creationId xmlns:p14="http://schemas.microsoft.com/office/powerpoint/2010/main" val="24748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istoric Environment Scotland">
  <a:themeElements>
    <a:clrScheme name="HES">
      <a:dk1>
        <a:srgbClr val="424242"/>
      </a:dk1>
      <a:lt1>
        <a:sysClr val="window" lastClr="FFFFFF"/>
      </a:lt1>
      <a:dk2>
        <a:srgbClr val="305983"/>
      </a:dk2>
      <a:lt2>
        <a:srgbClr val="77B0A4"/>
      </a:lt2>
      <a:accent1>
        <a:srgbClr val="8FB4D9"/>
      </a:accent1>
      <a:accent2>
        <a:srgbClr val="ACC67B"/>
      </a:accent2>
      <a:accent3>
        <a:srgbClr val="B65B3F"/>
      </a:accent3>
      <a:accent4>
        <a:srgbClr val="746444"/>
      </a:accent4>
      <a:accent5>
        <a:srgbClr val="C09D3C"/>
      </a:accent5>
      <a:accent6>
        <a:srgbClr val="00485B"/>
      </a:accent6>
      <a:hlink>
        <a:srgbClr val="DDC6AB"/>
      </a:hlink>
      <a:folHlink>
        <a:srgbClr val="4150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ECC23644097B4B9B73C4BF4D648310" ma:contentTypeVersion="1215" ma:contentTypeDescription="Create a new document." ma:contentTypeScope="" ma:versionID="07839f448be90d595df2c603334068ec">
  <xsd:schema xmlns:xsd="http://www.w3.org/2001/XMLSchema" xmlns:xs="http://www.w3.org/2001/XMLSchema" xmlns:p="http://schemas.microsoft.com/office/2006/metadata/properties" xmlns:ns2="2db3d1eb-d48f-471b-880e-0ab6d8680f69" xmlns:ns3="6957815b-cfb0-4f16-991a-179395743b87" xmlns:ns4="f2ca1103-dd9a-4f3e-baef-88837a60f414" targetNamespace="http://schemas.microsoft.com/office/2006/metadata/properties" ma:root="true" ma:fieldsID="1b55dd25fc58df0399dc011f27c4ebfb" ns2:_="" ns3:_="" ns4:_="">
    <xsd:import namespace="2db3d1eb-d48f-471b-880e-0ab6d8680f69"/>
    <xsd:import namespace="6957815b-cfb0-4f16-991a-179395743b87"/>
    <xsd:import namespace="f2ca1103-dd9a-4f3e-baef-88837a60f414"/>
    <xsd:element name="properties">
      <xsd:complexType>
        <xsd:sequence>
          <xsd:element name="documentManagement">
            <xsd:complexType>
              <xsd:all>
                <xsd:element ref="ns2:_dlc_DocId" minOccurs="0"/>
                <xsd:element ref="ns2:_dlc_DocIdUrl" minOccurs="0"/>
                <xsd:element ref="ns2:_dlc_DocIdPersistId" minOccurs="0"/>
                <xsd:element ref="ns2:SecurityClass" minOccurs="0"/>
                <xsd:element ref="ns2:GrntTopic" minOccurs="0"/>
                <xsd:element ref="ns3:MediaServiceMetadata" minOccurs="0"/>
                <xsd:element ref="ns3:MediaServiceFastMetadata" minOccurs="0"/>
                <xsd:element ref="ns4:SharedWithUsers" minOccurs="0"/>
                <xsd:element ref="ns4:SharedWithDetails" minOccurs="0"/>
                <xsd:element ref="ns3:MediaServiceDateTaken" minOccurs="0"/>
                <xsd:element ref="ns3:MediaLengthInSeconds" minOccurs="0"/>
                <xsd:element ref="ns3:SupersededDate" minOccurs="0"/>
                <xsd:element ref="ns3:MediaServiceObjectDetectorVersions" minOccurs="0"/>
                <xsd:element ref="ns3:MediaServiceSearchPropertie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3d1eb-d48f-471b-880e-0ab6d8680f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Class" ma:index="11" nillable="true" ma:displayName="Security Classification" ma:default="OFFICIAL" ma:description="Security Classification of documents" ma:format="Dropdown" ma:internalName="SecurityClass">
      <xsd:simpleType>
        <xsd:restriction base="dms:Choice">
          <xsd:enumeration value="PUBLIC"/>
          <xsd:enumeration value="OFFICIAL"/>
          <xsd:enumeration value="OFFICIAL-SENSITIVE"/>
          <xsd:enumeration value="OFFICIAL-SENSITIVE: COMMERCIAL"/>
          <xsd:enumeration value="OFFICIAL-SENSITIVE: PERSONAL"/>
          <xsd:enumeration value="LEGALLY PRIVILEGED AND CONFIDENTIAL"/>
          <xsd:enumeration value="SECRET"/>
          <xsd:enumeration value="TOP SECRET"/>
        </xsd:restriction>
      </xsd:simpleType>
    </xsd:element>
    <xsd:element name="GrntTopic" ma:index="12" nillable="true" ma:displayName="Grant Topic" ma:format="Dropdown" ma:internalName="GrntTopic">
      <xsd:simpleType>
        <xsd:restriction base="dms:Choice">
          <xsd:enumeration value="Archaeology"/>
          <xsd:enumeration value="Built Environment"/>
          <xsd:enumeration value="Climate Change"/>
          <xsd:enumeration value="Conservation"/>
          <xsd:enumeration value="Heritage Funders"/>
          <xsd:enumeration value="Intangible Cultural Heritage"/>
          <xsd:enumeration value="Outcomes and Evaluation"/>
          <xsd:enumeration value="Places of Worship"/>
          <xsd:enumeration value="Project Management"/>
          <xsd:enumeration value="Skills and Training"/>
          <xsd:enumeration value="Technical Advice"/>
          <xsd:enumeration value="Thatching"/>
        </xsd:restriction>
      </xsd:simpleType>
    </xsd:element>
  </xsd:schema>
  <xsd:schema xmlns:xsd="http://www.w3.org/2001/XMLSchema" xmlns:xs="http://www.w3.org/2001/XMLSchema" xmlns:dms="http://schemas.microsoft.com/office/2006/documentManagement/types" xmlns:pc="http://schemas.microsoft.com/office/infopath/2007/PartnerControls" targetNamespace="6957815b-cfb0-4f16-991a-179395743b8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SupersededDate" ma:index="19" nillable="true" ma:displayName="Superseded Date" ma:format="DateOnly" ma:internalName="SupersededDat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a1103-dd9a-4f3e-baef-88837a60f4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f2ca1103-dd9a-4f3e-baef-88837a60f414">
      <UserInfo>
        <DisplayName>Charmian Runciman</DisplayName>
        <AccountId>107</AccountId>
        <AccountType/>
      </UserInfo>
      <UserInfo>
        <DisplayName>Gail Williamson</DisplayName>
        <AccountId>21</AccountId>
        <AccountType/>
      </UserInfo>
    </SharedWithUsers>
    <SecurityClass xmlns="2db3d1eb-d48f-471b-880e-0ab6d8680f69">OFFICIAL</SecurityClass>
    <GrntTopic xmlns="2db3d1eb-d48f-471b-880e-0ab6d8680f69" xsi:nil="true"/>
    <SupersededDate xmlns="6957815b-cfb0-4f16-991a-179395743b87" xsi:nil="true"/>
    <_dlc_DocId xmlns="2db3d1eb-d48f-471b-880e-0ab6d8680f69">HESDOC-1437264469-243</_dlc_DocId>
    <_dlc_DocIdUrl xmlns="2db3d1eb-d48f-471b-880e-0ab6d8680f69">
      <Url>https://hescot.sharepoint.com/sites/dc/grants/_layouts/15/DocIdRedir.aspx?ID=HESDOC-1437264469-243</Url>
      <Description>HESDOC-1437264469-243</Description>
    </_dlc_DocIdUrl>
  </documentManagement>
</p:properties>
</file>

<file path=customXml/itemProps1.xml><?xml version="1.0" encoding="utf-8"?>
<ds:datastoreItem xmlns:ds="http://schemas.openxmlformats.org/officeDocument/2006/customXml" ds:itemID="{A4A93FA1-9BD1-4965-BC91-FD57B185F834}">
  <ds:schemaRefs>
    <ds:schemaRef ds:uri="http://schemas.microsoft.com/sharepoint/events"/>
  </ds:schemaRefs>
</ds:datastoreItem>
</file>

<file path=customXml/itemProps2.xml><?xml version="1.0" encoding="utf-8"?>
<ds:datastoreItem xmlns:ds="http://schemas.openxmlformats.org/officeDocument/2006/customXml" ds:itemID="{45E91950-7D70-4CCB-898B-C6A747D0AC96}">
  <ds:schemaRefs>
    <ds:schemaRef ds:uri="http://schemas.microsoft.com/sharepoint/v3/contenttype/forms"/>
  </ds:schemaRefs>
</ds:datastoreItem>
</file>

<file path=customXml/itemProps3.xml><?xml version="1.0" encoding="utf-8"?>
<ds:datastoreItem xmlns:ds="http://schemas.openxmlformats.org/officeDocument/2006/customXml" ds:itemID="{FA6D7616-87EE-45AA-92FD-A03F1048138B}">
  <ds:schemaRefs>
    <ds:schemaRef ds:uri="2db3d1eb-d48f-471b-880e-0ab6d8680f69"/>
    <ds:schemaRef ds:uri="6957815b-cfb0-4f16-991a-179395743b87"/>
    <ds:schemaRef ds:uri="f2ca1103-dd9a-4f3e-baef-88837a60f4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F621AC3-A39D-413E-BBD6-9CBCD198966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2ca1103-dd9a-4f3e-baef-88837a60f414"/>
    <ds:schemaRef ds:uri="2db3d1eb-d48f-471b-880e-0ab6d8680f69"/>
    <ds:schemaRef ds:uri="6957815b-cfb0-4f16-991a-179395743b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TotalTime>
  <Words>1153</Words>
  <Application>Microsoft Office PowerPoint</Application>
  <PresentationFormat>On-screen Show (4:3)</PresentationFormat>
  <Paragraphs>263</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Historic Environment Scotland</vt:lpstr>
      <vt:lpstr>HISTORIC ENVIRONMENT GRANTS (HEG)</vt:lpstr>
      <vt:lpstr>Historic environment grants (HEG) INFORMATION SESSION</vt:lpstr>
      <vt:lpstr>HISTORIC ENVIRONMENT GRANTS </vt:lpstr>
      <vt:lpstr>HISTORIC ENVIRONMENT GRANTS</vt:lpstr>
      <vt:lpstr>HISTORIC ENVIRONMENT GRANTS</vt:lpstr>
      <vt:lpstr>HISTORIC ENVIRONMENT GRANTS </vt:lpstr>
      <vt:lpstr>HISTORIC ENVIRONMENT GRANTS </vt:lpstr>
      <vt:lpstr>HISTORIC ENVIRONMENT GRANTS </vt:lpstr>
      <vt:lpstr>HISTORIC ENVIRONMENT GRANTS</vt:lpstr>
      <vt:lpstr>HISTORIC ENVIRONMENT GRANTS</vt:lpstr>
      <vt:lpstr>HISTORIC ENVIRONMENT GRANTS</vt:lpstr>
      <vt:lpstr>HISTORIC ENVIRONMENT GRANTS</vt:lpstr>
      <vt:lpstr>HISTORIC ENVIRONMENT GRANTS</vt:lpstr>
      <vt:lpstr>HISTORIC ENVIRONMENT GRANTS</vt:lpstr>
      <vt:lpstr>HISTORIC ENVIRONMENT GRANTS</vt:lpstr>
      <vt:lpstr>HISTORIC ENVIRONMENT GRANTS</vt:lpstr>
      <vt:lpstr> THANK YOU!  Any Questions, PLEASE Contact: Grants@hes.scot</vt:lpstr>
    </vt:vector>
  </TitlesOfParts>
  <Company>Leith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HEG Information Session Powerpoint Slides</dc:title>
  <dc:creator>Claire Lovie</dc:creator>
  <cp:lastModifiedBy>Charmian Runciman</cp:lastModifiedBy>
  <cp:revision>2</cp:revision>
  <dcterms:created xsi:type="dcterms:W3CDTF">2016-03-16T11:48:20Z</dcterms:created>
  <dcterms:modified xsi:type="dcterms:W3CDTF">2025-08-25T14:29:32Z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0x0101005BECC23644097B4B9B73C4BF4D648310</vt:lpwstr>
  </property>
  <property fmtid="{D5CDD505-2E9C-101B-9397-08002B2CF9AE}" pid="3" name="_dlc_DocIdItemGuid">
    <vt:lpwstr>249593ed-ea33-4bef-8341-83c5370d2830</vt:lpwstr>
  </property>
  <property fmtid="{D5CDD505-2E9C-101B-9397-08002B2CF9AE}" pid="4" name="MediaServiceImageTags">
    <vt:lpwstr/>
  </property>
</Properties>
</file>