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97" r:id="rId5"/>
    <p:sldId id="282" r:id="rId6"/>
    <p:sldId id="285" r:id="rId7"/>
    <p:sldId id="289" r:id="rId8"/>
    <p:sldId id="303" r:id="rId9"/>
    <p:sldId id="286" r:id="rId10"/>
    <p:sldId id="259" r:id="rId11"/>
    <p:sldId id="261" r:id="rId12"/>
    <p:sldId id="264" r:id="rId13"/>
    <p:sldId id="283" r:id="rId14"/>
    <p:sldId id="287" r:id="rId15"/>
    <p:sldId id="305" r:id="rId16"/>
    <p:sldId id="304" r:id="rId17"/>
    <p:sldId id="266" r:id="rId18"/>
    <p:sldId id="267" r:id="rId19"/>
    <p:sldId id="288" r:id="rId20"/>
    <p:sldId id="269" r:id="rId21"/>
    <p:sldId id="307" r:id="rId22"/>
    <p:sldId id="292" r:id="rId23"/>
    <p:sldId id="277"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Cartmell" initials="CC" lastIdx="5" clrIdx="0">
    <p:extLst>
      <p:ext uri="{19B8F6BF-5375-455C-9EA6-DF929625EA0E}">
        <p15:presenceInfo xmlns:p15="http://schemas.microsoft.com/office/powerpoint/2012/main" userId="S::catherine.cartmell@hes.scot::75af2b59-9743-4d18-abc5-168c53745d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93D3B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89A282-6277-418D-809C-7E27A9AB4D17}" v="125" dt="2021-11-22T21:15:19.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6357" autoAdjust="0"/>
  </p:normalViewPr>
  <p:slideViewPr>
    <p:cSldViewPr snapToGrid="0">
      <p:cViewPr varScale="1">
        <p:scale>
          <a:sx n="61" d="100"/>
          <a:sy n="61" d="100"/>
        </p:scale>
        <p:origin x="88" y="28"/>
      </p:cViewPr>
      <p:guideLst/>
    </p:cSldViewPr>
  </p:slideViewPr>
  <p:notesTextViewPr>
    <p:cViewPr>
      <p:scale>
        <a:sx n="1" d="1"/>
        <a:sy n="1" d="1"/>
      </p:scale>
      <p:origin x="0" y="0"/>
    </p:cViewPr>
  </p:notesTextViewPr>
  <p:notesViewPr>
    <p:cSldViewPr snapToGrid="0">
      <p:cViewPr varScale="1">
        <p:scale>
          <a:sx n="50" d="100"/>
          <a:sy n="50" d="100"/>
        </p:scale>
        <p:origin x="884" y="48"/>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notesMaster" Target="notesMasters/notesMaster1.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microsoft.com/office/2015/10/relationships/revisionInfo" Target="revisionInfo.xml" Id="rId33"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viewProps" Target="viewProps.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presProps" Target="presProps.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tableStyles" Target="tableStyles.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commentAuthors" Target="commentAuthors.xml" Id="rId27" /><Relationship Type="http://schemas.openxmlformats.org/officeDocument/2006/relationships/theme" Target="theme/theme1.xml" Id="rId30"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C64FA-FE2D-4D26-BC1D-2DAFF33E9C3B}" type="datetimeFigureOut">
              <a:rPr lang="en-GB" smtClean="0"/>
              <a:t>25/11/2021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43361-0EE4-40B0-8CC6-2114C5E99F80}" type="slidenum">
              <a:rPr lang="en-GB" smtClean="0"/>
              <a:t>‹#›</a:t>
            </a:fld>
            <a:endParaRPr lang="en-GB"/>
          </a:p>
        </p:txBody>
      </p:sp>
    </p:spTree>
    <p:extLst>
      <p:ext uri="{BB962C8B-B14F-4D97-AF65-F5344CB8AC3E}">
        <p14:creationId xmlns:p14="http://schemas.microsoft.com/office/powerpoint/2010/main" val="345489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highlight>
                <a:srgbClr val="808080"/>
              </a:highlight>
            </a:endParaRPr>
          </a:p>
        </p:txBody>
      </p:sp>
      <p:sp>
        <p:nvSpPr>
          <p:cNvPr id="4" name="Slide Number Placeholder 3"/>
          <p:cNvSpPr>
            <a:spLocks noGrp="1"/>
          </p:cNvSpPr>
          <p:nvPr>
            <p:ph type="sldNum" sz="quarter" idx="5"/>
          </p:nvPr>
        </p:nvSpPr>
        <p:spPr/>
        <p:txBody>
          <a:bodyPr/>
          <a:lstStyle/>
          <a:p>
            <a:fld id="{E3243361-0EE4-40B0-8CC6-2114C5E99F80}" type="slidenum">
              <a:rPr lang="en-GB" smtClean="0"/>
              <a:t>1</a:t>
            </a:fld>
            <a:endParaRPr lang="en-GB"/>
          </a:p>
        </p:txBody>
      </p:sp>
    </p:spTree>
    <p:extLst>
      <p:ext uri="{BB962C8B-B14F-4D97-AF65-F5344CB8AC3E}">
        <p14:creationId xmlns:p14="http://schemas.microsoft.com/office/powerpoint/2010/main" val="393725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243361-0EE4-40B0-8CC6-2114C5E99F80}" type="slidenum">
              <a:rPr lang="en-GB" smtClean="0"/>
              <a:t>10</a:t>
            </a:fld>
            <a:endParaRPr lang="en-GB"/>
          </a:p>
        </p:txBody>
      </p:sp>
    </p:spTree>
    <p:extLst>
      <p:ext uri="{BB962C8B-B14F-4D97-AF65-F5344CB8AC3E}">
        <p14:creationId xmlns:p14="http://schemas.microsoft.com/office/powerpoint/2010/main" val="302445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243361-0EE4-40B0-8CC6-2114C5E99F80}" type="slidenum">
              <a:rPr lang="en-GB" smtClean="0"/>
              <a:t>11</a:t>
            </a:fld>
            <a:endParaRPr lang="en-GB"/>
          </a:p>
        </p:txBody>
      </p:sp>
    </p:spTree>
    <p:extLst>
      <p:ext uri="{BB962C8B-B14F-4D97-AF65-F5344CB8AC3E}">
        <p14:creationId xmlns:p14="http://schemas.microsoft.com/office/powerpoint/2010/main" val="640770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243361-0EE4-40B0-8CC6-2114C5E99F80}" type="slidenum">
              <a:rPr lang="en-GB" smtClean="0"/>
              <a:t>12</a:t>
            </a:fld>
            <a:endParaRPr lang="en-GB"/>
          </a:p>
        </p:txBody>
      </p:sp>
    </p:spTree>
    <p:extLst>
      <p:ext uri="{BB962C8B-B14F-4D97-AF65-F5344CB8AC3E}">
        <p14:creationId xmlns:p14="http://schemas.microsoft.com/office/powerpoint/2010/main" val="2394027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Culture and Heritage Quiz</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6  multi choice questions, answers are animated</a:t>
            </a:r>
            <a:endParaRPr lang="en-GB" dirty="0"/>
          </a:p>
        </p:txBody>
      </p:sp>
      <p:sp>
        <p:nvSpPr>
          <p:cNvPr id="4" name="Slide Number Placeholder 3"/>
          <p:cNvSpPr>
            <a:spLocks noGrp="1"/>
          </p:cNvSpPr>
          <p:nvPr>
            <p:ph type="sldNum" sz="quarter" idx="5"/>
          </p:nvPr>
        </p:nvSpPr>
        <p:spPr/>
        <p:txBody>
          <a:bodyPr/>
          <a:lstStyle/>
          <a:p>
            <a:fld id="{E3243361-0EE4-40B0-8CC6-2114C5E99F80}" type="slidenum">
              <a:rPr lang="en-GB" smtClean="0"/>
              <a:t>13</a:t>
            </a:fld>
            <a:endParaRPr lang="en-GB"/>
          </a:p>
        </p:txBody>
      </p:sp>
    </p:spTree>
    <p:extLst>
      <p:ext uri="{BB962C8B-B14F-4D97-AF65-F5344CB8AC3E}">
        <p14:creationId xmlns:p14="http://schemas.microsoft.com/office/powerpoint/2010/main" val="229774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Stand up game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Explain that young people should stand up when they agree with a statement presented on screen.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Reveal one at a time.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aim of this game is to highlight some skills and qualities that could lead you into this sector. This is to make group feel inclusive and that even now they have something to offer as the outcome should be everyone in group standing.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Statements are- Stand Up if you;</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Are Creative?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Love New Technology?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Like Research and Problem Solving? </a:t>
            </a:r>
          </a:p>
          <a:p>
            <a:pPr marL="171450" indent="-171450">
              <a:buFont typeface="Arial" panose="020B0604020202020204" pitchFamily="34" charset="0"/>
              <a:buChar char="•"/>
            </a:pPr>
            <a:r>
              <a:rPr lang="en-GB" dirty="0"/>
              <a:t>Want a varied work environment</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Like to work with the community?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Love Team Work?</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Like to fix things? </a:t>
            </a:r>
          </a:p>
          <a:p>
            <a:pPr marL="171450" indent="-171450">
              <a:buFont typeface="Arial" panose="020B0604020202020204" pitchFamily="34" charset="0"/>
              <a:buChar char="•"/>
            </a:pPr>
            <a:r>
              <a:rPr lang="en-GB" dirty="0"/>
              <a:t>Want</a:t>
            </a:r>
            <a:r>
              <a:rPr lang="en-GB" sz="1200" kern="1200" dirty="0">
                <a:solidFill>
                  <a:schemeClr val="tx1"/>
                </a:solidFill>
                <a:effectLst/>
                <a:latin typeface="+mn-lt"/>
                <a:ea typeface="+mn-ea"/>
                <a:cs typeface="+mn-cs"/>
              </a:rPr>
              <a:t> to protect the environment?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Would like a fun and exciting job? </a:t>
            </a:r>
          </a:p>
          <a:p>
            <a:pPr marL="171450" indent="-171450">
              <a:buFont typeface="Arial" panose="020B0604020202020204" pitchFamily="34" charset="0"/>
              <a:buChar char="•"/>
            </a:pPr>
            <a:r>
              <a:rPr lang="en-GB" dirty="0"/>
              <a:t>Want to promote Scotland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243361-0EE4-40B0-8CC6-2114C5E99F80}" type="slidenum">
              <a:rPr lang="en-GB" smtClean="0"/>
              <a:t>14</a:t>
            </a:fld>
            <a:endParaRPr lang="en-GB"/>
          </a:p>
        </p:txBody>
      </p:sp>
    </p:spTree>
    <p:extLst>
      <p:ext uri="{BB962C8B-B14F-4D97-AF65-F5344CB8AC3E}">
        <p14:creationId xmlns:p14="http://schemas.microsoft.com/office/powerpoint/2010/main" val="3312965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Congratulate everyone and highlight the purpose was to show them they already have some of the skills and qualities needed for this sector.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243361-0EE4-40B0-8CC6-2114C5E99F80}" type="slidenum">
              <a:rPr lang="en-GB" smtClean="0"/>
              <a:t>15</a:t>
            </a:fld>
            <a:endParaRPr lang="en-GB"/>
          </a:p>
        </p:txBody>
      </p:sp>
    </p:spTree>
    <p:extLst>
      <p:ext uri="{BB962C8B-B14F-4D97-AF65-F5344CB8AC3E}">
        <p14:creationId xmlns:p14="http://schemas.microsoft.com/office/powerpoint/2010/main" val="3844581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Recorded introduction.  Details of how to do the activity in facilitators notes.</a:t>
            </a:r>
          </a:p>
          <a:p>
            <a:r>
              <a:rPr lang="en-GB" dirty="0"/>
              <a:t>Develop a fun activity suitable for S2-S4 pupils which:</a:t>
            </a:r>
          </a:p>
          <a:p>
            <a:r>
              <a:rPr lang="en-GB" dirty="0"/>
              <a:t>Showcases the role of the heritage sector in society </a:t>
            </a:r>
          </a:p>
          <a:p>
            <a:r>
              <a:rPr lang="en-GB" dirty="0"/>
              <a:t>Gets the students to think about the range of the job profiles mentioned in slide 15 and the hand outs, and the skills and knowledge needed to carry them out</a:t>
            </a:r>
          </a:p>
          <a:p>
            <a:r>
              <a:rPr lang="en-GB" dirty="0"/>
              <a:t>Challenges misconceptions about the skills and knowledge required to work in the heritage sector </a:t>
            </a:r>
            <a:r>
              <a:rPr lang="en-GB" dirty="0" err="1"/>
              <a:t>e.g</a:t>
            </a:r>
            <a:r>
              <a:rPr lang="en-GB" dirty="0"/>
              <a:t> history buffs</a:t>
            </a:r>
          </a:p>
          <a:p>
            <a:r>
              <a:rPr lang="en-GB" dirty="0"/>
              <a:t>The activity should be flexible enough to be a stand alone lesson or part of  extended topic</a:t>
            </a:r>
          </a:p>
          <a:p>
            <a:endParaRPr lang="en-GB" dirty="0"/>
          </a:p>
        </p:txBody>
      </p:sp>
      <p:sp>
        <p:nvSpPr>
          <p:cNvPr id="4" name="Slide Number Placeholder 3"/>
          <p:cNvSpPr>
            <a:spLocks noGrp="1"/>
          </p:cNvSpPr>
          <p:nvPr>
            <p:ph type="sldNum" sz="quarter" idx="5"/>
          </p:nvPr>
        </p:nvSpPr>
        <p:spPr/>
        <p:txBody>
          <a:bodyPr/>
          <a:lstStyle/>
          <a:p>
            <a:fld id="{E3243361-0EE4-40B0-8CC6-2114C5E99F80}" type="slidenum">
              <a:rPr lang="en-GB" smtClean="0"/>
              <a:t>16</a:t>
            </a:fld>
            <a:endParaRPr lang="en-GB"/>
          </a:p>
        </p:txBody>
      </p:sp>
    </p:spTree>
    <p:extLst>
      <p:ext uri="{BB962C8B-B14F-4D97-AF65-F5344CB8AC3E}">
        <p14:creationId xmlns:p14="http://schemas.microsoft.com/office/powerpoint/2010/main" val="2567782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These job roles will have links to either videos (blue) or role profiles.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243361-0EE4-40B0-8CC6-2114C5E99F80}" type="slidenum">
              <a:rPr lang="en-GB" smtClean="0"/>
              <a:t>17</a:t>
            </a:fld>
            <a:endParaRPr lang="en-GB"/>
          </a:p>
        </p:txBody>
      </p:sp>
    </p:spTree>
    <p:extLst>
      <p:ext uri="{BB962C8B-B14F-4D97-AF65-F5344CB8AC3E}">
        <p14:creationId xmlns:p14="http://schemas.microsoft.com/office/powerpoint/2010/main" val="2177963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Culture and Heritage Quiz</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6  multi choice questions, answers are animated</a:t>
            </a:r>
            <a:endParaRPr lang="en-GB" dirty="0"/>
          </a:p>
        </p:txBody>
      </p:sp>
      <p:sp>
        <p:nvSpPr>
          <p:cNvPr id="4" name="Slide Number Placeholder 3"/>
          <p:cNvSpPr>
            <a:spLocks noGrp="1"/>
          </p:cNvSpPr>
          <p:nvPr>
            <p:ph type="sldNum" sz="quarter" idx="5"/>
          </p:nvPr>
        </p:nvSpPr>
        <p:spPr/>
        <p:txBody>
          <a:bodyPr/>
          <a:lstStyle/>
          <a:p>
            <a:fld id="{E3243361-0EE4-40B0-8CC6-2114C5E99F80}" type="slidenum">
              <a:rPr lang="en-GB" smtClean="0"/>
              <a:t>18</a:t>
            </a:fld>
            <a:endParaRPr lang="en-GB"/>
          </a:p>
        </p:txBody>
      </p:sp>
    </p:spTree>
    <p:extLst>
      <p:ext uri="{BB962C8B-B14F-4D97-AF65-F5344CB8AC3E}">
        <p14:creationId xmlns:p14="http://schemas.microsoft.com/office/powerpoint/2010/main" val="2292882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Sign post to </a:t>
            </a:r>
            <a:r>
              <a:rPr lang="en-GB" sz="1200" kern="1200" dirty="0" err="1">
                <a:solidFill>
                  <a:schemeClr val="tx1"/>
                </a:solidFill>
                <a:effectLst/>
                <a:latin typeface="+mn-lt"/>
                <a:ea typeface="+mn-ea"/>
                <a:cs typeface="+mn-cs"/>
              </a:rPr>
              <a:t>MyWoW</a:t>
            </a:r>
            <a:r>
              <a:rPr lang="en-GB" sz="1200" kern="1200" dirty="0">
                <a:solidFill>
                  <a:schemeClr val="tx1"/>
                </a:solidFill>
                <a:effectLst/>
                <a:latin typeface="+mn-lt"/>
                <a:ea typeface="+mn-ea"/>
                <a:cs typeface="+mn-cs"/>
              </a:rPr>
              <a:t>/ DYW resources  for further information on sector and future focus.</a:t>
            </a:r>
          </a:p>
          <a:p>
            <a:endParaRPr lang="en-GB" dirty="0"/>
          </a:p>
        </p:txBody>
      </p:sp>
      <p:sp>
        <p:nvSpPr>
          <p:cNvPr id="4" name="Slide Number Placeholder 3"/>
          <p:cNvSpPr>
            <a:spLocks noGrp="1"/>
          </p:cNvSpPr>
          <p:nvPr>
            <p:ph type="sldNum" sz="quarter" idx="5"/>
          </p:nvPr>
        </p:nvSpPr>
        <p:spPr/>
        <p:txBody>
          <a:bodyPr/>
          <a:lstStyle/>
          <a:p>
            <a:fld id="{E3243361-0EE4-40B0-8CC6-2114C5E99F80}" type="slidenum">
              <a:rPr lang="en-GB" smtClean="0"/>
              <a:t>20</a:t>
            </a:fld>
            <a:endParaRPr lang="en-GB"/>
          </a:p>
        </p:txBody>
      </p:sp>
    </p:spTree>
    <p:extLst>
      <p:ext uri="{BB962C8B-B14F-4D97-AF65-F5344CB8AC3E}">
        <p14:creationId xmlns:p14="http://schemas.microsoft.com/office/powerpoint/2010/main" val="80121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E3243361-0EE4-40B0-8CC6-2114C5E99F80}" type="slidenum">
              <a:rPr lang="en-GB" smtClean="0"/>
              <a:t>2</a:t>
            </a:fld>
            <a:endParaRPr lang="en-GB"/>
          </a:p>
        </p:txBody>
      </p:sp>
    </p:spTree>
    <p:extLst>
      <p:ext uri="{BB962C8B-B14F-4D97-AF65-F5344CB8AC3E}">
        <p14:creationId xmlns:p14="http://schemas.microsoft.com/office/powerpoint/2010/main" val="125161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E3243361-0EE4-40B0-8CC6-2114C5E99F80}" type="slidenum">
              <a:rPr lang="en-GB" smtClean="0"/>
              <a:t>3</a:t>
            </a:fld>
            <a:endParaRPr lang="en-GB"/>
          </a:p>
        </p:txBody>
      </p:sp>
    </p:spTree>
    <p:extLst>
      <p:ext uri="{BB962C8B-B14F-4D97-AF65-F5344CB8AC3E}">
        <p14:creationId xmlns:p14="http://schemas.microsoft.com/office/powerpoint/2010/main" val="50488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243361-0EE4-40B0-8CC6-2114C5E99F80}" type="slidenum">
              <a:rPr lang="en-GB" smtClean="0"/>
              <a:t>4</a:t>
            </a:fld>
            <a:endParaRPr lang="en-GB"/>
          </a:p>
        </p:txBody>
      </p:sp>
    </p:spTree>
    <p:extLst>
      <p:ext uri="{BB962C8B-B14F-4D97-AF65-F5344CB8AC3E}">
        <p14:creationId xmlns:p14="http://schemas.microsoft.com/office/powerpoint/2010/main" val="1974108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Culture and Heritage Quiz</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6  multi choice questions, answers are animated</a:t>
            </a:r>
            <a:endParaRPr lang="en-GB" dirty="0"/>
          </a:p>
        </p:txBody>
      </p:sp>
      <p:sp>
        <p:nvSpPr>
          <p:cNvPr id="4" name="Slide Number Placeholder 3"/>
          <p:cNvSpPr>
            <a:spLocks noGrp="1"/>
          </p:cNvSpPr>
          <p:nvPr>
            <p:ph type="sldNum" sz="quarter" idx="5"/>
          </p:nvPr>
        </p:nvSpPr>
        <p:spPr/>
        <p:txBody>
          <a:bodyPr/>
          <a:lstStyle/>
          <a:p>
            <a:fld id="{E3243361-0EE4-40B0-8CC6-2114C5E99F80}" type="slidenum">
              <a:rPr lang="en-GB" smtClean="0"/>
              <a:t>5</a:t>
            </a:fld>
            <a:endParaRPr lang="en-GB"/>
          </a:p>
        </p:txBody>
      </p:sp>
    </p:spTree>
    <p:extLst>
      <p:ext uri="{BB962C8B-B14F-4D97-AF65-F5344CB8AC3E}">
        <p14:creationId xmlns:p14="http://schemas.microsoft.com/office/powerpoint/2010/main" val="374707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E3243361-0EE4-40B0-8CC6-2114C5E99F80}" type="slidenum">
              <a:rPr lang="en-GB" smtClean="0"/>
              <a:t>6</a:t>
            </a:fld>
            <a:endParaRPr lang="en-GB"/>
          </a:p>
        </p:txBody>
      </p:sp>
    </p:spTree>
    <p:extLst>
      <p:ext uri="{BB962C8B-B14F-4D97-AF65-F5344CB8AC3E}">
        <p14:creationId xmlns:p14="http://schemas.microsoft.com/office/powerpoint/2010/main" val="2355899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243361-0EE4-40B0-8CC6-2114C5E99F80}" type="slidenum">
              <a:rPr lang="en-GB" smtClean="0"/>
              <a:t>7</a:t>
            </a:fld>
            <a:endParaRPr lang="en-GB"/>
          </a:p>
        </p:txBody>
      </p:sp>
    </p:spTree>
    <p:extLst>
      <p:ext uri="{BB962C8B-B14F-4D97-AF65-F5344CB8AC3E}">
        <p14:creationId xmlns:p14="http://schemas.microsoft.com/office/powerpoint/2010/main" val="312024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E3243361-0EE4-40B0-8CC6-2114C5E99F80}" type="slidenum">
              <a:rPr lang="en-GB" smtClean="0"/>
              <a:t>8</a:t>
            </a:fld>
            <a:endParaRPr lang="en-GB"/>
          </a:p>
        </p:txBody>
      </p:sp>
    </p:spTree>
    <p:extLst>
      <p:ext uri="{BB962C8B-B14F-4D97-AF65-F5344CB8AC3E}">
        <p14:creationId xmlns:p14="http://schemas.microsoft.com/office/powerpoint/2010/main" val="403818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243361-0EE4-40B0-8CC6-2114C5E99F80}" type="slidenum">
              <a:rPr lang="en-GB" smtClean="0"/>
              <a:t>9</a:t>
            </a:fld>
            <a:endParaRPr lang="en-GB"/>
          </a:p>
        </p:txBody>
      </p:sp>
    </p:spTree>
    <p:extLst>
      <p:ext uri="{BB962C8B-B14F-4D97-AF65-F5344CB8AC3E}">
        <p14:creationId xmlns:p14="http://schemas.microsoft.com/office/powerpoint/2010/main" val="419599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01EF-0EB4-4704-8E8D-4D12086F16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917EE5-2266-481C-856D-D523F69329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3CCF7C-36A8-4EBA-B7D1-AB7FBE700876}"/>
              </a:ext>
            </a:extLst>
          </p:cNvPr>
          <p:cNvSpPr>
            <a:spLocks noGrp="1"/>
          </p:cNvSpPr>
          <p:nvPr>
            <p:ph type="dt" sz="half" idx="10"/>
          </p:nvPr>
        </p:nvSpPr>
        <p:spPr/>
        <p:txBody>
          <a:bodyPr/>
          <a:lstStyle/>
          <a:p>
            <a:fld id="{2A085013-2935-4DB7-82F0-2B2BA9D82ADD}" type="datetimeFigureOut">
              <a:rPr lang="en-GB" smtClean="0"/>
              <a:t>25/11/2021</a:t>
            </a:fld>
            <a:endParaRPr lang="en-GB"/>
          </a:p>
        </p:txBody>
      </p:sp>
      <p:sp>
        <p:nvSpPr>
          <p:cNvPr id="5" name="Footer Placeholder 4">
            <a:extLst>
              <a:ext uri="{FF2B5EF4-FFF2-40B4-BE49-F238E27FC236}">
                <a16:creationId xmlns:a16="http://schemas.microsoft.com/office/drawing/2014/main" id="{C40DC9D5-D3C2-4483-BA6A-B5EC8002E8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D014F1-93C0-4726-B141-04506B1E11FE}"/>
              </a:ext>
            </a:extLst>
          </p:cNvPr>
          <p:cNvSpPr>
            <a:spLocks noGrp="1"/>
          </p:cNvSpPr>
          <p:nvPr>
            <p:ph type="sldNum" sz="quarter" idx="12"/>
          </p:nvPr>
        </p:nvSpPr>
        <p:spPr/>
        <p:txBody>
          <a:bodyPr/>
          <a:lstStyle/>
          <a:p>
            <a:fld id="{742D1EB1-383C-4415-A349-B22C742F5872}" type="slidenum">
              <a:rPr lang="en-GB" smtClean="0"/>
              <a:t>‹#›</a:t>
            </a:fld>
            <a:endParaRPr lang="en-GB"/>
          </a:p>
        </p:txBody>
      </p:sp>
    </p:spTree>
    <p:extLst>
      <p:ext uri="{BB962C8B-B14F-4D97-AF65-F5344CB8AC3E}">
        <p14:creationId xmlns:p14="http://schemas.microsoft.com/office/powerpoint/2010/main" val="9212934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ADCD-04F5-4026-83CB-61E2751CE0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B99500-D3CA-4813-A426-C8B87D30E5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E050B6-AC4D-4294-B4AF-75B6FA592AED}"/>
              </a:ext>
            </a:extLst>
          </p:cNvPr>
          <p:cNvSpPr>
            <a:spLocks noGrp="1"/>
          </p:cNvSpPr>
          <p:nvPr>
            <p:ph type="dt" sz="half" idx="10"/>
          </p:nvPr>
        </p:nvSpPr>
        <p:spPr/>
        <p:txBody>
          <a:bodyPr/>
          <a:lstStyle/>
          <a:p>
            <a:fld id="{2A085013-2935-4DB7-82F0-2B2BA9D82ADD}" type="datetimeFigureOut">
              <a:rPr lang="en-GB" smtClean="0"/>
              <a:t>25/11/2021</a:t>
            </a:fld>
            <a:endParaRPr lang="en-GB"/>
          </a:p>
        </p:txBody>
      </p:sp>
      <p:sp>
        <p:nvSpPr>
          <p:cNvPr id="5" name="Footer Placeholder 4">
            <a:extLst>
              <a:ext uri="{FF2B5EF4-FFF2-40B4-BE49-F238E27FC236}">
                <a16:creationId xmlns:a16="http://schemas.microsoft.com/office/drawing/2014/main" id="{E7797CE8-591A-4560-85CD-6434E476D6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8F065-A9E9-41F3-AC88-FF592EC57709}"/>
              </a:ext>
            </a:extLst>
          </p:cNvPr>
          <p:cNvSpPr>
            <a:spLocks noGrp="1"/>
          </p:cNvSpPr>
          <p:nvPr>
            <p:ph type="sldNum" sz="quarter" idx="12"/>
          </p:nvPr>
        </p:nvSpPr>
        <p:spPr/>
        <p:txBody>
          <a:bodyPr/>
          <a:lstStyle/>
          <a:p>
            <a:fld id="{742D1EB1-383C-4415-A349-B22C742F5872}" type="slidenum">
              <a:rPr lang="en-GB" smtClean="0"/>
              <a:t>‹#›</a:t>
            </a:fld>
            <a:endParaRPr lang="en-GB"/>
          </a:p>
        </p:txBody>
      </p:sp>
    </p:spTree>
    <p:extLst>
      <p:ext uri="{BB962C8B-B14F-4D97-AF65-F5344CB8AC3E}">
        <p14:creationId xmlns:p14="http://schemas.microsoft.com/office/powerpoint/2010/main" val="36047525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268BE-09B9-4814-BD6B-7F70CB39D7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229974-16C4-43EB-9323-16E18E0CC4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062E7-FC74-4EF4-AE44-452F825AD288}"/>
              </a:ext>
            </a:extLst>
          </p:cNvPr>
          <p:cNvSpPr>
            <a:spLocks noGrp="1"/>
          </p:cNvSpPr>
          <p:nvPr>
            <p:ph type="dt" sz="half" idx="10"/>
          </p:nvPr>
        </p:nvSpPr>
        <p:spPr/>
        <p:txBody>
          <a:bodyPr/>
          <a:lstStyle/>
          <a:p>
            <a:fld id="{2A085013-2935-4DB7-82F0-2B2BA9D82ADD}" type="datetimeFigureOut">
              <a:rPr lang="en-GB" smtClean="0"/>
              <a:t>25/11/2021</a:t>
            </a:fld>
            <a:endParaRPr lang="en-GB"/>
          </a:p>
        </p:txBody>
      </p:sp>
      <p:sp>
        <p:nvSpPr>
          <p:cNvPr id="5" name="Footer Placeholder 4">
            <a:extLst>
              <a:ext uri="{FF2B5EF4-FFF2-40B4-BE49-F238E27FC236}">
                <a16:creationId xmlns:a16="http://schemas.microsoft.com/office/drawing/2014/main" id="{D276B818-374C-44BB-A5DC-8F1299061B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8D8F2B-4954-44C8-AC4B-8C760359334A}"/>
              </a:ext>
            </a:extLst>
          </p:cNvPr>
          <p:cNvSpPr>
            <a:spLocks noGrp="1"/>
          </p:cNvSpPr>
          <p:nvPr>
            <p:ph type="sldNum" sz="quarter" idx="12"/>
          </p:nvPr>
        </p:nvSpPr>
        <p:spPr/>
        <p:txBody>
          <a:bodyPr/>
          <a:lstStyle/>
          <a:p>
            <a:fld id="{742D1EB1-383C-4415-A349-B22C742F5872}" type="slidenum">
              <a:rPr lang="en-GB" smtClean="0"/>
              <a:t>‹#›</a:t>
            </a:fld>
            <a:endParaRPr lang="en-GB"/>
          </a:p>
        </p:txBody>
      </p:sp>
    </p:spTree>
    <p:extLst>
      <p:ext uri="{BB962C8B-B14F-4D97-AF65-F5344CB8AC3E}">
        <p14:creationId xmlns:p14="http://schemas.microsoft.com/office/powerpoint/2010/main" val="4068019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B5B5-7748-40BA-B15A-AAEC3D7131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8E12B2-2555-4133-ADAF-7E9CE9DE8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1FE96F-96BA-48DC-A468-B9CADCC17788}"/>
              </a:ext>
            </a:extLst>
          </p:cNvPr>
          <p:cNvSpPr>
            <a:spLocks noGrp="1"/>
          </p:cNvSpPr>
          <p:nvPr>
            <p:ph type="dt" sz="half" idx="10"/>
          </p:nvPr>
        </p:nvSpPr>
        <p:spPr/>
        <p:txBody>
          <a:bodyPr/>
          <a:lstStyle/>
          <a:p>
            <a:fld id="{2A085013-2935-4DB7-82F0-2B2BA9D82ADD}" type="datetimeFigureOut">
              <a:rPr lang="en-GB" smtClean="0"/>
              <a:t>25/11/2021</a:t>
            </a:fld>
            <a:endParaRPr lang="en-GB"/>
          </a:p>
        </p:txBody>
      </p:sp>
      <p:sp>
        <p:nvSpPr>
          <p:cNvPr id="5" name="Footer Placeholder 4">
            <a:extLst>
              <a:ext uri="{FF2B5EF4-FFF2-40B4-BE49-F238E27FC236}">
                <a16:creationId xmlns:a16="http://schemas.microsoft.com/office/drawing/2014/main" id="{A4775C7F-5E35-4A68-9130-919E20317C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F22735-31B2-45F1-81EB-B45B16C2D443}"/>
              </a:ext>
            </a:extLst>
          </p:cNvPr>
          <p:cNvSpPr>
            <a:spLocks noGrp="1"/>
          </p:cNvSpPr>
          <p:nvPr>
            <p:ph type="sldNum" sz="quarter" idx="12"/>
          </p:nvPr>
        </p:nvSpPr>
        <p:spPr/>
        <p:txBody>
          <a:bodyPr/>
          <a:lstStyle/>
          <a:p>
            <a:fld id="{742D1EB1-383C-4415-A349-B22C742F5872}" type="slidenum">
              <a:rPr lang="en-GB" smtClean="0"/>
              <a:t>‹#›</a:t>
            </a:fld>
            <a:endParaRPr lang="en-GB"/>
          </a:p>
        </p:txBody>
      </p:sp>
    </p:spTree>
    <p:extLst>
      <p:ext uri="{BB962C8B-B14F-4D97-AF65-F5344CB8AC3E}">
        <p14:creationId xmlns:p14="http://schemas.microsoft.com/office/powerpoint/2010/main" val="3388410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C46A-837D-49B4-844A-5AFF0DEF2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BDB61C-5C12-4E49-BD45-AFDC099965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2D33DA-57B0-40A7-81AC-7A6CF508192B}"/>
              </a:ext>
            </a:extLst>
          </p:cNvPr>
          <p:cNvSpPr>
            <a:spLocks noGrp="1"/>
          </p:cNvSpPr>
          <p:nvPr>
            <p:ph type="dt" sz="half" idx="10"/>
          </p:nvPr>
        </p:nvSpPr>
        <p:spPr/>
        <p:txBody>
          <a:bodyPr/>
          <a:lstStyle/>
          <a:p>
            <a:fld id="{2A085013-2935-4DB7-82F0-2B2BA9D82ADD}" type="datetimeFigureOut">
              <a:rPr lang="en-GB" smtClean="0"/>
              <a:t>25/11/2021</a:t>
            </a:fld>
            <a:endParaRPr lang="en-GB"/>
          </a:p>
        </p:txBody>
      </p:sp>
      <p:sp>
        <p:nvSpPr>
          <p:cNvPr id="5" name="Footer Placeholder 4">
            <a:extLst>
              <a:ext uri="{FF2B5EF4-FFF2-40B4-BE49-F238E27FC236}">
                <a16:creationId xmlns:a16="http://schemas.microsoft.com/office/drawing/2014/main" id="{311AFFE6-909E-4D9F-BA50-6B812D488D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AD95EC-67B5-4CB7-925D-E1C3F1190A5B}"/>
              </a:ext>
            </a:extLst>
          </p:cNvPr>
          <p:cNvSpPr>
            <a:spLocks noGrp="1"/>
          </p:cNvSpPr>
          <p:nvPr>
            <p:ph type="sldNum" sz="quarter" idx="12"/>
          </p:nvPr>
        </p:nvSpPr>
        <p:spPr/>
        <p:txBody>
          <a:bodyPr/>
          <a:lstStyle/>
          <a:p>
            <a:fld id="{742D1EB1-383C-4415-A349-B22C742F5872}" type="slidenum">
              <a:rPr lang="en-GB" smtClean="0"/>
              <a:t>‹#›</a:t>
            </a:fld>
            <a:endParaRPr lang="en-GB"/>
          </a:p>
        </p:txBody>
      </p:sp>
    </p:spTree>
    <p:extLst>
      <p:ext uri="{BB962C8B-B14F-4D97-AF65-F5344CB8AC3E}">
        <p14:creationId xmlns:p14="http://schemas.microsoft.com/office/powerpoint/2010/main" val="1766324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DDDA-05AA-45B3-98F9-B408DB4D91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52F321-1DD4-4A9D-8E54-67ECA779EA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5746E2-E955-41D2-830D-C9A85403EE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54D2D9-901C-48F9-B1A6-72AE9C45545F}"/>
              </a:ext>
            </a:extLst>
          </p:cNvPr>
          <p:cNvSpPr>
            <a:spLocks noGrp="1"/>
          </p:cNvSpPr>
          <p:nvPr>
            <p:ph type="dt" sz="half" idx="10"/>
          </p:nvPr>
        </p:nvSpPr>
        <p:spPr/>
        <p:txBody>
          <a:bodyPr/>
          <a:lstStyle/>
          <a:p>
            <a:fld id="{2A085013-2935-4DB7-82F0-2B2BA9D82ADD}" type="datetimeFigureOut">
              <a:rPr lang="en-GB" smtClean="0"/>
              <a:t>25/11/2021</a:t>
            </a:fld>
            <a:endParaRPr lang="en-GB"/>
          </a:p>
        </p:txBody>
      </p:sp>
      <p:sp>
        <p:nvSpPr>
          <p:cNvPr id="6" name="Footer Placeholder 5">
            <a:extLst>
              <a:ext uri="{FF2B5EF4-FFF2-40B4-BE49-F238E27FC236}">
                <a16:creationId xmlns:a16="http://schemas.microsoft.com/office/drawing/2014/main" id="{15ABCF1D-ADD4-4DF1-BD8C-5C70A0FCD0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58E734-C312-4777-9DB6-2A03C7E355E7}"/>
              </a:ext>
            </a:extLst>
          </p:cNvPr>
          <p:cNvSpPr>
            <a:spLocks noGrp="1"/>
          </p:cNvSpPr>
          <p:nvPr>
            <p:ph type="sldNum" sz="quarter" idx="12"/>
          </p:nvPr>
        </p:nvSpPr>
        <p:spPr/>
        <p:txBody>
          <a:bodyPr/>
          <a:lstStyle/>
          <a:p>
            <a:fld id="{742D1EB1-383C-4415-A349-B22C742F5872}" type="slidenum">
              <a:rPr lang="en-GB" smtClean="0"/>
              <a:t>‹#›</a:t>
            </a:fld>
            <a:endParaRPr lang="en-GB"/>
          </a:p>
        </p:txBody>
      </p:sp>
    </p:spTree>
    <p:extLst>
      <p:ext uri="{BB962C8B-B14F-4D97-AF65-F5344CB8AC3E}">
        <p14:creationId xmlns:p14="http://schemas.microsoft.com/office/powerpoint/2010/main" val="2758659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0C7D-41A2-4B2D-8D81-A25E5A4DB6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999D95-D347-4D22-A74B-B86F4E85C5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B9FF72-DCA6-413A-8B98-D4A6F1DD09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247923-E9B0-4D11-8974-F4E4812B7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8FAC77-6136-415F-81A2-9CEBD09CD2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B36F2F-9CEB-405F-9F77-04BFBFF6823A}"/>
              </a:ext>
            </a:extLst>
          </p:cNvPr>
          <p:cNvSpPr>
            <a:spLocks noGrp="1"/>
          </p:cNvSpPr>
          <p:nvPr>
            <p:ph type="dt" sz="half" idx="10"/>
          </p:nvPr>
        </p:nvSpPr>
        <p:spPr/>
        <p:txBody>
          <a:bodyPr/>
          <a:lstStyle/>
          <a:p>
            <a:fld id="{2A085013-2935-4DB7-82F0-2B2BA9D82ADD}" type="datetimeFigureOut">
              <a:rPr lang="en-GB" smtClean="0"/>
              <a:t>25/11/2021</a:t>
            </a:fld>
            <a:endParaRPr lang="en-GB"/>
          </a:p>
        </p:txBody>
      </p:sp>
      <p:sp>
        <p:nvSpPr>
          <p:cNvPr id="8" name="Footer Placeholder 7">
            <a:extLst>
              <a:ext uri="{FF2B5EF4-FFF2-40B4-BE49-F238E27FC236}">
                <a16:creationId xmlns:a16="http://schemas.microsoft.com/office/drawing/2014/main" id="{44309CE0-8777-46F9-AAE2-1BA828AD9F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62C8B0-D9AF-4664-AB4A-79D14D7D66B3}"/>
              </a:ext>
            </a:extLst>
          </p:cNvPr>
          <p:cNvSpPr>
            <a:spLocks noGrp="1"/>
          </p:cNvSpPr>
          <p:nvPr>
            <p:ph type="sldNum" sz="quarter" idx="12"/>
          </p:nvPr>
        </p:nvSpPr>
        <p:spPr/>
        <p:txBody>
          <a:bodyPr/>
          <a:lstStyle/>
          <a:p>
            <a:fld id="{742D1EB1-383C-4415-A349-B22C742F5872}" type="slidenum">
              <a:rPr lang="en-GB" smtClean="0"/>
              <a:t>‹#›</a:t>
            </a:fld>
            <a:endParaRPr lang="en-GB"/>
          </a:p>
        </p:txBody>
      </p:sp>
    </p:spTree>
    <p:extLst>
      <p:ext uri="{BB962C8B-B14F-4D97-AF65-F5344CB8AC3E}">
        <p14:creationId xmlns:p14="http://schemas.microsoft.com/office/powerpoint/2010/main" val="810976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A4B36-F87C-4746-BF6C-882EB85A70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40204E-D2DB-4A74-AC46-97FBF0183794}"/>
              </a:ext>
            </a:extLst>
          </p:cNvPr>
          <p:cNvSpPr>
            <a:spLocks noGrp="1"/>
          </p:cNvSpPr>
          <p:nvPr>
            <p:ph type="dt" sz="half" idx="10"/>
          </p:nvPr>
        </p:nvSpPr>
        <p:spPr/>
        <p:txBody>
          <a:bodyPr/>
          <a:lstStyle/>
          <a:p>
            <a:fld id="{2A085013-2935-4DB7-82F0-2B2BA9D82ADD}" type="datetimeFigureOut">
              <a:rPr lang="en-GB" smtClean="0"/>
              <a:t>25/11/2021</a:t>
            </a:fld>
            <a:endParaRPr lang="en-GB"/>
          </a:p>
        </p:txBody>
      </p:sp>
      <p:sp>
        <p:nvSpPr>
          <p:cNvPr id="4" name="Footer Placeholder 3">
            <a:extLst>
              <a:ext uri="{FF2B5EF4-FFF2-40B4-BE49-F238E27FC236}">
                <a16:creationId xmlns:a16="http://schemas.microsoft.com/office/drawing/2014/main" id="{737FCCAA-DD0C-4CEB-8F9B-AAC4946C81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54A7CC-7721-42B1-83DC-8A671A6B9F39}"/>
              </a:ext>
            </a:extLst>
          </p:cNvPr>
          <p:cNvSpPr>
            <a:spLocks noGrp="1"/>
          </p:cNvSpPr>
          <p:nvPr>
            <p:ph type="sldNum" sz="quarter" idx="12"/>
          </p:nvPr>
        </p:nvSpPr>
        <p:spPr/>
        <p:txBody>
          <a:bodyPr/>
          <a:lstStyle/>
          <a:p>
            <a:fld id="{742D1EB1-383C-4415-A349-B22C742F5872}" type="slidenum">
              <a:rPr lang="en-GB" smtClean="0"/>
              <a:t>‹#›</a:t>
            </a:fld>
            <a:endParaRPr lang="en-GB"/>
          </a:p>
        </p:txBody>
      </p:sp>
    </p:spTree>
    <p:extLst>
      <p:ext uri="{BB962C8B-B14F-4D97-AF65-F5344CB8AC3E}">
        <p14:creationId xmlns:p14="http://schemas.microsoft.com/office/powerpoint/2010/main" val="3178590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15119D-C512-4983-8638-94BA0068C771}"/>
              </a:ext>
            </a:extLst>
          </p:cNvPr>
          <p:cNvSpPr>
            <a:spLocks noGrp="1"/>
          </p:cNvSpPr>
          <p:nvPr>
            <p:ph type="dt" sz="half" idx="10"/>
          </p:nvPr>
        </p:nvSpPr>
        <p:spPr/>
        <p:txBody>
          <a:bodyPr/>
          <a:lstStyle/>
          <a:p>
            <a:fld id="{2A085013-2935-4DB7-82F0-2B2BA9D82ADD}" type="datetimeFigureOut">
              <a:rPr lang="en-GB" smtClean="0"/>
              <a:t>25/11/2021</a:t>
            </a:fld>
            <a:endParaRPr lang="en-GB"/>
          </a:p>
        </p:txBody>
      </p:sp>
      <p:sp>
        <p:nvSpPr>
          <p:cNvPr id="3" name="Footer Placeholder 2">
            <a:extLst>
              <a:ext uri="{FF2B5EF4-FFF2-40B4-BE49-F238E27FC236}">
                <a16:creationId xmlns:a16="http://schemas.microsoft.com/office/drawing/2014/main" id="{9BBA81BB-BB55-4879-B9C0-A9A191138D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2CE84F-BE25-4143-A1FC-DA49D8BC9A47}"/>
              </a:ext>
            </a:extLst>
          </p:cNvPr>
          <p:cNvSpPr>
            <a:spLocks noGrp="1"/>
          </p:cNvSpPr>
          <p:nvPr>
            <p:ph type="sldNum" sz="quarter" idx="12"/>
          </p:nvPr>
        </p:nvSpPr>
        <p:spPr/>
        <p:txBody>
          <a:bodyPr/>
          <a:lstStyle/>
          <a:p>
            <a:fld id="{742D1EB1-383C-4415-A349-B22C742F5872}" type="slidenum">
              <a:rPr lang="en-GB" smtClean="0"/>
              <a:t>‹#›</a:t>
            </a:fld>
            <a:endParaRPr lang="en-GB"/>
          </a:p>
        </p:txBody>
      </p:sp>
    </p:spTree>
    <p:extLst>
      <p:ext uri="{BB962C8B-B14F-4D97-AF65-F5344CB8AC3E}">
        <p14:creationId xmlns:p14="http://schemas.microsoft.com/office/powerpoint/2010/main" val="123748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64B15-A981-4F77-844D-066A92398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5FF799F-F27E-4636-9228-2D3DCCC538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5DB7D7F-7EEB-4FA4-94B2-5A5C4DB05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0822AF-D580-4BFC-BED7-DAF7B714900A}"/>
              </a:ext>
            </a:extLst>
          </p:cNvPr>
          <p:cNvSpPr>
            <a:spLocks noGrp="1"/>
          </p:cNvSpPr>
          <p:nvPr>
            <p:ph type="dt" sz="half" idx="10"/>
          </p:nvPr>
        </p:nvSpPr>
        <p:spPr/>
        <p:txBody>
          <a:bodyPr/>
          <a:lstStyle/>
          <a:p>
            <a:fld id="{2A085013-2935-4DB7-82F0-2B2BA9D82ADD}" type="datetimeFigureOut">
              <a:rPr lang="en-GB" smtClean="0"/>
              <a:t>25/11/2021</a:t>
            </a:fld>
            <a:endParaRPr lang="en-GB"/>
          </a:p>
        </p:txBody>
      </p:sp>
      <p:sp>
        <p:nvSpPr>
          <p:cNvPr id="6" name="Footer Placeholder 5">
            <a:extLst>
              <a:ext uri="{FF2B5EF4-FFF2-40B4-BE49-F238E27FC236}">
                <a16:creationId xmlns:a16="http://schemas.microsoft.com/office/drawing/2014/main" id="{2F604A12-4A4C-4F0E-8A03-378CD25FF4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D73954-19D3-4E82-B982-24939FD57DEB}"/>
              </a:ext>
            </a:extLst>
          </p:cNvPr>
          <p:cNvSpPr>
            <a:spLocks noGrp="1"/>
          </p:cNvSpPr>
          <p:nvPr>
            <p:ph type="sldNum" sz="quarter" idx="12"/>
          </p:nvPr>
        </p:nvSpPr>
        <p:spPr/>
        <p:txBody>
          <a:bodyPr/>
          <a:lstStyle/>
          <a:p>
            <a:fld id="{742D1EB1-383C-4415-A349-B22C742F5872}" type="slidenum">
              <a:rPr lang="en-GB" smtClean="0"/>
              <a:t>‹#›</a:t>
            </a:fld>
            <a:endParaRPr lang="en-GB"/>
          </a:p>
        </p:txBody>
      </p:sp>
    </p:spTree>
    <p:extLst>
      <p:ext uri="{BB962C8B-B14F-4D97-AF65-F5344CB8AC3E}">
        <p14:creationId xmlns:p14="http://schemas.microsoft.com/office/powerpoint/2010/main" val="2337447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15148-7301-4BC2-9B1A-34F06C0FF8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58E27C-DF48-47E9-8A05-03AA7B089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AE858A-47FB-44A2-878B-A98251617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AD6016-5217-49B6-82FD-CB7C4FFE0461}"/>
              </a:ext>
            </a:extLst>
          </p:cNvPr>
          <p:cNvSpPr>
            <a:spLocks noGrp="1"/>
          </p:cNvSpPr>
          <p:nvPr>
            <p:ph type="dt" sz="half" idx="10"/>
          </p:nvPr>
        </p:nvSpPr>
        <p:spPr/>
        <p:txBody>
          <a:bodyPr/>
          <a:lstStyle/>
          <a:p>
            <a:fld id="{2A085013-2935-4DB7-82F0-2B2BA9D82ADD}" type="datetimeFigureOut">
              <a:rPr lang="en-GB" smtClean="0"/>
              <a:t>25/11/2021</a:t>
            </a:fld>
            <a:endParaRPr lang="en-GB"/>
          </a:p>
        </p:txBody>
      </p:sp>
      <p:sp>
        <p:nvSpPr>
          <p:cNvPr id="6" name="Footer Placeholder 5">
            <a:extLst>
              <a:ext uri="{FF2B5EF4-FFF2-40B4-BE49-F238E27FC236}">
                <a16:creationId xmlns:a16="http://schemas.microsoft.com/office/drawing/2014/main" id="{DA820067-BC5E-4689-9618-CEFF1C7567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8D7567-0FAF-4230-9A59-605BC1240DE6}"/>
              </a:ext>
            </a:extLst>
          </p:cNvPr>
          <p:cNvSpPr>
            <a:spLocks noGrp="1"/>
          </p:cNvSpPr>
          <p:nvPr>
            <p:ph type="sldNum" sz="quarter" idx="12"/>
          </p:nvPr>
        </p:nvSpPr>
        <p:spPr/>
        <p:txBody>
          <a:bodyPr/>
          <a:lstStyle/>
          <a:p>
            <a:fld id="{742D1EB1-383C-4415-A349-B22C742F5872}" type="slidenum">
              <a:rPr lang="en-GB" smtClean="0"/>
              <a:t>‹#›</a:t>
            </a:fld>
            <a:endParaRPr lang="en-GB"/>
          </a:p>
        </p:txBody>
      </p:sp>
    </p:spTree>
    <p:extLst>
      <p:ext uri="{BB962C8B-B14F-4D97-AF65-F5344CB8AC3E}">
        <p14:creationId xmlns:p14="http://schemas.microsoft.com/office/powerpoint/2010/main" val="4083456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FD5A-6002-49C6-B856-5C04A93FB8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1601E5-CEED-4628-A205-96F622219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48E00C-3BEF-403F-B263-518B6DDBF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85013-2935-4DB7-82F0-2B2BA9D82ADD}" type="datetimeFigureOut">
              <a:rPr lang="en-GB" smtClean="0"/>
              <a:t>25/11/2021</a:t>
            </a:fld>
            <a:endParaRPr lang="en-GB"/>
          </a:p>
        </p:txBody>
      </p:sp>
      <p:sp>
        <p:nvSpPr>
          <p:cNvPr id="5" name="Footer Placeholder 4">
            <a:extLst>
              <a:ext uri="{FF2B5EF4-FFF2-40B4-BE49-F238E27FC236}">
                <a16:creationId xmlns:a16="http://schemas.microsoft.com/office/drawing/2014/main" id="{5FA8064F-882D-4CDB-81BD-EA250F140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226F8E-4F80-456B-A151-B23611DED2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D1EB1-383C-4415-A349-B22C742F5872}" type="slidenum">
              <a:rPr lang="en-GB" smtClean="0"/>
              <a:t>‹#›</a:t>
            </a:fld>
            <a:endParaRPr lang="en-GB"/>
          </a:p>
        </p:txBody>
      </p:sp>
    </p:spTree>
    <p:extLst>
      <p:ext uri="{BB962C8B-B14F-4D97-AF65-F5344CB8AC3E}">
        <p14:creationId xmlns:p14="http://schemas.microsoft.com/office/powerpoint/2010/main" val="856801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hyperlink" Target="https://creativecommons.org/licenses/by-sa/3.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www.geograph.org.uk/photo/3230484"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7.jpe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hyperlink" Target="https://creativecommons.org/licenses/by-nc/3.0/" TargetMode="External"/><Relationship Id="rId4" Type="http://schemas.openxmlformats.org/officeDocument/2006/relationships/hyperlink" Target="https://sketchfab.com/3d-models/neolithic-house-skara-brae-sandwick-orkney-1e3392a1695948baa6038012d82b1102" TargetMode="External"/><Relationship Id="rId9" Type="http://schemas.openxmlformats.org/officeDocument/2006/relationships/hyperlink" Target="https://skfb.ly/6SKB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wRA0aY6O8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40.png"/><Relationship Id="rId7" Type="http://schemas.openxmlformats.org/officeDocument/2006/relationships/hyperlink" Target="http://blog.californialivinhome.com/2012/02/hurray-for-giveaway-wnner.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svg"/><Relationship Id="rId4" Type="http://schemas.openxmlformats.org/officeDocument/2006/relationships/image" Target="../media/image41.svg"/></Relationships>
</file>

<file path=ppt/slides/_rels/slide1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homedesigner8.blogspot.com/2015/07/architecture-3d.html"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18" Type="http://schemas.openxmlformats.org/officeDocument/2006/relationships/image" Target="../media/image58.svg"/><Relationship Id="rId26" Type="http://schemas.openxmlformats.org/officeDocument/2006/relationships/image" Target="../media/image64.svg"/><Relationship Id="rId3" Type="http://schemas.openxmlformats.org/officeDocument/2006/relationships/image" Target="../media/image45.png"/><Relationship Id="rId21" Type="http://schemas.openxmlformats.org/officeDocument/2006/relationships/image" Target="../media/image60.svg"/><Relationship Id="rId34" Type="http://schemas.openxmlformats.org/officeDocument/2006/relationships/image" Target="../media/image68.svg"/><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image" Target="../media/image57.png"/><Relationship Id="rId25" Type="http://schemas.openxmlformats.org/officeDocument/2006/relationships/image" Target="../media/image63.png"/><Relationship Id="rId33" Type="http://schemas.openxmlformats.org/officeDocument/2006/relationships/image" Target="../media/image67.png"/><Relationship Id="rId2" Type="http://schemas.openxmlformats.org/officeDocument/2006/relationships/notesSlide" Target="../notesSlides/notesSlide17.xml"/><Relationship Id="rId16" Type="http://schemas.openxmlformats.org/officeDocument/2006/relationships/image" Target="../media/image56.svg"/><Relationship Id="rId20" Type="http://schemas.openxmlformats.org/officeDocument/2006/relationships/image" Target="../media/image59.png"/><Relationship Id="rId29"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image" Target="../media/image51.png"/><Relationship Id="rId24" Type="http://schemas.openxmlformats.org/officeDocument/2006/relationships/image" Target="../media/image62.svg"/><Relationship Id="rId32" Type="http://schemas.openxmlformats.org/officeDocument/2006/relationships/hyperlink" Target="https://www.youtube.com/watch?app=desktop&amp;v=v4sQPN06BoQ" TargetMode="External"/><Relationship Id="rId37" Type="http://schemas.openxmlformats.org/officeDocument/2006/relationships/image" Target="../media/image70.svg"/><Relationship Id="rId5" Type="http://schemas.openxmlformats.org/officeDocument/2006/relationships/image" Target="../media/image34.png"/><Relationship Id="rId15" Type="http://schemas.openxmlformats.org/officeDocument/2006/relationships/image" Target="../media/image55.png"/><Relationship Id="rId23" Type="http://schemas.openxmlformats.org/officeDocument/2006/relationships/image" Target="../media/image61.png"/><Relationship Id="rId28" Type="http://schemas.openxmlformats.org/officeDocument/2006/relationships/image" Target="../media/image30.png"/><Relationship Id="rId36" Type="http://schemas.openxmlformats.org/officeDocument/2006/relationships/image" Target="../media/image69.png"/><Relationship Id="rId10" Type="http://schemas.openxmlformats.org/officeDocument/2006/relationships/image" Target="../media/image50.svg"/><Relationship Id="rId19" Type="http://schemas.openxmlformats.org/officeDocument/2006/relationships/hyperlink" Target="https://www.youtube.com/watch?app=desktop&amp;v=mG4TiJzgP2M" TargetMode="External"/><Relationship Id="rId31" Type="http://schemas.openxmlformats.org/officeDocument/2006/relationships/image" Target="../media/image66.svg"/><Relationship Id="rId4" Type="http://schemas.openxmlformats.org/officeDocument/2006/relationships/image" Target="../media/image46.svg"/><Relationship Id="rId9" Type="http://schemas.openxmlformats.org/officeDocument/2006/relationships/image" Target="../media/image49.png"/><Relationship Id="rId14" Type="http://schemas.openxmlformats.org/officeDocument/2006/relationships/image" Target="../media/image54.svg"/><Relationship Id="rId22" Type="http://schemas.openxmlformats.org/officeDocument/2006/relationships/hyperlink" Target="https://www.youtube.com/watch?app=desktop&amp;v=dyxFrUvPZtw" TargetMode="External"/><Relationship Id="rId27" Type="http://schemas.openxmlformats.org/officeDocument/2006/relationships/hyperlink" Target="https://www.youtube.com/watch?app=desktop&amp;v=xOyC5cj4sQc" TargetMode="External"/><Relationship Id="rId30" Type="http://schemas.openxmlformats.org/officeDocument/2006/relationships/image" Target="../media/image65.png"/><Relationship Id="rId35" Type="http://schemas.openxmlformats.org/officeDocument/2006/relationships/hyperlink" Target="https://www.youtube.com/watch?app=desktop&amp;v=m6aaaOwOrN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dyw.scot/discovercreative1.html" TargetMode="External"/><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hyperlink" Target="https://en.wikipedia.org/wiki/Royal_Stewart_tartan" TargetMode="External"/><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maxpixels.net/World-Cup-2018-Football-Russia-World-Championship-337355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Schottland-Edinburgh_Castl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structuralarchaeology.blogspot.com/2008/12/15-living-in-lakes-and-other-perennial.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en.wikipedia.org/wiki/File:Scotland_flags.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6">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F5002-F17A-44CA-93FB-D103BA876D99}"/>
              </a:ext>
            </a:extLst>
          </p:cNvPr>
          <p:cNvSpPr>
            <a:spLocks noGrp="1"/>
          </p:cNvSpPr>
          <p:nvPr>
            <p:ph type="title"/>
          </p:nvPr>
        </p:nvSpPr>
        <p:spPr>
          <a:xfrm>
            <a:off x="645263" y="4887684"/>
            <a:ext cx="10901471" cy="1236440"/>
          </a:xfrm>
          <a:noFill/>
          <a:ln>
            <a:solidFill>
              <a:schemeClr val="bg1"/>
            </a:solidFill>
          </a:ln>
        </p:spPr>
        <p:txBody>
          <a:bodyPr vert="horz" lIns="91440" tIns="45720" rIns="91440" bIns="45720" rtlCol="0" anchor="b">
            <a:normAutofit/>
          </a:bodyPr>
          <a:lstStyle/>
          <a:p>
            <a:pPr algn="ctr"/>
            <a:r>
              <a:rPr lang="en-US" sz="6000" b="1" dirty="0">
                <a:ln w="22225">
                  <a:solidFill>
                    <a:schemeClr val="tx1"/>
                  </a:solidFill>
                  <a:miter lim="800000"/>
                </a:ln>
                <a:solidFill>
                  <a:schemeClr val="bg1"/>
                </a:solidFill>
              </a:rPr>
              <a:t>DISCOVER HERITAGE CAREERS</a:t>
            </a:r>
          </a:p>
        </p:txBody>
      </p:sp>
      <p:pic>
        <p:nvPicPr>
          <p:cNvPr id="5" name="Picture 4">
            <a:extLst>
              <a:ext uri="{FF2B5EF4-FFF2-40B4-BE49-F238E27FC236}">
                <a16:creationId xmlns:a16="http://schemas.microsoft.com/office/drawing/2014/main" id="{AF9B1266-D0FE-4FD9-B3DD-324ECD99BAA0}"/>
              </a:ext>
            </a:extLst>
          </p:cNvPr>
          <p:cNvPicPr>
            <a:picLocks noChangeAspect="1"/>
          </p:cNvPicPr>
          <p:nvPr/>
        </p:nvPicPr>
        <p:blipFill rotWithShape="1">
          <a:blip r:embed="rId3"/>
          <a:srcRect t="1354"/>
          <a:stretch/>
        </p:blipFill>
        <p:spPr>
          <a:xfrm>
            <a:off x="20" y="1"/>
            <a:ext cx="12191979" cy="4239482"/>
          </a:xfrm>
          <a:prstGeom prst="rect">
            <a:avLst/>
          </a:prstGeom>
        </p:spPr>
      </p:pic>
      <p:sp>
        <p:nvSpPr>
          <p:cNvPr id="4" name="Rectangle 3">
            <a:extLst>
              <a:ext uri="{FF2B5EF4-FFF2-40B4-BE49-F238E27FC236}">
                <a16:creationId xmlns:a16="http://schemas.microsoft.com/office/drawing/2014/main" id="{7D9A7683-9DF4-4803-A65B-3215116AC231}"/>
              </a:ext>
            </a:extLst>
          </p:cNvPr>
          <p:cNvSpPr/>
          <p:nvPr/>
        </p:nvSpPr>
        <p:spPr>
          <a:xfrm>
            <a:off x="-472443" y="8359888"/>
            <a:ext cx="6228476" cy="55841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7197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5725C0-38E5-4AFE-8025-0F930BC7216B}"/>
              </a:ext>
            </a:extLst>
          </p:cNvPr>
          <p:cNvPicPr>
            <a:picLocks noChangeAspect="1"/>
          </p:cNvPicPr>
          <p:nvPr/>
        </p:nvPicPr>
        <p:blipFill>
          <a:blip r:embed="rId3">
            <a:alphaModFix amt="71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545" y="0"/>
            <a:ext cx="12192000" cy="6477802"/>
          </a:xfrm>
          <a:prstGeom prst="rect">
            <a:avLst/>
          </a:prstGeom>
        </p:spPr>
      </p:pic>
      <p:cxnSp>
        <p:nvCxnSpPr>
          <p:cNvPr id="14"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E2866B-BFD7-46CC-800E-64A4EEDD0DC2}"/>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latin typeface="+mn-lt"/>
              </a:rPr>
              <a:t>Q5</a:t>
            </a:r>
          </a:p>
        </p:txBody>
      </p:sp>
      <p:sp>
        <p:nvSpPr>
          <p:cNvPr id="3" name="Content Placeholder 2">
            <a:extLst>
              <a:ext uri="{FF2B5EF4-FFF2-40B4-BE49-F238E27FC236}">
                <a16:creationId xmlns:a16="http://schemas.microsoft.com/office/drawing/2014/main" id="{5A5AAACC-992A-4815-9A90-A2AC82DC569D}"/>
              </a:ext>
            </a:extLst>
          </p:cNvPr>
          <p:cNvSpPr>
            <a:spLocks noGrp="1"/>
          </p:cNvSpPr>
          <p:nvPr>
            <p:ph idx="1"/>
          </p:nvPr>
        </p:nvSpPr>
        <p:spPr>
          <a:xfrm>
            <a:off x="1339362" y="5815698"/>
            <a:ext cx="9144000" cy="420001"/>
          </a:xfrm>
        </p:spPr>
        <p:txBody>
          <a:bodyPr vert="horz" lIns="91440" tIns="45720" rIns="91440" bIns="45720" rtlCol="0">
            <a:noAutofit/>
          </a:bodyPr>
          <a:lstStyle/>
          <a:p>
            <a:pPr marL="0" indent="0" algn="ctr">
              <a:buNone/>
            </a:pPr>
            <a:r>
              <a:rPr lang="en-US" sz="2000" dirty="0">
                <a:solidFill>
                  <a:srgbClr val="E7E6E6"/>
                </a:solidFill>
              </a:rPr>
              <a:t>Which of the following is one of the main reasons given by tourists for visiting Scotland?</a:t>
            </a:r>
          </a:p>
        </p:txBody>
      </p:sp>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4892106-7317-42EC-8ABF-C8C22360823D}"/>
              </a:ext>
            </a:extLst>
          </p:cNvPr>
          <p:cNvSpPr txBox="1"/>
          <p:nvPr/>
        </p:nvSpPr>
        <p:spPr>
          <a:xfrm>
            <a:off x="8446296" y="457142"/>
            <a:ext cx="3266359" cy="1200329"/>
          </a:xfrm>
          <a:prstGeom prst="rect">
            <a:avLst/>
          </a:prstGeom>
          <a:noFill/>
        </p:spPr>
        <p:txBody>
          <a:bodyPr wrap="square" rtlCol="0">
            <a:spAutoFit/>
          </a:bodyPr>
          <a:lstStyle/>
          <a:p>
            <a:pPr algn="ctr"/>
            <a:r>
              <a:rPr lang="en-GB" sz="3600" b="1" dirty="0"/>
              <a:t>FRIENDLY </a:t>
            </a:r>
            <a:r>
              <a:rPr lang="en-GB" sz="3600" b="1" dirty="0">
                <a:latin typeface="Bahnschrift Light Condensed" panose="020B0502040204020203" pitchFamily="34" charset="0"/>
              </a:rPr>
              <a:t> </a:t>
            </a:r>
            <a:r>
              <a:rPr lang="en-GB" sz="3600" b="1" dirty="0"/>
              <a:t>PEOPLE</a:t>
            </a:r>
          </a:p>
        </p:txBody>
      </p:sp>
      <p:sp>
        <p:nvSpPr>
          <p:cNvPr id="26" name="TextBox 25">
            <a:extLst>
              <a:ext uri="{FF2B5EF4-FFF2-40B4-BE49-F238E27FC236}">
                <a16:creationId xmlns:a16="http://schemas.microsoft.com/office/drawing/2014/main" id="{03FA50AC-F78D-46F0-8CAE-0BCD43E5C66D}"/>
              </a:ext>
            </a:extLst>
          </p:cNvPr>
          <p:cNvSpPr txBox="1"/>
          <p:nvPr/>
        </p:nvSpPr>
        <p:spPr>
          <a:xfrm>
            <a:off x="4754010" y="382512"/>
            <a:ext cx="3106492" cy="1200329"/>
          </a:xfrm>
          <a:prstGeom prst="rect">
            <a:avLst/>
          </a:prstGeom>
          <a:noFill/>
        </p:spPr>
        <p:txBody>
          <a:bodyPr wrap="square" rtlCol="0">
            <a:spAutoFit/>
          </a:bodyPr>
          <a:lstStyle/>
          <a:p>
            <a:pPr algn="ctr"/>
            <a:r>
              <a:rPr lang="en-GB" sz="3600" b="1" dirty="0"/>
              <a:t>SPORTING ATTRACTIONS </a:t>
            </a:r>
          </a:p>
        </p:txBody>
      </p:sp>
      <p:grpSp>
        <p:nvGrpSpPr>
          <p:cNvPr id="30" name="Group 29">
            <a:extLst>
              <a:ext uri="{FF2B5EF4-FFF2-40B4-BE49-F238E27FC236}">
                <a16:creationId xmlns:a16="http://schemas.microsoft.com/office/drawing/2014/main" id="{4EDED0DA-1783-478B-A5FF-058AF8A9266C}"/>
              </a:ext>
            </a:extLst>
          </p:cNvPr>
          <p:cNvGrpSpPr/>
          <p:nvPr/>
        </p:nvGrpSpPr>
        <p:grpSpPr>
          <a:xfrm>
            <a:off x="1217884" y="380198"/>
            <a:ext cx="6587126" cy="2421929"/>
            <a:chOff x="-3747731" y="1640224"/>
            <a:chExt cx="6587126" cy="2421929"/>
          </a:xfrm>
        </p:grpSpPr>
        <p:pic>
          <p:nvPicPr>
            <p:cNvPr id="24" name="Graphic 23">
              <a:extLst>
                <a:ext uri="{FF2B5EF4-FFF2-40B4-BE49-F238E27FC236}">
                  <a16:creationId xmlns:a16="http://schemas.microsoft.com/office/drawing/2014/main" id="{1E9A817D-460C-41A9-9392-FC896BBD1ED2}"/>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9802"/>
            <a:stretch/>
          </p:blipFill>
          <p:spPr>
            <a:xfrm rot="20999173">
              <a:off x="1886895" y="3226359"/>
              <a:ext cx="952500" cy="835794"/>
            </a:xfrm>
            <a:prstGeom prst="rect">
              <a:avLst/>
            </a:prstGeom>
          </p:spPr>
        </p:pic>
        <p:sp>
          <p:nvSpPr>
            <p:cNvPr id="27" name="TextBox 26">
              <a:extLst>
                <a:ext uri="{FF2B5EF4-FFF2-40B4-BE49-F238E27FC236}">
                  <a16:creationId xmlns:a16="http://schemas.microsoft.com/office/drawing/2014/main" id="{9D57D87D-475B-4B62-AF01-5187F260A7A0}"/>
                </a:ext>
              </a:extLst>
            </p:cNvPr>
            <p:cNvSpPr txBox="1"/>
            <p:nvPr/>
          </p:nvSpPr>
          <p:spPr>
            <a:xfrm>
              <a:off x="-3747731" y="1640224"/>
              <a:ext cx="2047567" cy="1754326"/>
            </a:xfrm>
            <a:prstGeom prst="rect">
              <a:avLst/>
            </a:prstGeom>
            <a:noFill/>
          </p:spPr>
          <p:txBody>
            <a:bodyPr wrap="square" rtlCol="0">
              <a:spAutoFit/>
            </a:bodyPr>
            <a:lstStyle/>
            <a:p>
              <a:pPr algn="ctr"/>
              <a:r>
                <a:rPr lang="en-GB" sz="3600" b="1" dirty="0"/>
                <a:t>HISTORY &amp; CULTURE</a:t>
              </a:r>
            </a:p>
          </p:txBody>
        </p:sp>
      </p:grpSp>
      <p:sp>
        <p:nvSpPr>
          <p:cNvPr id="6" name="TextBox 5">
            <a:extLst>
              <a:ext uri="{FF2B5EF4-FFF2-40B4-BE49-F238E27FC236}">
                <a16:creationId xmlns:a16="http://schemas.microsoft.com/office/drawing/2014/main" id="{65AD0528-E026-47ED-9895-5D62846BB9F4}"/>
              </a:ext>
            </a:extLst>
          </p:cNvPr>
          <p:cNvSpPr txBox="1"/>
          <p:nvPr/>
        </p:nvSpPr>
        <p:spPr>
          <a:xfrm>
            <a:off x="-42261" y="6488668"/>
            <a:ext cx="1863745" cy="369332"/>
          </a:xfrm>
          <a:prstGeom prst="rect">
            <a:avLst/>
          </a:prstGeom>
          <a:noFill/>
        </p:spPr>
        <p:txBody>
          <a:bodyPr wrap="square" rtlCol="0">
            <a:spAutoFit/>
          </a:bodyPr>
          <a:lstStyle/>
          <a:p>
            <a:r>
              <a:rPr lang="en-GB" sz="900" dirty="0">
                <a:hlinkClick r:id="rId4" tooltip="http://www.geograph.org.uk/photo/3230484"/>
              </a:rPr>
              <a:t>This Photo</a:t>
            </a:r>
            <a:r>
              <a:rPr lang="en-GB" sz="900" dirty="0"/>
              <a:t> by Unknown Author is licensed under </a:t>
            </a:r>
            <a:r>
              <a:rPr lang="en-GB" sz="900" dirty="0">
                <a:hlinkClick r:id="rId7" tooltip="https://creativecommons.org/licenses/by-sa/3.0/"/>
              </a:rPr>
              <a:t>CC BY-SA</a:t>
            </a:r>
            <a:endParaRPr lang="en-GB" sz="900" dirty="0"/>
          </a:p>
        </p:txBody>
      </p:sp>
    </p:spTree>
    <p:extLst>
      <p:ext uri="{BB962C8B-B14F-4D97-AF65-F5344CB8AC3E}">
        <p14:creationId xmlns:p14="http://schemas.microsoft.com/office/powerpoint/2010/main" val="15396158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0BB74-E59A-436C-B1E4-1DD352398480}"/>
              </a:ext>
            </a:extLst>
          </p:cNvPr>
          <p:cNvPicPr>
            <a:picLocks noChangeAspect="1"/>
          </p:cNvPicPr>
          <p:nvPr/>
        </p:nvPicPr>
        <p:blipFill>
          <a:blip r:embed="rId3">
            <a:alphaModFix amt="76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544" y="-323650"/>
            <a:ext cx="12192000" cy="6864329"/>
          </a:xfrm>
          <a:prstGeom prst="rect">
            <a:avLst/>
          </a:prstGeom>
        </p:spPr>
      </p:pic>
      <p:cxnSp>
        <p:nvCxnSpPr>
          <p:cNvPr id="14"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E2866B-BFD7-46CC-800E-64A4EEDD0DC2}"/>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latin typeface="+mn-lt"/>
              </a:rPr>
              <a:t>Q6</a:t>
            </a:r>
          </a:p>
        </p:txBody>
      </p:sp>
      <p:sp>
        <p:nvSpPr>
          <p:cNvPr id="3" name="Content Placeholder 2">
            <a:extLst>
              <a:ext uri="{FF2B5EF4-FFF2-40B4-BE49-F238E27FC236}">
                <a16:creationId xmlns:a16="http://schemas.microsoft.com/office/drawing/2014/main" id="{5A5AAACC-992A-4815-9A90-A2AC82DC569D}"/>
              </a:ext>
            </a:extLst>
          </p:cNvPr>
          <p:cNvSpPr>
            <a:spLocks noGrp="1"/>
          </p:cNvSpPr>
          <p:nvPr>
            <p:ph idx="1"/>
          </p:nvPr>
        </p:nvSpPr>
        <p:spPr>
          <a:xfrm>
            <a:off x="1339362" y="5815698"/>
            <a:ext cx="9144000" cy="420001"/>
          </a:xfrm>
        </p:spPr>
        <p:txBody>
          <a:bodyPr vert="horz" lIns="91440" tIns="45720" rIns="91440" bIns="45720" rtlCol="0">
            <a:normAutofit/>
          </a:bodyPr>
          <a:lstStyle/>
          <a:p>
            <a:pPr marL="0" indent="0" algn="ctr">
              <a:buNone/>
            </a:pPr>
            <a:r>
              <a:rPr lang="en-US" sz="2000" dirty="0">
                <a:solidFill>
                  <a:srgbClr val="E7E6E6"/>
                </a:solidFill>
              </a:rPr>
              <a:t>How many 3D models of buildings and objects are online?</a:t>
            </a:r>
          </a:p>
        </p:txBody>
      </p:sp>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4892106-7317-42EC-8ABF-C8C22360823D}"/>
              </a:ext>
            </a:extLst>
          </p:cNvPr>
          <p:cNvSpPr txBox="1"/>
          <p:nvPr/>
        </p:nvSpPr>
        <p:spPr>
          <a:xfrm>
            <a:off x="8057404" y="622301"/>
            <a:ext cx="3266359" cy="646331"/>
          </a:xfrm>
          <a:prstGeom prst="rect">
            <a:avLst/>
          </a:prstGeom>
          <a:noFill/>
        </p:spPr>
        <p:txBody>
          <a:bodyPr wrap="square" rtlCol="0">
            <a:spAutoFit/>
          </a:bodyPr>
          <a:lstStyle/>
          <a:p>
            <a:pPr algn="ctr"/>
            <a:r>
              <a:rPr lang="en-GB" sz="3600" b="1" dirty="0">
                <a:latin typeface="Bahnschrift Light Condensed" panose="020B0502040204020203" pitchFamily="34" charset="0"/>
              </a:rPr>
              <a:t>More </a:t>
            </a:r>
            <a:r>
              <a:rPr lang="en-GB" sz="3600" b="1" dirty="0"/>
              <a:t>than</a:t>
            </a:r>
            <a:r>
              <a:rPr lang="en-GB" sz="3600" b="1" dirty="0">
                <a:latin typeface="Bahnschrift Light Condensed" panose="020B0502040204020203" pitchFamily="34" charset="0"/>
              </a:rPr>
              <a:t> 50</a:t>
            </a:r>
            <a:endParaRPr lang="en-GB" sz="3600" b="1" dirty="0"/>
          </a:p>
        </p:txBody>
      </p:sp>
      <p:sp>
        <p:nvSpPr>
          <p:cNvPr id="26" name="TextBox 25">
            <a:extLst>
              <a:ext uri="{FF2B5EF4-FFF2-40B4-BE49-F238E27FC236}">
                <a16:creationId xmlns:a16="http://schemas.microsoft.com/office/drawing/2014/main" id="{03FA50AC-F78D-46F0-8CAE-0BCD43E5C66D}"/>
              </a:ext>
            </a:extLst>
          </p:cNvPr>
          <p:cNvSpPr txBox="1"/>
          <p:nvPr/>
        </p:nvSpPr>
        <p:spPr>
          <a:xfrm>
            <a:off x="4549999" y="317321"/>
            <a:ext cx="3143922" cy="646331"/>
          </a:xfrm>
          <a:prstGeom prst="rect">
            <a:avLst/>
          </a:prstGeom>
          <a:noFill/>
        </p:spPr>
        <p:txBody>
          <a:bodyPr wrap="square" rtlCol="0">
            <a:spAutoFit/>
          </a:bodyPr>
          <a:lstStyle/>
          <a:p>
            <a:pPr algn="ctr"/>
            <a:r>
              <a:rPr lang="en-GB" sz="3600" b="1" dirty="0"/>
              <a:t>More than 100</a:t>
            </a:r>
          </a:p>
        </p:txBody>
      </p:sp>
      <p:grpSp>
        <p:nvGrpSpPr>
          <p:cNvPr id="30" name="Group 29">
            <a:extLst>
              <a:ext uri="{FF2B5EF4-FFF2-40B4-BE49-F238E27FC236}">
                <a16:creationId xmlns:a16="http://schemas.microsoft.com/office/drawing/2014/main" id="{4EDED0DA-1783-478B-A5FF-058AF8A9266C}"/>
              </a:ext>
            </a:extLst>
          </p:cNvPr>
          <p:cNvGrpSpPr/>
          <p:nvPr/>
        </p:nvGrpSpPr>
        <p:grpSpPr>
          <a:xfrm>
            <a:off x="378068" y="364998"/>
            <a:ext cx="2825699" cy="3697155"/>
            <a:chOff x="378068" y="364998"/>
            <a:chExt cx="2825699" cy="3697155"/>
          </a:xfrm>
        </p:grpSpPr>
        <p:pic>
          <p:nvPicPr>
            <p:cNvPr id="8" name="Graphic 7">
              <a:extLst>
                <a:ext uri="{FF2B5EF4-FFF2-40B4-BE49-F238E27FC236}">
                  <a16:creationId xmlns:a16="http://schemas.microsoft.com/office/drawing/2014/main" id="{E9460CD6-5A8D-42DC-922E-4423CE6FBDF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0400"/>
            <a:stretch/>
          </p:blipFill>
          <p:spPr>
            <a:xfrm>
              <a:off x="1955561" y="690498"/>
              <a:ext cx="482832" cy="480417"/>
            </a:xfrm>
            <a:prstGeom prst="rect">
              <a:avLst/>
            </a:prstGeom>
          </p:spPr>
        </p:pic>
        <p:pic>
          <p:nvPicPr>
            <p:cNvPr id="24" name="Graphic 23">
              <a:extLst>
                <a:ext uri="{FF2B5EF4-FFF2-40B4-BE49-F238E27FC236}">
                  <a16:creationId xmlns:a16="http://schemas.microsoft.com/office/drawing/2014/main" id="{1E9A817D-460C-41A9-9392-FC896BBD1ED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29802"/>
            <a:stretch/>
          </p:blipFill>
          <p:spPr>
            <a:xfrm rot="20999173">
              <a:off x="1886895" y="3226359"/>
              <a:ext cx="952500" cy="835794"/>
            </a:xfrm>
            <a:prstGeom prst="rect">
              <a:avLst/>
            </a:prstGeom>
          </p:spPr>
        </p:pic>
        <p:sp>
          <p:nvSpPr>
            <p:cNvPr id="27" name="TextBox 26">
              <a:extLst>
                <a:ext uri="{FF2B5EF4-FFF2-40B4-BE49-F238E27FC236}">
                  <a16:creationId xmlns:a16="http://schemas.microsoft.com/office/drawing/2014/main" id="{9D57D87D-475B-4B62-AF01-5187F260A7A0}"/>
                </a:ext>
              </a:extLst>
            </p:cNvPr>
            <p:cNvSpPr txBox="1"/>
            <p:nvPr/>
          </p:nvSpPr>
          <p:spPr>
            <a:xfrm>
              <a:off x="378068" y="364998"/>
              <a:ext cx="2825699" cy="1200329"/>
            </a:xfrm>
            <a:prstGeom prst="rect">
              <a:avLst/>
            </a:prstGeom>
            <a:noFill/>
          </p:spPr>
          <p:txBody>
            <a:bodyPr wrap="square" rtlCol="0">
              <a:spAutoFit/>
            </a:bodyPr>
            <a:lstStyle/>
            <a:p>
              <a:pPr algn="ctr"/>
              <a:r>
                <a:rPr lang="en-GB" sz="3600" b="1" dirty="0"/>
                <a:t>More than 200</a:t>
              </a:r>
            </a:p>
          </p:txBody>
        </p:sp>
      </p:grpSp>
      <p:sp>
        <p:nvSpPr>
          <p:cNvPr id="5" name="TextBox 4">
            <a:extLst>
              <a:ext uri="{FF2B5EF4-FFF2-40B4-BE49-F238E27FC236}">
                <a16:creationId xmlns:a16="http://schemas.microsoft.com/office/drawing/2014/main" id="{7111F0D9-8D99-43E9-A541-A994B109AE0A}"/>
              </a:ext>
            </a:extLst>
          </p:cNvPr>
          <p:cNvSpPr txBox="1"/>
          <p:nvPr/>
        </p:nvSpPr>
        <p:spPr>
          <a:xfrm>
            <a:off x="904874" y="963652"/>
            <a:ext cx="2783203" cy="472480"/>
          </a:xfrm>
          <a:prstGeom prst="rect">
            <a:avLst/>
          </a:prstGeom>
          <a:noFill/>
        </p:spPr>
        <p:txBody>
          <a:bodyPr wrap="square" rtlCol="0">
            <a:spAutoFit/>
          </a:bodyPr>
          <a:lstStyle/>
          <a:p>
            <a:endParaRPr lang="en-GB" dirty="0"/>
          </a:p>
        </p:txBody>
      </p:sp>
      <p:sp>
        <p:nvSpPr>
          <p:cNvPr id="10" name="Rectangle 9">
            <a:extLst>
              <a:ext uri="{FF2B5EF4-FFF2-40B4-BE49-F238E27FC236}">
                <a16:creationId xmlns:a16="http://schemas.microsoft.com/office/drawing/2014/main" id="{B729DA46-38B1-41B4-9856-B00AB8ABCD1A}"/>
              </a:ext>
            </a:extLst>
          </p:cNvPr>
          <p:cNvSpPr/>
          <p:nvPr/>
        </p:nvSpPr>
        <p:spPr>
          <a:xfrm>
            <a:off x="4735466" y="6477802"/>
            <a:ext cx="2190664" cy="369332"/>
          </a:xfrm>
          <a:prstGeom prst="rect">
            <a:avLst/>
          </a:prstGeom>
        </p:spPr>
        <p:txBody>
          <a:bodyPr wrap="none">
            <a:spAutoFit/>
          </a:bodyPr>
          <a:lstStyle/>
          <a:p>
            <a:r>
              <a:rPr lang="en-GB" dirty="0">
                <a:hlinkClick r:id="rId9"/>
              </a:rPr>
              <a:t>https://skfb.ly/6SKBV</a:t>
            </a:r>
            <a:endParaRPr lang="en-GB" dirty="0"/>
          </a:p>
        </p:txBody>
      </p:sp>
      <p:sp>
        <p:nvSpPr>
          <p:cNvPr id="7" name="TextBox 6">
            <a:extLst>
              <a:ext uri="{FF2B5EF4-FFF2-40B4-BE49-F238E27FC236}">
                <a16:creationId xmlns:a16="http://schemas.microsoft.com/office/drawing/2014/main" id="{D52B4F22-FD70-447B-BF86-67C518DB0A18}"/>
              </a:ext>
            </a:extLst>
          </p:cNvPr>
          <p:cNvSpPr txBox="1"/>
          <p:nvPr/>
        </p:nvSpPr>
        <p:spPr>
          <a:xfrm>
            <a:off x="243839" y="6560831"/>
            <a:ext cx="3821850" cy="230832"/>
          </a:xfrm>
          <a:prstGeom prst="rect">
            <a:avLst/>
          </a:prstGeom>
          <a:noFill/>
        </p:spPr>
        <p:txBody>
          <a:bodyPr wrap="square" rtlCol="0">
            <a:spAutoFit/>
          </a:bodyPr>
          <a:lstStyle/>
          <a:p>
            <a:r>
              <a:rPr lang="en-GB" sz="900" dirty="0">
                <a:hlinkClick r:id="rId4" tooltip="https://sketchfab.com/3d-models/neolithic-house-skara-brae-sandwick-orkney-1e3392a1695948baa6038012d82b1102"/>
              </a:rPr>
              <a:t>This Photo</a:t>
            </a:r>
            <a:r>
              <a:rPr lang="en-GB" sz="900" dirty="0"/>
              <a:t> by Unknown Author is licensed under </a:t>
            </a:r>
            <a:r>
              <a:rPr lang="en-GB" sz="900" dirty="0">
                <a:hlinkClick r:id="rId10" tooltip="https://creativecommons.org/licenses/by-nc/3.0/"/>
              </a:rPr>
              <a:t>CC BY-NC</a:t>
            </a:r>
            <a:endParaRPr lang="en-GB" sz="900" dirty="0"/>
          </a:p>
        </p:txBody>
      </p:sp>
    </p:spTree>
    <p:extLst>
      <p:ext uri="{BB962C8B-B14F-4D97-AF65-F5344CB8AC3E}">
        <p14:creationId xmlns:p14="http://schemas.microsoft.com/office/powerpoint/2010/main" val="3289261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6">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F5002-F17A-44CA-93FB-D103BA876D99}"/>
              </a:ext>
            </a:extLst>
          </p:cNvPr>
          <p:cNvSpPr>
            <a:spLocks noGrp="1"/>
          </p:cNvSpPr>
          <p:nvPr>
            <p:ph type="title"/>
          </p:nvPr>
        </p:nvSpPr>
        <p:spPr>
          <a:xfrm>
            <a:off x="645263" y="4887684"/>
            <a:ext cx="10901471" cy="1236440"/>
          </a:xfrm>
          <a:noFill/>
          <a:ln>
            <a:solidFill>
              <a:schemeClr val="bg1"/>
            </a:solidFill>
          </a:ln>
        </p:spPr>
        <p:txBody>
          <a:bodyPr vert="horz" lIns="91440" tIns="45720" rIns="91440" bIns="45720" rtlCol="0" anchor="b">
            <a:normAutofit/>
          </a:bodyPr>
          <a:lstStyle/>
          <a:p>
            <a:pPr algn="ctr"/>
            <a:r>
              <a:rPr lang="en-US" sz="6000" b="1" dirty="0">
                <a:ln w="22225">
                  <a:solidFill>
                    <a:schemeClr val="tx1"/>
                  </a:solidFill>
                  <a:miter lim="800000"/>
                </a:ln>
                <a:solidFill>
                  <a:schemeClr val="bg1"/>
                </a:solidFill>
              </a:rPr>
              <a:t>HERITAGE JOBS</a:t>
            </a:r>
          </a:p>
        </p:txBody>
      </p:sp>
      <p:pic>
        <p:nvPicPr>
          <p:cNvPr id="5" name="Picture 4">
            <a:extLst>
              <a:ext uri="{FF2B5EF4-FFF2-40B4-BE49-F238E27FC236}">
                <a16:creationId xmlns:a16="http://schemas.microsoft.com/office/drawing/2014/main" id="{AF9B1266-D0FE-4FD9-B3DD-324ECD99BAA0}"/>
              </a:ext>
            </a:extLst>
          </p:cNvPr>
          <p:cNvPicPr>
            <a:picLocks noChangeAspect="1"/>
          </p:cNvPicPr>
          <p:nvPr/>
        </p:nvPicPr>
        <p:blipFill rotWithShape="1">
          <a:blip r:embed="rId3"/>
          <a:srcRect t="1354"/>
          <a:stretch/>
        </p:blipFill>
        <p:spPr>
          <a:xfrm>
            <a:off x="20" y="1"/>
            <a:ext cx="12191979" cy="4239482"/>
          </a:xfrm>
          <a:prstGeom prst="rect">
            <a:avLst/>
          </a:prstGeom>
        </p:spPr>
      </p:pic>
      <p:sp>
        <p:nvSpPr>
          <p:cNvPr id="4" name="Rectangle 3">
            <a:extLst>
              <a:ext uri="{FF2B5EF4-FFF2-40B4-BE49-F238E27FC236}">
                <a16:creationId xmlns:a16="http://schemas.microsoft.com/office/drawing/2014/main" id="{7D9A7683-9DF4-4803-A65B-3215116AC231}"/>
              </a:ext>
            </a:extLst>
          </p:cNvPr>
          <p:cNvSpPr/>
          <p:nvPr/>
        </p:nvSpPr>
        <p:spPr>
          <a:xfrm>
            <a:off x="-472443" y="8359888"/>
            <a:ext cx="6228476" cy="55841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1995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6">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F5002-F17A-44CA-93FB-D103BA876D99}"/>
              </a:ext>
            </a:extLst>
          </p:cNvPr>
          <p:cNvSpPr>
            <a:spLocks noGrp="1"/>
          </p:cNvSpPr>
          <p:nvPr>
            <p:ph type="title"/>
          </p:nvPr>
        </p:nvSpPr>
        <p:spPr>
          <a:xfrm>
            <a:off x="645263" y="4887684"/>
            <a:ext cx="10901471" cy="1236440"/>
          </a:xfrm>
          <a:noFill/>
          <a:ln>
            <a:solidFill>
              <a:schemeClr val="bg1"/>
            </a:solidFill>
          </a:ln>
        </p:spPr>
        <p:txBody>
          <a:bodyPr vert="horz" lIns="91440" tIns="45720" rIns="91440" bIns="45720" rtlCol="0" anchor="b">
            <a:normAutofit fontScale="90000"/>
          </a:bodyPr>
          <a:lstStyle/>
          <a:p>
            <a:pPr algn="ctr"/>
            <a:r>
              <a:rPr lang="en-US" sz="6000" b="1" dirty="0">
                <a:ln w="22225">
                  <a:solidFill>
                    <a:schemeClr val="tx1"/>
                  </a:solidFill>
                  <a:miter lim="800000"/>
                </a:ln>
                <a:solidFill>
                  <a:schemeClr val="bg1"/>
                </a:solidFill>
                <a:hlinkClick r:id="rId3"/>
              </a:rPr>
              <a:t>DISCOVER HERITAGE: CAREERS VIDEO</a:t>
            </a:r>
            <a:endParaRPr lang="en-US" sz="6000" b="1" dirty="0">
              <a:ln w="22225">
                <a:solidFill>
                  <a:schemeClr val="tx1"/>
                </a:solidFill>
                <a:miter lim="800000"/>
              </a:ln>
              <a:solidFill>
                <a:schemeClr val="bg1"/>
              </a:solidFill>
            </a:endParaRPr>
          </a:p>
        </p:txBody>
      </p:sp>
      <p:pic>
        <p:nvPicPr>
          <p:cNvPr id="5" name="Picture 4">
            <a:extLst>
              <a:ext uri="{FF2B5EF4-FFF2-40B4-BE49-F238E27FC236}">
                <a16:creationId xmlns:a16="http://schemas.microsoft.com/office/drawing/2014/main" id="{AF9B1266-D0FE-4FD9-B3DD-324ECD99BAA0}"/>
              </a:ext>
            </a:extLst>
          </p:cNvPr>
          <p:cNvPicPr>
            <a:picLocks noChangeAspect="1"/>
          </p:cNvPicPr>
          <p:nvPr/>
        </p:nvPicPr>
        <p:blipFill rotWithShape="1">
          <a:blip r:embed="rId4"/>
          <a:srcRect t="1354"/>
          <a:stretch/>
        </p:blipFill>
        <p:spPr>
          <a:xfrm>
            <a:off x="20" y="1"/>
            <a:ext cx="12191979" cy="4239482"/>
          </a:xfrm>
          <a:prstGeom prst="rect">
            <a:avLst/>
          </a:prstGeom>
        </p:spPr>
      </p:pic>
      <p:sp>
        <p:nvSpPr>
          <p:cNvPr id="4" name="Rectangle 3">
            <a:extLst>
              <a:ext uri="{FF2B5EF4-FFF2-40B4-BE49-F238E27FC236}">
                <a16:creationId xmlns:a16="http://schemas.microsoft.com/office/drawing/2014/main" id="{7D9A7683-9DF4-4803-A65B-3215116AC231}"/>
              </a:ext>
            </a:extLst>
          </p:cNvPr>
          <p:cNvSpPr/>
          <p:nvPr/>
        </p:nvSpPr>
        <p:spPr>
          <a:xfrm>
            <a:off x="-472443" y="8359888"/>
            <a:ext cx="6228476" cy="55841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6398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13C4-F381-4526-A9BC-7CE7B461436E}"/>
              </a:ext>
            </a:extLst>
          </p:cNvPr>
          <p:cNvSpPr>
            <a:spLocks noGrp="1"/>
          </p:cNvSpPr>
          <p:nvPr>
            <p:ph type="title"/>
          </p:nvPr>
        </p:nvSpPr>
        <p:spPr>
          <a:xfrm>
            <a:off x="2141734" y="-102337"/>
            <a:ext cx="4509236" cy="1139139"/>
          </a:xfrm>
        </p:spPr>
        <p:txBody>
          <a:bodyPr>
            <a:normAutofit/>
          </a:bodyPr>
          <a:lstStyle/>
          <a:p>
            <a:r>
              <a:rPr lang="en-GB" sz="3600" b="1" dirty="0">
                <a:latin typeface="Bahnschrift Light Condensed" panose="020B0502040204020203" pitchFamily="34" charset="0"/>
              </a:rPr>
              <a:t>Please stand up if you?</a:t>
            </a:r>
          </a:p>
        </p:txBody>
      </p:sp>
      <p:sp>
        <p:nvSpPr>
          <p:cNvPr id="3" name="Content Placeholder 2">
            <a:extLst>
              <a:ext uri="{FF2B5EF4-FFF2-40B4-BE49-F238E27FC236}">
                <a16:creationId xmlns:a16="http://schemas.microsoft.com/office/drawing/2014/main" id="{560C35F1-B0B5-4FD7-9F3C-1AF679E96CB8}"/>
              </a:ext>
            </a:extLst>
          </p:cNvPr>
          <p:cNvSpPr>
            <a:spLocks noGrp="1"/>
          </p:cNvSpPr>
          <p:nvPr>
            <p:ph idx="1"/>
          </p:nvPr>
        </p:nvSpPr>
        <p:spPr>
          <a:xfrm>
            <a:off x="196814" y="894222"/>
            <a:ext cx="4492454" cy="2419097"/>
          </a:xfrm>
        </p:spPr>
        <p:txBody>
          <a:bodyPr anchor="t">
            <a:noAutofit/>
          </a:bodyPr>
          <a:lstStyle/>
          <a:p>
            <a:pPr marL="0" indent="0">
              <a:buNone/>
            </a:pPr>
            <a:r>
              <a:rPr lang="en-US" sz="2400" dirty="0">
                <a:latin typeface="Bahnschrift Light Condensed" panose="020B0502040204020203" pitchFamily="34" charset="0"/>
              </a:rPr>
              <a:t>Are Creative?</a:t>
            </a:r>
          </a:p>
          <a:p>
            <a:pPr marL="0" indent="0">
              <a:buNone/>
            </a:pPr>
            <a:r>
              <a:rPr lang="en-US" sz="2400" dirty="0">
                <a:latin typeface="Bahnschrift Light Condensed" panose="020B0502040204020203" pitchFamily="34" charset="0"/>
              </a:rPr>
              <a:t>Love new technology? </a:t>
            </a:r>
          </a:p>
          <a:p>
            <a:pPr marL="0" indent="0">
              <a:buNone/>
            </a:pPr>
            <a:r>
              <a:rPr lang="en-US" sz="2400" dirty="0">
                <a:latin typeface="Bahnschrift Light Condensed" panose="020B0502040204020203" pitchFamily="34" charset="0"/>
              </a:rPr>
              <a:t>Like Research and problem solving?</a:t>
            </a:r>
          </a:p>
          <a:p>
            <a:pPr marL="0" indent="0">
              <a:buNone/>
            </a:pPr>
            <a:r>
              <a:rPr lang="en-US" sz="2400" dirty="0">
                <a:latin typeface="Bahnschrift Light Condensed" panose="020B0502040204020203" pitchFamily="34" charset="0"/>
              </a:rPr>
              <a:t>Want a varied work environment?</a:t>
            </a:r>
          </a:p>
          <a:p>
            <a:pPr marL="0" indent="0">
              <a:buNone/>
            </a:pPr>
            <a:r>
              <a:rPr lang="en-US" sz="2400" dirty="0">
                <a:latin typeface="Bahnschrift Light Condensed" panose="020B0502040204020203" pitchFamily="34" charset="0"/>
              </a:rPr>
              <a:t>Love Teamwork? </a:t>
            </a:r>
          </a:p>
          <a:p>
            <a:pPr marL="0" indent="0">
              <a:buNone/>
            </a:pPr>
            <a:r>
              <a:rPr lang="en-US" sz="2400" dirty="0">
                <a:latin typeface="Bahnschrift Light Condensed" panose="020B0502040204020203" pitchFamily="34" charset="0"/>
              </a:rPr>
              <a:t>Like to fix things?</a:t>
            </a:r>
          </a:p>
          <a:p>
            <a:pPr marL="0" indent="0">
              <a:buNone/>
            </a:pPr>
            <a:r>
              <a:rPr lang="en-US" sz="2400" dirty="0">
                <a:latin typeface="Bahnschrift Light Condensed" panose="020B0502040204020203" pitchFamily="34" charset="0"/>
              </a:rPr>
              <a:t>Want to protect environment? </a:t>
            </a:r>
          </a:p>
          <a:p>
            <a:pPr marL="0" indent="0">
              <a:buNone/>
            </a:pPr>
            <a:r>
              <a:rPr lang="en-US" sz="2400" dirty="0">
                <a:latin typeface="Bahnschrift Light Condensed" panose="020B0502040204020203" pitchFamily="34" charset="0"/>
              </a:rPr>
              <a:t>Would like a fun and exciting job?</a:t>
            </a:r>
          </a:p>
          <a:p>
            <a:pPr marL="0" indent="0">
              <a:buNone/>
            </a:pPr>
            <a:r>
              <a:rPr lang="en-US" sz="2400" dirty="0">
                <a:latin typeface="Bahnschrift Light Condensed" panose="020B0502040204020203" pitchFamily="34" charset="0"/>
              </a:rPr>
              <a:t>Want to promote Scotland</a:t>
            </a:r>
          </a:p>
        </p:txBody>
      </p:sp>
      <p:sp>
        <p:nvSpPr>
          <p:cNvPr id="22" name="Freeform: Shape 21">
            <a:extLst>
              <a:ext uri="{FF2B5EF4-FFF2-40B4-BE49-F238E27FC236}">
                <a16:creationId xmlns:a16="http://schemas.microsoft.com/office/drawing/2014/main" id="{3A45B268-BBDB-4EC6-A664-CED7BF60D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4207" y="361702"/>
            <a:ext cx="1691640" cy="169164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B78B55DD-3C55-4B94-9031-4F3723BD4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Head with gears">
            <a:extLst>
              <a:ext uri="{FF2B5EF4-FFF2-40B4-BE49-F238E27FC236}">
                <a16:creationId xmlns:a16="http://schemas.microsoft.com/office/drawing/2014/main" id="{1B6DEBD4-5345-4604-9E46-60700A4F81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0176" y="337711"/>
            <a:ext cx="2213034" cy="2213034"/>
          </a:xfrm>
          <a:prstGeom prst="rect">
            <a:avLst/>
          </a:prstGeom>
        </p:spPr>
      </p:pic>
      <p:sp>
        <p:nvSpPr>
          <p:cNvPr id="30" name="Freeform: Shape 29">
            <a:extLst>
              <a:ext uri="{FF2B5EF4-FFF2-40B4-BE49-F238E27FC236}">
                <a16:creationId xmlns:a16="http://schemas.microsoft.com/office/drawing/2014/main" id="{42D9BB05-ED63-4148-87AB-82720ACC3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8614" y="4769536"/>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B00B48C-8AA7-4128-AD60-76349F0C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6020" y="2715337"/>
            <a:ext cx="2743200" cy="27432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Oval 35">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Lightbulb and gear">
            <a:extLst>
              <a:ext uri="{FF2B5EF4-FFF2-40B4-BE49-F238E27FC236}">
                <a16:creationId xmlns:a16="http://schemas.microsoft.com/office/drawing/2014/main" id="{CC92AB45-F30E-4D1F-811E-BA96CE3434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8456" y="3261826"/>
            <a:ext cx="1650222" cy="1650222"/>
          </a:xfrm>
          <a:prstGeom prst="rect">
            <a:avLst/>
          </a:prstGeom>
        </p:spPr>
      </p:pic>
      <p:pic>
        <p:nvPicPr>
          <p:cNvPr id="17" name="Graphic 16" descr="Cheers">
            <a:extLst>
              <a:ext uri="{FF2B5EF4-FFF2-40B4-BE49-F238E27FC236}">
                <a16:creationId xmlns:a16="http://schemas.microsoft.com/office/drawing/2014/main" id="{68E61207-0C19-4FED-B481-9D0071E93F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96266" y="5356746"/>
            <a:ext cx="1300086" cy="1300086"/>
          </a:xfrm>
          <a:prstGeom prst="rect">
            <a:avLst/>
          </a:prstGeom>
        </p:spPr>
      </p:pic>
      <p:sp>
        <p:nvSpPr>
          <p:cNvPr id="38" name="Freeform: Shape 37">
            <a:extLst>
              <a:ext uri="{FF2B5EF4-FFF2-40B4-BE49-F238E27FC236}">
                <a16:creationId xmlns:a16="http://schemas.microsoft.com/office/drawing/2014/main" id="{0760511E-86BF-4340-9949-CECB774FA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Wireless">
            <a:extLst>
              <a:ext uri="{FF2B5EF4-FFF2-40B4-BE49-F238E27FC236}">
                <a16:creationId xmlns:a16="http://schemas.microsoft.com/office/drawing/2014/main" id="{4724D65C-60E1-46E3-AD53-2E26641AFD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71966" y="4773845"/>
            <a:ext cx="1746444" cy="1746444"/>
          </a:xfrm>
          <a:prstGeom prst="rect">
            <a:avLst/>
          </a:prstGeom>
        </p:spPr>
      </p:pic>
      <p:pic>
        <p:nvPicPr>
          <p:cNvPr id="19" name="Graphic 18" descr="Magnifying glass">
            <a:extLst>
              <a:ext uri="{FF2B5EF4-FFF2-40B4-BE49-F238E27FC236}">
                <a16:creationId xmlns:a16="http://schemas.microsoft.com/office/drawing/2014/main" id="{B6BB283E-4B92-4E4A-89E1-8F989302864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02827" y="746008"/>
            <a:ext cx="914400" cy="914400"/>
          </a:xfrm>
          <a:prstGeom prst="rect">
            <a:avLst/>
          </a:prstGeom>
        </p:spPr>
      </p:pic>
    </p:spTree>
    <p:extLst>
      <p:ext uri="{BB962C8B-B14F-4D97-AF65-F5344CB8AC3E}">
        <p14:creationId xmlns:p14="http://schemas.microsoft.com/office/powerpoint/2010/main" val="4208766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FB82D4E-5292-4E26-8E8C-040630DE6466}"/>
              </a:ext>
            </a:extLst>
          </p:cNvPr>
          <p:cNvSpPr>
            <a:spLocks noGrp="1"/>
          </p:cNvSpPr>
          <p:nvPr>
            <p:ph type="title"/>
          </p:nvPr>
        </p:nvSpPr>
        <p:spPr>
          <a:xfrm>
            <a:off x="604837" y="756745"/>
            <a:ext cx="10982325" cy="5434504"/>
          </a:xfrm>
        </p:spPr>
        <p:txBody>
          <a:bodyPr>
            <a:normAutofit/>
          </a:bodyPr>
          <a:lstStyle/>
          <a:p>
            <a:r>
              <a:rPr lang="en-GB" sz="4000" b="1">
                <a:solidFill>
                  <a:srgbClr val="002060"/>
                </a:solidFill>
                <a:latin typeface="+mn-lt"/>
              </a:rPr>
              <a:t>WELL DONE EVERYONE!</a:t>
            </a:r>
            <a:br>
              <a:rPr lang="en-GB" sz="4000" b="1">
                <a:solidFill>
                  <a:srgbClr val="006666"/>
                </a:solidFill>
                <a:latin typeface="+mn-lt"/>
              </a:rPr>
            </a:br>
            <a:br>
              <a:rPr lang="en-GB" sz="4000" b="1">
                <a:solidFill>
                  <a:srgbClr val="006666"/>
                </a:solidFill>
                <a:latin typeface="+mn-lt"/>
              </a:rPr>
            </a:br>
            <a:r>
              <a:rPr lang="en-GB" sz="4000" b="1">
                <a:latin typeface="+mn-lt"/>
              </a:rPr>
              <a:t>You already have useful skills that the heritage sector needs</a:t>
            </a:r>
            <a:br>
              <a:rPr lang="en-GB" sz="4000" b="1">
                <a:latin typeface="+mn-lt"/>
              </a:rPr>
            </a:br>
            <a:br>
              <a:rPr lang="en-GB" sz="4000" b="1">
                <a:solidFill>
                  <a:srgbClr val="002060"/>
                </a:solidFill>
                <a:latin typeface="+mn-lt"/>
              </a:rPr>
            </a:br>
            <a:r>
              <a:rPr lang="en-GB" sz="4000" b="1">
                <a:solidFill>
                  <a:srgbClr val="002060"/>
                </a:solidFill>
                <a:latin typeface="+mn-lt"/>
              </a:rPr>
              <a:t>SO LET’S FIND OUT MORE …  </a:t>
            </a:r>
            <a:endParaRPr lang="en-GB" sz="4000" b="1" dirty="0">
              <a:solidFill>
                <a:srgbClr val="002060"/>
              </a:solidFill>
              <a:latin typeface="+mn-lt"/>
            </a:endParaRPr>
          </a:p>
        </p:txBody>
      </p:sp>
      <p:pic>
        <p:nvPicPr>
          <p:cNvPr id="6" name="Graphic 5" descr="Stars">
            <a:extLst>
              <a:ext uri="{FF2B5EF4-FFF2-40B4-BE49-F238E27FC236}">
                <a16:creationId xmlns:a16="http://schemas.microsoft.com/office/drawing/2014/main" id="{B4A94057-8EE5-4980-B58D-8E3168F38A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4837" y="666751"/>
            <a:ext cx="1221601" cy="1221601"/>
          </a:xfrm>
          <a:prstGeom prst="rect">
            <a:avLst/>
          </a:prstGeom>
        </p:spPr>
      </p:pic>
      <p:pic>
        <p:nvPicPr>
          <p:cNvPr id="8" name="Graphic 7" descr="Stars">
            <a:extLst>
              <a:ext uri="{FF2B5EF4-FFF2-40B4-BE49-F238E27FC236}">
                <a16:creationId xmlns:a16="http://schemas.microsoft.com/office/drawing/2014/main" id="{0C663778-CE44-4B25-9BBD-697547DE5B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5999" y="5059642"/>
            <a:ext cx="1221601" cy="1221601"/>
          </a:xfrm>
          <a:prstGeom prst="rect">
            <a:avLst/>
          </a:prstGeom>
        </p:spPr>
      </p:pic>
      <p:pic>
        <p:nvPicPr>
          <p:cNvPr id="3" name="Picture 2" descr="A picture containing text, plate, clipart&#10;&#10;Description automatically generated">
            <a:extLst>
              <a:ext uri="{FF2B5EF4-FFF2-40B4-BE49-F238E27FC236}">
                <a16:creationId xmlns:a16="http://schemas.microsoft.com/office/drawing/2014/main" id="{15449621-CA82-4C0D-8416-569FC893017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580718" y="3762477"/>
            <a:ext cx="3743325" cy="2743200"/>
          </a:xfrm>
          <a:prstGeom prst="rect">
            <a:avLst/>
          </a:prstGeom>
        </p:spPr>
      </p:pic>
      <p:sp>
        <p:nvSpPr>
          <p:cNvPr id="4" name="TextBox 3">
            <a:extLst>
              <a:ext uri="{FF2B5EF4-FFF2-40B4-BE49-F238E27FC236}">
                <a16:creationId xmlns:a16="http://schemas.microsoft.com/office/drawing/2014/main" id="{E417244D-B6FE-4EF5-B873-0D47ACA8327B}"/>
              </a:ext>
            </a:extLst>
          </p:cNvPr>
          <p:cNvSpPr txBox="1"/>
          <p:nvPr/>
        </p:nvSpPr>
        <p:spPr>
          <a:xfrm>
            <a:off x="8090042" y="6390261"/>
            <a:ext cx="3743325" cy="230832"/>
          </a:xfrm>
          <a:prstGeom prst="rect">
            <a:avLst/>
          </a:prstGeom>
          <a:noFill/>
        </p:spPr>
        <p:txBody>
          <a:bodyPr wrap="square" rtlCol="0">
            <a:spAutoFit/>
          </a:bodyPr>
          <a:lstStyle/>
          <a:p>
            <a:r>
              <a:rPr lang="en-GB" sz="900" dirty="0">
                <a:hlinkClick r:id="rId7" tooltip="http://blog.californialivinhome.com/2012/02/hurray-for-giveaway-wnner.html"/>
              </a:rPr>
              <a:t>This Photo</a:t>
            </a:r>
            <a:r>
              <a:rPr lang="en-GB" sz="900" dirty="0"/>
              <a:t> by Unknown Author is licensed under </a:t>
            </a:r>
            <a:r>
              <a:rPr lang="en-GB" sz="900" dirty="0">
                <a:hlinkClick r:id="rId8" tooltip="https://creativecommons.org/licenses/by-nc-nd/3.0/"/>
              </a:rPr>
              <a:t>CC BY-NC-ND</a:t>
            </a:r>
            <a:endParaRPr lang="en-GB" sz="900" dirty="0"/>
          </a:p>
        </p:txBody>
      </p:sp>
    </p:spTree>
    <p:extLst>
      <p:ext uri="{BB962C8B-B14F-4D97-AF65-F5344CB8AC3E}">
        <p14:creationId xmlns:p14="http://schemas.microsoft.com/office/powerpoint/2010/main" val="769086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3"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B4264-1650-4828-9F4B-74A0A569CBCE}"/>
              </a:ext>
            </a:extLst>
          </p:cNvPr>
          <p:cNvSpPr>
            <a:spLocks noGrp="1"/>
          </p:cNvSpPr>
          <p:nvPr>
            <p:ph type="title"/>
          </p:nvPr>
        </p:nvSpPr>
        <p:spPr>
          <a:xfrm>
            <a:off x="6416040" y="1845482"/>
            <a:ext cx="5159827" cy="1777419"/>
          </a:xfrm>
        </p:spPr>
        <p:txBody>
          <a:bodyPr anchor="b">
            <a:normAutofit/>
          </a:bodyPr>
          <a:lstStyle/>
          <a:p>
            <a:r>
              <a:rPr lang="en-GB" sz="4000" dirty="0"/>
              <a:t>Group activity: </a:t>
            </a:r>
            <a:br>
              <a:rPr lang="en-GB" sz="4000" dirty="0"/>
            </a:br>
            <a:endParaRPr lang="en-GB" sz="4000" dirty="0"/>
          </a:p>
        </p:txBody>
      </p:sp>
      <p:pic>
        <p:nvPicPr>
          <p:cNvPr id="7" name="Picture 6" descr="Diagram, engineering drawing&#10;&#10;Description automatically generated">
            <a:extLst>
              <a:ext uri="{FF2B5EF4-FFF2-40B4-BE49-F238E27FC236}">
                <a16:creationId xmlns:a16="http://schemas.microsoft.com/office/drawing/2014/main" id="{9E6392F5-DF9E-4F7B-9102-1DB68D6A5F5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069" r="14483"/>
          <a:stretch/>
        </p:blipFill>
        <p:spPr>
          <a:xfrm>
            <a:off x="391903" y="573678"/>
            <a:ext cx="5103206" cy="5710645"/>
          </a:xfrm>
          <a:prstGeom prst="rect">
            <a:avLst/>
          </a:prstGeom>
        </p:spPr>
      </p:pic>
      <p:sp>
        <p:nvSpPr>
          <p:cNvPr id="25"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3CEA27-8187-4ADA-B396-4E0DF1DB2DDE}"/>
              </a:ext>
            </a:extLst>
          </p:cNvPr>
          <p:cNvSpPr>
            <a:spLocks noGrp="1"/>
          </p:cNvSpPr>
          <p:nvPr>
            <p:ph idx="1"/>
          </p:nvPr>
        </p:nvSpPr>
        <p:spPr>
          <a:xfrm>
            <a:off x="6416040" y="3622901"/>
            <a:ext cx="5159827" cy="2461367"/>
          </a:xfrm>
        </p:spPr>
        <p:txBody>
          <a:bodyPr anchor="t">
            <a:normAutofit/>
          </a:bodyPr>
          <a:lstStyle/>
          <a:p>
            <a:pPr marL="0" indent="0">
              <a:buNone/>
            </a:pPr>
            <a:r>
              <a:rPr lang="en-GB" sz="4000" dirty="0">
                <a:latin typeface="+mj-lt"/>
              </a:rPr>
              <a:t>Design a Visitors Centre</a:t>
            </a:r>
          </a:p>
          <a:p>
            <a:pPr marL="514350" indent="-514350">
              <a:buAutoNum type="alphaUcParenR"/>
            </a:pPr>
            <a:endParaRPr lang="en-GB" sz="2000" dirty="0"/>
          </a:p>
        </p:txBody>
      </p:sp>
      <p:sp>
        <p:nvSpPr>
          <p:cNvPr id="9" name="TextBox 8">
            <a:extLst>
              <a:ext uri="{FF2B5EF4-FFF2-40B4-BE49-F238E27FC236}">
                <a16:creationId xmlns:a16="http://schemas.microsoft.com/office/drawing/2014/main" id="{16AD1927-50EB-4222-A405-88BC8AE6D104}"/>
              </a:ext>
            </a:extLst>
          </p:cNvPr>
          <p:cNvSpPr txBox="1"/>
          <p:nvPr/>
        </p:nvSpPr>
        <p:spPr>
          <a:xfrm>
            <a:off x="3308292" y="6084268"/>
            <a:ext cx="21868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homedesigner8.blogspot.com/2015/07/architecture-3d.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39081157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A6368-8FE6-44FE-873C-0B5EF1AA30E9}"/>
              </a:ext>
            </a:extLst>
          </p:cNvPr>
          <p:cNvSpPr>
            <a:spLocks noGrp="1"/>
          </p:cNvSpPr>
          <p:nvPr>
            <p:ph type="title"/>
          </p:nvPr>
        </p:nvSpPr>
        <p:spPr>
          <a:xfrm>
            <a:off x="838200" y="466763"/>
            <a:ext cx="10515600" cy="531190"/>
          </a:xfrm>
        </p:spPr>
        <p:txBody>
          <a:bodyPr>
            <a:normAutofit fontScale="90000"/>
          </a:bodyPr>
          <a:lstStyle/>
          <a:p>
            <a:r>
              <a:rPr lang="en-GB" b="1" dirty="0">
                <a:solidFill>
                  <a:srgbClr val="002060"/>
                </a:solidFill>
              </a:rPr>
              <a:t>Working in Heritage</a:t>
            </a:r>
          </a:p>
        </p:txBody>
      </p:sp>
      <p:pic>
        <p:nvPicPr>
          <p:cNvPr id="4" name="Graphic 3" descr="Drawing compass">
            <a:extLst>
              <a:ext uri="{FF2B5EF4-FFF2-40B4-BE49-F238E27FC236}">
                <a16:creationId xmlns:a16="http://schemas.microsoft.com/office/drawing/2014/main" id="{1D87A079-571D-4C56-82F0-D9F7A48D0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9348" y="1421700"/>
            <a:ext cx="914400" cy="914400"/>
          </a:xfrm>
          <a:prstGeom prst="rect">
            <a:avLst/>
          </a:prstGeom>
        </p:spPr>
      </p:pic>
      <p:sp>
        <p:nvSpPr>
          <p:cNvPr id="5" name="TextBox 4">
            <a:extLst>
              <a:ext uri="{FF2B5EF4-FFF2-40B4-BE49-F238E27FC236}">
                <a16:creationId xmlns:a16="http://schemas.microsoft.com/office/drawing/2014/main" id="{E694BB14-9878-470D-BE10-194870F3C749}"/>
              </a:ext>
            </a:extLst>
          </p:cNvPr>
          <p:cNvSpPr txBox="1"/>
          <p:nvPr/>
        </p:nvSpPr>
        <p:spPr>
          <a:xfrm>
            <a:off x="1219348" y="2336100"/>
            <a:ext cx="1038226" cy="369332"/>
          </a:xfrm>
          <a:prstGeom prst="rect">
            <a:avLst/>
          </a:prstGeom>
          <a:noFill/>
        </p:spPr>
        <p:txBody>
          <a:bodyPr wrap="square" rtlCol="0">
            <a:spAutoFit/>
          </a:bodyPr>
          <a:lstStyle/>
          <a:p>
            <a:r>
              <a:rPr lang="en-GB" dirty="0"/>
              <a:t>Architect</a:t>
            </a:r>
          </a:p>
        </p:txBody>
      </p:sp>
      <p:pic>
        <p:nvPicPr>
          <p:cNvPr id="7" name="Graphic 6" descr="Cheers">
            <a:extLst>
              <a:ext uri="{FF2B5EF4-FFF2-40B4-BE49-F238E27FC236}">
                <a16:creationId xmlns:a16="http://schemas.microsoft.com/office/drawing/2014/main" id="{C7376E79-52DA-4199-9B0B-FC0D1F096D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05111" y="1403866"/>
            <a:ext cx="914400" cy="914400"/>
          </a:xfrm>
          <a:prstGeom prst="rect">
            <a:avLst/>
          </a:prstGeom>
        </p:spPr>
      </p:pic>
      <p:sp>
        <p:nvSpPr>
          <p:cNvPr id="8" name="TextBox 7">
            <a:extLst>
              <a:ext uri="{FF2B5EF4-FFF2-40B4-BE49-F238E27FC236}">
                <a16:creationId xmlns:a16="http://schemas.microsoft.com/office/drawing/2014/main" id="{B9CAD5ED-E6B5-4C0A-9655-CB6FD24924E8}"/>
              </a:ext>
            </a:extLst>
          </p:cNvPr>
          <p:cNvSpPr txBox="1"/>
          <p:nvPr/>
        </p:nvSpPr>
        <p:spPr>
          <a:xfrm>
            <a:off x="3428387" y="2380738"/>
            <a:ext cx="1409700" cy="646331"/>
          </a:xfrm>
          <a:prstGeom prst="rect">
            <a:avLst/>
          </a:prstGeom>
          <a:noFill/>
        </p:spPr>
        <p:txBody>
          <a:bodyPr wrap="square" rtlCol="0">
            <a:spAutoFit/>
          </a:bodyPr>
          <a:lstStyle/>
          <a:p>
            <a:r>
              <a:rPr lang="en-GB" dirty="0"/>
              <a:t>Volunteer Co-ordinator</a:t>
            </a:r>
          </a:p>
        </p:txBody>
      </p:sp>
      <p:pic>
        <p:nvPicPr>
          <p:cNvPr id="10" name="Graphic 9" descr="Captain">
            <a:extLst>
              <a:ext uri="{FF2B5EF4-FFF2-40B4-BE49-F238E27FC236}">
                <a16:creationId xmlns:a16="http://schemas.microsoft.com/office/drawing/2014/main" id="{FB4C9FB4-1BB7-4182-891B-64ED7E2D00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53585" y="3126363"/>
            <a:ext cx="914400" cy="914400"/>
          </a:xfrm>
          <a:prstGeom prst="rect">
            <a:avLst/>
          </a:prstGeom>
        </p:spPr>
      </p:pic>
      <p:sp>
        <p:nvSpPr>
          <p:cNvPr id="11" name="TextBox 10">
            <a:extLst>
              <a:ext uri="{FF2B5EF4-FFF2-40B4-BE49-F238E27FC236}">
                <a16:creationId xmlns:a16="http://schemas.microsoft.com/office/drawing/2014/main" id="{1B40A9C7-C42E-43CA-B526-228F081E14A0}"/>
              </a:ext>
            </a:extLst>
          </p:cNvPr>
          <p:cNvSpPr txBox="1"/>
          <p:nvPr/>
        </p:nvSpPr>
        <p:spPr>
          <a:xfrm>
            <a:off x="3492496" y="4014398"/>
            <a:ext cx="1600200" cy="646331"/>
          </a:xfrm>
          <a:prstGeom prst="rect">
            <a:avLst/>
          </a:prstGeom>
          <a:noFill/>
        </p:spPr>
        <p:txBody>
          <a:bodyPr wrap="square" rtlCol="0">
            <a:spAutoFit/>
          </a:bodyPr>
          <a:lstStyle/>
          <a:p>
            <a:r>
              <a:rPr lang="en-GB" dirty="0"/>
              <a:t>Heritage Manager</a:t>
            </a:r>
          </a:p>
        </p:txBody>
      </p:sp>
      <p:pic>
        <p:nvPicPr>
          <p:cNvPr id="17" name="Graphic 16" descr="Construction worker">
            <a:extLst>
              <a:ext uri="{FF2B5EF4-FFF2-40B4-BE49-F238E27FC236}">
                <a16:creationId xmlns:a16="http://schemas.microsoft.com/office/drawing/2014/main" id="{1413BF07-64BE-4820-B5C8-3639F2C2FB0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98467" y="1392292"/>
            <a:ext cx="914400" cy="914400"/>
          </a:xfrm>
          <a:prstGeom prst="rect">
            <a:avLst/>
          </a:prstGeom>
        </p:spPr>
      </p:pic>
      <p:sp>
        <p:nvSpPr>
          <p:cNvPr id="18" name="TextBox 17">
            <a:extLst>
              <a:ext uri="{FF2B5EF4-FFF2-40B4-BE49-F238E27FC236}">
                <a16:creationId xmlns:a16="http://schemas.microsoft.com/office/drawing/2014/main" id="{15F69D70-7758-42A0-B7D9-12DA7566527D}"/>
              </a:ext>
            </a:extLst>
          </p:cNvPr>
          <p:cNvSpPr txBox="1"/>
          <p:nvPr/>
        </p:nvSpPr>
        <p:spPr>
          <a:xfrm>
            <a:off x="5835153" y="2294683"/>
            <a:ext cx="1409699" cy="646331"/>
          </a:xfrm>
          <a:prstGeom prst="rect">
            <a:avLst/>
          </a:prstGeom>
          <a:noFill/>
        </p:spPr>
        <p:txBody>
          <a:bodyPr wrap="square" rtlCol="0">
            <a:spAutoFit/>
          </a:bodyPr>
          <a:lstStyle/>
          <a:p>
            <a:r>
              <a:rPr lang="en-GB" dirty="0"/>
              <a:t>Conservation Officer</a:t>
            </a:r>
          </a:p>
        </p:txBody>
      </p:sp>
      <p:pic>
        <p:nvPicPr>
          <p:cNvPr id="20" name="Graphic 19" descr="Drama">
            <a:extLst>
              <a:ext uri="{FF2B5EF4-FFF2-40B4-BE49-F238E27FC236}">
                <a16:creationId xmlns:a16="http://schemas.microsoft.com/office/drawing/2014/main" id="{34A9BD2D-2BA8-43BC-A102-8CCEB5BF980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22981" y="1392292"/>
            <a:ext cx="914400" cy="914400"/>
          </a:xfrm>
          <a:prstGeom prst="rect">
            <a:avLst/>
          </a:prstGeom>
        </p:spPr>
      </p:pic>
      <p:sp>
        <p:nvSpPr>
          <p:cNvPr id="21" name="TextBox 20">
            <a:extLst>
              <a:ext uri="{FF2B5EF4-FFF2-40B4-BE49-F238E27FC236}">
                <a16:creationId xmlns:a16="http://schemas.microsoft.com/office/drawing/2014/main" id="{3FFE3445-2A45-48EB-9578-1D2DA6E6BDA4}"/>
              </a:ext>
            </a:extLst>
          </p:cNvPr>
          <p:cNvSpPr txBox="1"/>
          <p:nvPr/>
        </p:nvSpPr>
        <p:spPr>
          <a:xfrm>
            <a:off x="8205868" y="2413011"/>
            <a:ext cx="1257297" cy="646331"/>
          </a:xfrm>
          <a:prstGeom prst="rect">
            <a:avLst/>
          </a:prstGeom>
          <a:noFill/>
        </p:spPr>
        <p:txBody>
          <a:bodyPr wrap="square" rtlCol="0">
            <a:spAutoFit/>
          </a:bodyPr>
          <a:lstStyle/>
          <a:p>
            <a:r>
              <a:rPr lang="en-GB" dirty="0"/>
              <a:t>Events Officer</a:t>
            </a:r>
          </a:p>
        </p:txBody>
      </p:sp>
      <p:pic>
        <p:nvPicPr>
          <p:cNvPr id="23" name="Graphic 22" descr="Flashlight">
            <a:extLst>
              <a:ext uri="{FF2B5EF4-FFF2-40B4-BE49-F238E27FC236}">
                <a16:creationId xmlns:a16="http://schemas.microsoft.com/office/drawing/2014/main" id="{22D12277-E406-4951-8FC8-750C7F238BF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05460" y="3037393"/>
            <a:ext cx="914400" cy="914400"/>
          </a:xfrm>
          <a:prstGeom prst="rect">
            <a:avLst/>
          </a:prstGeom>
        </p:spPr>
      </p:pic>
      <p:sp>
        <p:nvSpPr>
          <p:cNvPr id="24" name="TextBox 23">
            <a:extLst>
              <a:ext uri="{FF2B5EF4-FFF2-40B4-BE49-F238E27FC236}">
                <a16:creationId xmlns:a16="http://schemas.microsoft.com/office/drawing/2014/main" id="{3146E7A4-9AFD-48D2-AAB2-B10F0D4724AA}"/>
              </a:ext>
            </a:extLst>
          </p:cNvPr>
          <p:cNvSpPr txBox="1"/>
          <p:nvPr/>
        </p:nvSpPr>
        <p:spPr>
          <a:xfrm>
            <a:off x="8053467" y="3898013"/>
            <a:ext cx="1409698" cy="369332"/>
          </a:xfrm>
          <a:prstGeom prst="rect">
            <a:avLst/>
          </a:prstGeom>
          <a:noFill/>
        </p:spPr>
        <p:txBody>
          <a:bodyPr wrap="square" rtlCol="0">
            <a:spAutoFit/>
          </a:bodyPr>
          <a:lstStyle/>
          <a:p>
            <a:r>
              <a:rPr lang="en-GB" dirty="0"/>
              <a:t>Conservator</a:t>
            </a:r>
          </a:p>
        </p:txBody>
      </p:sp>
      <p:pic>
        <p:nvPicPr>
          <p:cNvPr id="29" name="Graphic 28" descr="Lecturer">
            <a:extLst>
              <a:ext uri="{FF2B5EF4-FFF2-40B4-BE49-F238E27FC236}">
                <a16:creationId xmlns:a16="http://schemas.microsoft.com/office/drawing/2014/main" id="{540368B1-25ED-4797-9C3A-3D151060D42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92676" y="4702263"/>
            <a:ext cx="914400" cy="914400"/>
          </a:xfrm>
          <a:prstGeom prst="rect">
            <a:avLst/>
          </a:prstGeom>
        </p:spPr>
      </p:pic>
      <p:sp>
        <p:nvSpPr>
          <p:cNvPr id="30" name="TextBox 29">
            <a:extLst>
              <a:ext uri="{FF2B5EF4-FFF2-40B4-BE49-F238E27FC236}">
                <a16:creationId xmlns:a16="http://schemas.microsoft.com/office/drawing/2014/main" id="{317C6754-B036-4FB9-83B8-6CCBE6B66B5A}"/>
              </a:ext>
            </a:extLst>
          </p:cNvPr>
          <p:cNvSpPr txBox="1"/>
          <p:nvPr/>
        </p:nvSpPr>
        <p:spPr>
          <a:xfrm>
            <a:off x="1145298" y="5706733"/>
            <a:ext cx="1255940" cy="369332"/>
          </a:xfrm>
          <a:prstGeom prst="rect">
            <a:avLst/>
          </a:prstGeom>
          <a:noFill/>
        </p:spPr>
        <p:txBody>
          <a:bodyPr wrap="square" rtlCol="0">
            <a:spAutoFit/>
          </a:bodyPr>
          <a:lstStyle/>
          <a:p>
            <a:r>
              <a:rPr lang="en-GB" dirty="0"/>
              <a:t>Curator</a:t>
            </a:r>
          </a:p>
        </p:txBody>
      </p:sp>
      <p:pic>
        <p:nvPicPr>
          <p:cNvPr id="32" name="Graphic 31" descr="Mining tools">
            <a:extLst>
              <a:ext uri="{FF2B5EF4-FFF2-40B4-BE49-F238E27FC236}">
                <a16:creationId xmlns:a16="http://schemas.microsoft.com/office/drawing/2014/main" id="{AE01FCF4-F9A2-45EC-8893-056AD8CBE38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492496" y="4815916"/>
            <a:ext cx="914400" cy="914400"/>
          </a:xfrm>
          <a:prstGeom prst="rect">
            <a:avLst/>
          </a:prstGeom>
        </p:spPr>
      </p:pic>
      <p:sp>
        <p:nvSpPr>
          <p:cNvPr id="35" name="TextBox 34">
            <a:extLst>
              <a:ext uri="{FF2B5EF4-FFF2-40B4-BE49-F238E27FC236}">
                <a16:creationId xmlns:a16="http://schemas.microsoft.com/office/drawing/2014/main" id="{23C89304-4B90-4E03-824B-A6B8D5EF72E2}"/>
              </a:ext>
            </a:extLst>
          </p:cNvPr>
          <p:cNvSpPr txBox="1"/>
          <p:nvPr/>
        </p:nvSpPr>
        <p:spPr>
          <a:xfrm>
            <a:off x="3343780" y="5756310"/>
            <a:ext cx="1409700" cy="369332"/>
          </a:xfrm>
          <a:prstGeom prst="rect">
            <a:avLst/>
          </a:prstGeom>
          <a:noFill/>
        </p:spPr>
        <p:txBody>
          <a:bodyPr wrap="square" rtlCol="0">
            <a:spAutoFit/>
          </a:bodyPr>
          <a:lstStyle/>
          <a:p>
            <a:r>
              <a:rPr lang="en-GB" dirty="0">
                <a:hlinkClick r:id="rId19"/>
              </a:rPr>
              <a:t>Stone Mason</a:t>
            </a:r>
            <a:endParaRPr lang="en-GB" dirty="0"/>
          </a:p>
        </p:txBody>
      </p:sp>
      <p:pic>
        <p:nvPicPr>
          <p:cNvPr id="37" name="Graphic 36" descr="Shopping basket">
            <a:extLst>
              <a:ext uri="{FF2B5EF4-FFF2-40B4-BE49-F238E27FC236}">
                <a16:creationId xmlns:a16="http://schemas.microsoft.com/office/drawing/2014/main" id="{E085E986-7093-4B9F-A3D6-70FD50675A8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835153" y="3059342"/>
            <a:ext cx="914400" cy="914400"/>
          </a:xfrm>
          <a:prstGeom prst="rect">
            <a:avLst/>
          </a:prstGeom>
        </p:spPr>
      </p:pic>
      <p:sp>
        <p:nvSpPr>
          <p:cNvPr id="38" name="TextBox 37">
            <a:extLst>
              <a:ext uri="{FF2B5EF4-FFF2-40B4-BE49-F238E27FC236}">
                <a16:creationId xmlns:a16="http://schemas.microsoft.com/office/drawing/2014/main" id="{D9466E9E-B149-45F8-B054-3170BC7741A4}"/>
              </a:ext>
            </a:extLst>
          </p:cNvPr>
          <p:cNvSpPr txBox="1"/>
          <p:nvPr/>
        </p:nvSpPr>
        <p:spPr>
          <a:xfrm>
            <a:off x="5835153" y="4061202"/>
            <a:ext cx="1255940" cy="646331"/>
          </a:xfrm>
          <a:prstGeom prst="rect">
            <a:avLst/>
          </a:prstGeom>
          <a:noFill/>
        </p:spPr>
        <p:txBody>
          <a:bodyPr wrap="square" rtlCol="0">
            <a:spAutoFit/>
          </a:bodyPr>
          <a:lstStyle/>
          <a:p>
            <a:r>
              <a:rPr lang="en-GB" dirty="0">
                <a:hlinkClick r:id="rId22"/>
              </a:rPr>
              <a:t>Retail Assistant</a:t>
            </a:r>
            <a:endParaRPr lang="en-GB" dirty="0"/>
          </a:p>
        </p:txBody>
      </p:sp>
      <p:pic>
        <p:nvPicPr>
          <p:cNvPr id="40" name="Graphic 39" descr="Computer">
            <a:extLst>
              <a:ext uri="{FF2B5EF4-FFF2-40B4-BE49-F238E27FC236}">
                <a16:creationId xmlns:a16="http://schemas.microsoft.com/office/drawing/2014/main" id="{64CBBDC0-1FDD-414F-BBD4-DB5667C75D9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892316" y="4746166"/>
            <a:ext cx="914400" cy="914400"/>
          </a:xfrm>
          <a:prstGeom prst="rect">
            <a:avLst/>
          </a:prstGeom>
        </p:spPr>
      </p:pic>
      <p:sp>
        <p:nvSpPr>
          <p:cNvPr id="41" name="TextBox 40">
            <a:extLst>
              <a:ext uri="{FF2B5EF4-FFF2-40B4-BE49-F238E27FC236}">
                <a16:creationId xmlns:a16="http://schemas.microsoft.com/office/drawing/2014/main" id="{E445BD45-22A6-4FEB-9E0E-CCAC30F6B53A}"/>
              </a:ext>
            </a:extLst>
          </p:cNvPr>
          <p:cNvSpPr txBox="1"/>
          <p:nvPr/>
        </p:nvSpPr>
        <p:spPr>
          <a:xfrm>
            <a:off x="5835153" y="5706733"/>
            <a:ext cx="1409700" cy="646331"/>
          </a:xfrm>
          <a:prstGeom prst="rect">
            <a:avLst/>
          </a:prstGeom>
          <a:noFill/>
        </p:spPr>
        <p:txBody>
          <a:bodyPr wrap="square" rtlCol="0">
            <a:spAutoFit/>
          </a:bodyPr>
          <a:lstStyle/>
          <a:p>
            <a:r>
              <a:rPr lang="en-GB" dirty="0"/>
              <a:t>Admin Assistant </a:t>
            </a:r>
          </a:p>
        </p:txBody>
      </p:sp>
      <p:pic>
        <p:nvPicPr>
          <p:cNvPr id="43" name="Graphic 42" descr="Cell Tower">
            <a:extLst>
              <a:ext uri="{FF2B5EF4-FFF2-40B4-BE49-F238E27FC236}">
                <a16:creationId xmlns:a16="http://schemas.microsoft.com/office/drawing/2014/main" id="{8A9B0D28-FC33-4C8F-BA16-DF47419DC37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053467" y="4707533"/>
            <a:ext cx="914400" cy="914400"/>
          </a:xfrm>
          <a:prstGeom prst="rect">
            <a:avLst/>
          </a:prstGeom>
        </p:spPr>
      </p:pic>
      <p:sp>
        <p:nvSpPr>
          <p:cNvPr id="44" name="TextBox 43">
            <a:extLst>
              <a:ext uri="{FF2B5EF4-FFF2-40B4-BE49-F238E27FC236}">
                <a16:creationId xmlns:a16="http://schemas.microsoft.com/office/drawing/2014/main" id="{01FD38AC-99B2-4096-A58E-55967828C521}"/>
              </a:ext>
            </a:extLst>
          </p:cNvPr>
          <p:cNvSpPr txBox="1"/>
          <p:nvPr/>
        </p:nvSpPr>
        <p:spPr>
          <a:xfrm>
            <a:off x="7998499" y="5660566"/>
            <a:ext cx="1709058" cy="646331"/>
          </a:xfrm>
          <a:prstGeom prst="rect">
            <a:avLst/>
          </a:prstGeom>
          <a:noFill/>
        </p:spPr>
        <p:txBody>
          <a:bodyPr wrap="square" rtlCol="0">
            <a:spAutoFit/>
          </a:bodyPr>
          <a:lstStyle/>
          <a:p>
            <a:r>
              <a:rPr lang="en-GB" dirty="0"/>
              <a:t>Digital Content Producer</a:t>
            </a:r>
          </a:p>
        </p:txBody>
      </p:sp>
      <p:sp>
        <p:nvSpPr>
          <p:cNvPr id="47" name="TextBox 46">
            <a:extLst>
              <a:ext uri="{FF2B5EF4-FFF2-40B4-BE49-F238E27FC236}">
                <a16:creationId xmlns:a16="http://schemas.microsoft.com/office/drawing/2014/main" id="{F650E305-C50A-4FE1-A72A-9C993B19C061}"/>
              </a:ext>
            </a:extLst>
          </p:cNvPr>
          <p:cNvSpPr txBox="1"/>
          <p:nvPr/>
        </p:nvSpPr>
        <p:spPr>
          <a:xfrm>
            <a:off x="9961305" y="5627005"/>
            <a:ext cx="2193473" cy="369332"/>
          </a:xfrm>
          <a:prstGeom prst="rect">
            <a:avLst/>
          </a:prstGeom>
          <a:noFill/>
        </p:spPr>
        <p:txBody>
          <a:bodyPr wrap="square" rtlCol="0">
            <a:spAutoFit/>
          </a:bodyPr>
          <a:lstStyle/>
          <a:p>
            <a:r>
              <a:rPr lang="en-GB" dirty="0"/>
              <a:t> </a:t>
            </a:r>
            <a:r>
              <a:rPr lang="en-GB" dirty="0">
                <a:hlinkClick r:id="rId27"/>
              </a:rPr>
              <a:t>Learning Intern </a:t>
            </a:r>
            <a:endParaRPr lang="en-GB" dirty="0"/>
          </a:p>
        </p:txBody>
      </p:sp>
      <p:pic>
        <p:nvPicPr>
          <p:cNvPr id="49" name="Graphic 48" descr="Head with gears">
            <a:extLst>
              <a:ext uri="{FF2B5EF4-FFF2-40B4-BE49-F238E27FC236}">
                <a16:creationId xmlns:a16="http://schemas.microsoft.com/office/drawing/2014/main" id="{B25DCF6D-CB88-4178-9022-EBE18EBD9D46}"/>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143642" y="4718637"/>
            <a:ext cx="914400" cy="914400"/>
          </a:xfrm>
          <a:prstGeom prst="rect">
            <a:avLst/>
          </a:prstGeom>
        </p:spPr>
      </p:pic>
      <p:pic>
        <p:nvPicPr>
          <p:cNvPr id="51" name="Graphic 50" descr="Dinosaur footprints">
            <a:extLst>
              <a:ext uri="{FF2B5EF4-FFF2-40B4-BE49-F238E27FC236}">
                <a16:creationId xmlns:a16="http://schemas.microsoft.com/office/drawing/2014/main" id="{F3371885-6FAC-4AB4-8293-48E191D6BD83}"/>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934328" y="1328198"/>
            <a:ext cx="914400" cy="914400"/>
          </a:xfrm>
          <a:prstGeom prst="rect">
            <a:avLst/>
          </a:prstGeom>
        </p:spPr>
      </p:pic>
      <p:sp>
        <p:nvSpPr>
          <p:cNvPr id="52" name="TextBox 51">
            <a:extLst>
              <a:ext uri="{FF2B5EF4-FFF2-40B4-BE49-F238E27FC236}">
                <a16:creationId xmlns:a16="http://schemas.microsoft.com/office/drawing/2014/main" id="{AB73EC09-035A-4A33-A52E-88162728DC54}"/>
              </a:ext>
            </a:extLst>
          </p:cNvPr>
          <p:cNvSpPr txBox="1"/>
          <p:nvPr/>
        </p:nvSpPr>
        <p:spPr>
          <a:xfrm>
            <a:off x="9934328" y="2409825"/>
            <a:ext cx="1571625" cy="369332"/>
          </a:xfrm>
          <a:prstGeom prst="rect">
            <a:avLst/>
          </a:prstGeom>
          <a:solidFill>
            <a:schemeClr val="bg1"/>
          </a:solidFill>
        </p:spPr>
        <p:txBody>
          <a:bodyPr wrap="square" rtlCol="0">
            <a:spAutoFit/>
          </a:bodyPr>
          <a:lstStyle/>
          <a:p>
            <a:r>
              <a:rPr lang="en-GB" dirty="0">
                <a:hlinkClick r:id="rId32"/>
              </a:rPr>
              <a:t>Archaeologist</a:t>
            </a:r>
            <a:endParaRPr lang="en-GB" dirty="0"/>
          </a:p>
        </p:txBody>
      </p:sp>
      <p:pic>
        <p:nvPicPr>
          <p:cNvPr id="54" name="Graphic 53" descr="Handshake">
            <a:extLst>
              <a:ext uri="{FF2B5EF4-FFF2-40B4-BE49-F238E27FC236}">
                <a16:creationId xmlns:a16="http://schemas.microsoft.com/office/drawing/2014/main" id="{EE6B04BA-DE70-4809-80A2-9995B3F160CD}"/>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0189552" y="2883351"/>
            <a:ext cx="914400" cy="914400"/>
          </a:xfrm>
          <a:prstGeom prst="rect">
            <a:avLst/>
          </a:prstGeom>
        </p:spPr>
      </p:pic>
      <p:sp>
        <p:nvSpPr>
          <p:cNvPr id="55" name="TextBox 54">
            <a:extLst>
              <a:ext uri="{FF2B5EF4-FFF2-40B4-BE49-F238E27FC236}">
                <a16:creationId xmlns:a16="http://schemas.microsoft.com/office/drawing/2014/main" id="{6457D3E6-18CF-4743-9C50-2281C250A65F}"/>
              </a:ext>
            </a:extLst>
          </p:cNvPr>
          <p:cNvSpPr txBox="1"/>
          <p:nvPr/>
        </p:nvSpPr>
        <p:spPr>
          <a:xfrm>
            <a:off x="10143642" y="3898013"/>
            <a:ext cx="1152995" cy="646331"/>
          </a:xfrm>
          <a:prstGeom prst="rect">
            <a:avLst/>
          </a:prstGeom>
          <a:noFill/>
        </p:spPr>
        <p:txBody>
          <a:bodyPr wrap="square" rtlCol="0">
            <a:spAutoFit/>
          </a:bodyPr>
          <a:lstStyle/>
          <a:p>
            <a:r>
              <a:rPr lang="en-GB" dirty="0">
                <a:hlinkClick r:id="rId35"/>
              </a:rPr>
              <a:t>Visitor Assistant</a:t>
            </a:r>
            <a:endParaRPr lang="en-GB" dirty="0"/>
          </a:p>
        </p:txBody>
      </p:sp>
      <p:pic>
        <p:nvPicPr>
          <p:cNvPr id="6" name="Graphic 5" descr="Marketing">
            <a:extLst>
              <a:ext uri="{FF2B5EF4-FFF2-40B4-BE49-F238E27FC236}">
                <a16:creationId xmlns:a16="http://schemas.microsoft.com/office/drawing/2014/main" id="{C7946915-4826-4103-B84D-E49F9539C207}"/>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316068" y="2883351"/>
            <a:ext cx="914400" cy="914400"/>
          </a:xfrm>
          <a:prstGeom prst="rect">
            <a:avLst/>
          </a:prstGeom>
        </p:spPr>
      </p:pic>
      <p:sp>
        <p:nvSpPr>
          <p:cNvPr id="9" name="TextBox 8">
            <a:extLst>
              <a:ext uri="{FF2B5EF4-FFF2-40B4-BE49-F238E27FC236}">
                <a16:creationId xmlns:a16="http://schemas.microsoft.com/office/drawing/2014/main" id="{64C8ECCE-6948-42F4-A3FA-B5D9EB8BB067}"/>
              </a:ext>
            </a:extLst>
          </p:cNvPr>
          <p:cNvSpPr txBox="1"/>
          <p:nvPr/>
        </p:nvSpPr>
        <p:spPr>
          <a:xfrm>
            <a:off x="1142468" y="3902738"/>
            <a:ext cx="1409700" cy="646331"/>
          </a:xfrm>
          <a:prstGeom prst="rect">
            <a:avLst/>
          </a:prstGeom>
          <a:noFill/>
        </p:spPr>
        <p:txBody>
          <a:bodyPr wrap="square" rtlCol="0">
            <a:spAutoFit/>
          </a:bodyPr>
          <a:lstStyle/>
          <a:p>
            <a:r>
              <a:rPr lang="en-GB" dirty="0"/>
              <a:t>Marketing Assistant</a:t>
            </a:r>
          </a:p>
        </p:txBody>
      </p:sp>
      <p:sp>
        <p:nvSpPr>
          <p:cNvPr id="12" name="TextBox 11">
            <a:extLst>
              <a:ext uri="{FF2B5EF4-FFF2-40B4-BE49-F238E27FC236}">
                <a16:creationId xmlns:a16="http://schemas.microsoft.com/office/drawing/2014/main" id="{5A40BDF9-B18D-44A0-800C-79612D559833}"/>
              </a:ext>
            </a:extLst>
          </p:cNvPr>
          <p:cNvSpPr txBox="1"/>
          <p:nvPr/>
        </p:nvSpPr>
        <p:spPr>
          <a:xfrm>
            <a:off x="777240" y="470345"/>
            <a:ext cx="10519397" cy="369332"/>
          </a:xfrm>
          <a:prstGeom prst="rect">
            <a:avLst/>
          </a:prstGeom>
          <a:noFill/>
        </p:spPr>
        <p:txBody>
          <a:bodyPr wrap="square" rtlCol="0">
            <a:spAutoFit/>
          </a:bodyPr>
          <a:lstStyle/>
          <a:p>
            <a:endParaRPr lang="en-GB" dirty="0">
              <a:highlight>
                <a:srgbClr val="808080"/>
              </a:highlight>
            </a:endParaRPr>
          </a:p>
        </p:txBody>
      </p:sp>
      <p:sp>
        <p:nvSpPr>
          <p:cNvPr id="13" name="TextBox 12">
            <a:extLst>
              <a:ext uri="{FF2B5EF4-FFF2-40B4-BE49-F238E27FC236}">
                <a16:creationId xmlns:a16="http://schemas.microsoft.com/office/drawing/2014/main" id="{D8C20A10-738F-4DDC-9051-17CA26F93375}"/>
              </a:ext>
            </a:extLst>
          </p:cNvPr>
          <p:cNvSpPr txBox="1"/>
          <p:nvPr/>
        </p:nvSpPr>
        <p:spPr>
          <a:xfrm>
            <a:off x="3600507" y="878233"/>
            <a:ext cx="10458437" cy="783909"/>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2345003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6">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F5002-F17A-44CA-93FB-D103BA876D99}"/>
              </a:ext>
            </a:extLst>
          </p:cNvPr>
          <p:cNvSpPr>
            <a:spLocks noGrp="1"/>
          </p:cNvSpPr>
          <p:nvPr>
            <p:ph type="title"/>
          </p:nvPr>
        </p:nvSpPr>
        <p:spPr>
          <a:xfrm>
            <a:off x="645263" y="4887684"/>
            <a:ext cx="10901471" cy="1236440"/>
          </a:xfrm>
          <a:noFill/>
          <a:ln>
            <a:solidFill>
              <a:schemeClr val="bg1"/>
            </a:solidFill>
          </a:ln>
        </p:spPr>
        <p:txBody>
          <a:bodyPr vert="horz" lIns="91440" tIns="45720" rIns="91440" bIns="45720" rtlCol="0" anchor="b">
            <a:normAutofit/>
          </a:bodyPr>
          <a:lstStyle/>
          <a:p>
            <a:pPr algn="ctr"/>
            <a:r>
              <a:rPr lang="en-US" sz="6000" b="1" dirty="0">
                <a:ln w="22225">
                  <a:solidFill>
                    <a:schemeClr val="tx1"/>
                  </a:solidFill>
                  <a:miter lim="800000"/>
                </a:ln>
                <a:solidFill>
                  <a:schemeClr val="bg1"/>
                </a:solidFill>
              </a:rPr>
              <a:t>FIND OUT MORE…</a:t>
            </a:r>
          </a:p>
        </p:txBody>
      </p:sp>
      <p:pic>
        <p:nvPicPr>
          <p:cNvPr id="5" name="Picture 4">
            <a:extLst>
              <a:ext uri="{FF2B5EF4-FFF2-40B4-BE49-F238E27FC236}">
                <a16:creationId xmlns:a16="http://schemas.microsoft.com/office/drawing/2014/main" id="{AF9B1266-D0FE-4FD9-B3DD-324ECD99BAA0}"/>
              </a:ext>
            </a:extLst>
          </p:cNvPr>
          <p:cNvPicPr>
            <a:picLocks noChangeAspect="1"/>
          </p:cNvPicPr>
          <p:nvPr/>
        </p:nvPicPr>
        <p:blipFill rotWithShape="1">
          <a:blip r:embed="rId3"/>
          <a:srcRect t="1354"/>
          <a:stretch/>
        </p:blipFill>
        <p:spPr>
          <a:xfrm>
            <a:off x="20" y="1"/>
            <a:ext cx="12191979" cy="4239482"/>
          </a:xfrm>
          <a:prstGeom prst="rect">
            <a:avLst/>
          </a:prstGeom>
        </p:spPr>
      </p:pic>
      <p:sp>
        <p:nvSpPr>
          <p:cNvPr id="4" name="Rectangle 3">
            <a:extLst>
              <a:ext uri="{FF2B5EF4-FFF2-40B4-BE49-F238E27FC236}">
                <a16:creationId xmlns:a16="http://schemas.microsoft.com/office/drawing/2014/main" id="{7D9A7683-9DF4-4803-A65B-3215116AC231}"/>
              </a:ext>
            </a:extLst>
          </p:cNvPr>
          <p:cNvSpPr/>
          <p:nvPr/>
        </p:nvSpPr>
        <p:spPr>
          <a:xfrm>
            <a:off x="-472443" y="8359888"/>
            <a:ext cx="6228476" cy="55841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6999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E21991-DD58-40CE-A877-2D6428A6EBD8}"/>
              </a:ext>
            </a:extLst>
          </p:cNvPr>
          <p:cNvPicPr>
            <a:picLocks noChangeAspect="1"/>
          </p:cNvPicPr>
          <p:nvPr/>
        </p:nvPicPr>
        <p:blipFill>
          <a:blip r:embed="rId2"/>
          <a:stretch>
            <a:fillRect/>
          </a:stretch>
        </p:blipFill>
        <p:spPr>
          <a:xfrm>
            <a:off x="1081087" y="600075"/>
            <a:ext cx="10029825" cy="5048250"/>
          </a:xfrm>
          <a:prstGeom prst="rect">
            <a:avLst/>
          </a:prstGeom>
        </p:spPr>
      </p:pic>
      <p:sp>
        <p:nvSpPr>
          <p:cNvPr id="10" name="Rectangle 9">
            <a:extLst>
              <a:ext uri="{FF2B5EF4-FFF2-40B4-BE49-F238E27FC236}">
                <a16:creationId xmlns:a16="http://schemas.microsoft.com/office/drawing/2014/main" id="{CF76050D-86FC-448B-BB49-DAC7576964DF}"/>
              </a:ext>
            </a:extLst>
          </p:cNvPr>
          <p:cNvSpPr/>
          <p:nvPr/>
        </p:nvSpPr>
        <p:spPr>
          <a:xfrm>
            <a:off x="974407" y="5796260"/>
            <a:ext cx="10272713" cy="461665"/>
          </a:xfrm>
          <a:prstGeom prst="rect">
            <a:avLst/>
          </a:prstGeom>
        </p:spPr>
        <p:txBody>
          <a:bodyPr wrap="square">
            <a:spAutoFit/>
          </a:bodyPr>
          <a:lstStyle/>
          <a:p>
            <a:pPr algn="ctr"/>
            <a:r>
              <a:rPr lang="en-GB" sz="2400" b="1" dirty="0">
                <a:hlinkClick r:id="rId3"/>
              </a:rPr>
              <a:t>https://www.dyw.scot/discovercreative1.html</a:t>
            </a:r>
            <a:endParaRPr lang="en-GB" sz="2400" b="1" dirty="0"/>
          </a:p>
        </p:txBody>
      </p:sp>
    </p:spTree>
    <p:extLst>
      <p:ext uri="{BB962C8B-B14F-4D97-AF65-F5344CB8AC3E}">
        <p14:creationId xmlns:p14="http://schemas.microsoft.com/office/powerpoint/2010/main" val="14112263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0D732-8F02-4F6A-AF28-F529F4A73CE0}"/>
              </a:ext>
            </a:extLst>
          </p:cNvPr>
          <p:cNvSpPr>
            <a:spLocks noGrp="1"/>
          </p:cNvSpPr>
          <p:nvPr>
            <p:ph type="title"/>
          </p:nvPr>
        </p:nvSpPr>
        <p:spPr>
          <a:xfrm>
            <a:off x="556532" y="643467"/>
            <a:ext cx="11210925" cy="744836"/>
          </a:xfrm>
          <a:solidFill>
            <a:srgbClr val="002060"/>
          </a:solidFill>
        </p:spPr>
        <p:txBody>
          <a:bodyPr vert="horz" lIns="91440" tIns="45720" rIns="91440" bIns="45720" rtlCol="0" anchor="ctr">
            <a:normAutofit/>
          </a:bodyPr>
          <a:lstStyle/>
          <a:p>
            <a:pPr algn="ctr"/>
            <a:r>
              <a:rPr lang="en-US" sz="3600" b="1" kern="1200" dirty="0">
                <a:solidFill>
                  <a:schemeClr val="bg1"/>
                </a:solidFill>
                <a:latin typeface="+mj-lt"/>
                <a:ea typeface="+mj-ea"/>
                <a:cs typeface="+mj-cs"/>
              </a:rPr>
              <a:t>Discussion: What do you </a:t>
            </a:r>
            <a:r>
              <a:rPr lang="en-US" sz="3600" b="1" dirty="0">
                <a:solidFill>
                  <a:schemeClr val="bg1"/>
                </a:solidFill>
              </a:rPr>
              <a:t>think Heritage is</a:t>
            </a:r>
            <a:r>
              <a:rPr lang="en-US" sz="3600" b="1" kern="1200" dirty="0">
                <a:solidFill>
                  <a:schemeClr val="bg1"/>
                </a:solidFill>
                <a:latin typeface="+mj-lt"/>
                <a:ea typeface="+mj-ea"/>
                <a:cs typeface="+mj-cs"/>
              </a:rPr>
              <a:t>?</a:t>
            </a:r>
          </a:p>
        </p:txBody>
      </p:sp>
      <p:pic>
        <p:nvPicPr>
          <p:cNvPr id="27" name="Picture 26" descr="A person holding a gun&#10;&#10;Description automatically generated">
            <a:extLst>
              <a:ext uri="{FF2B5EF4-FFF2-40B4-BE49-F238E27FC236}">
                <a16:creationId xmlns:a16="http://schemas.microsoft.com/office/drawing/2014/main" id="{67E51188-B77A-4C6D-A1EC-9C4E20BA8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469" y="4053619"/>
            <a:ext cx="1373188" cy="1824893"/>
          </a:xfrm>
          <a:prstGeom prst="rect">
            <a:avLst/>
          </a:prstGeom>
        </p:spPr>
      </p:pic>
      <p:pic>
        <p:nvPicPr>
          <p:cNvPr id="13" name="Picture 12" descr="A picture containing outdoor, sky, standing, field&#10;&#10;Description automatically generated">
            <a:extLst>
              <a:ext uri="{FF2B5EF4-FFF2-40B4-BE49-F238E27FC236}">
                <a16:creationId xmlns:a16="http://schemas.microsoft.com/office/drawing/2014/main" id="{0AFF6CB6-E62C-4B9A-8EA3-E02B22BE0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213" y="1863725"/>
            <a:ext cx="3294063" cy="2108200"/>
          </a:xfrm>
          <a:prstGeom prst="rect">
            <a:avLst/>
          </a:prstGeom>
        </p:spPr>
      </p:pic>
      <p:pic>
        <p:nvPicPr>
          <p:cNvPr id="10" name="Picture 9" descr="A large brown cow standing on a lush green field&#10;&#10;Description automatically generated">
            <a:extLst>
              <a:ext uri="{FF2B5EF4-FFF2-40B4-BE49-F238E27FC236}">
                <a16:creationId xmlns:a16="http://schemas.microsoft.com/office/drawing/2014/main" id="{2F373D97-6632-4CDB-9E85-F82A292DF6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1038" y="1863725"/>
            <a:ext cx="3203575" cy="2108200"/>
          </a:xfrm>
          <a:prstGeom prst="rect">
            <a:avLst/>
          </a:prstGeom>
        </p:spPr>
      </p:pic>
      <p:pic>
        <p:nvPicPr>
          <p:cNvPr id="25" name="Picture 24" descr="A picture containing grass, field, sheep, building&#10;&#10;Description automatically generated">
            <a:extLst>
              <a:ext uri="{FF2B5EF4-FFF2-40B4-BE49-F238E27FC236}">
                <a16:creationId xmlns:a16="http://schemas.microsoft.com/office/drawing/2014/main" id="{CC4A68DF-9C22-4538-8C04-B62B7B5F1C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2868" y="4054475"/>
            <a:ext cx="2762250" cy="1824038"/>
          </a:xfrm>
          <a:prstGeom prst="rect">
            <a:avLst/>
          </a:prstGeom>
        </p:spPr>
      </p:pic>
      <p:pic>
        <p:nvPicPr>
          <p:cNvPr id="29" name="Picture 28" descr="A close up of a bottle&#10;&#10;Description automatically generated">
            <a:extLst>
              <a:ext uri="{FF2B5EF4-FFF2-40B4-BE49-F238E27FC236}">
                <a16:creationId xmlns:a16="http://schemas.microsoft.com/office/drawing/2014/main" id="{BF65A6BA-523E-44BD-A094-50580CCA7F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2615" y="4054475"/>
            <a:ext cx="955675" cy="1824038"/>
          </a:xfrm>
          <a:prstGeom prst="rect">
            <a:avLst/>
          </a:prstGeom>
        </p:spPr>
      </p:pic>
      <p:pic>
        <p:nvPicPr>
          <p:cNvPr id="4" name="Picture 3">
            <a:extLst>
              <a:ext uri="{FF2B5EF4-FFF2-40B4-BE49-F238E27FC236}">
                <a16:creationId xmlns:a16="http://schemas.microsoft.com/office/drawing/2014/main" id="{ADD23999-8EBB-4A95-8AE0-A57089D019A2}"/>
              </a:ext>
            </a:extLst>
          </p:cNvPr>
          <p:cNvPicPr>
            <a:picLocks noChangeAspect="1"/>
          </p:cNvPicPr>
          <p:nvPr/>
        </p:nvPicPr>
        <p:blipFill>
          <a:blip r:embed="rId8"/>
          <a:stretch>
            <a:fillRect/>
          </a:stretch>
        </p:blipFill>
        <p:spPr>
          <a:xfrm>
            <a:off x="9336180" y="4054475"/>
            <a:ext cx="2168433" cy="1824039"/>
          </a:xfrm>
          <a:prstGeom prst="rect">
            <a:avLst/>
          </a:prstGeom>
        </p:spPr>
      </p:pic>
      <p:pic>
        <p:nvPicPr>
          <p:cNvPr id="6" name="Picture 5">
            <a:extLst>
              <a:ext uri="{FF2B5EF4-FFF2-40B4-BE49-F238E27FC236}">
                <a16:creationId xmlns:a16="http://schemas.microsoft.com/office/drawing/2014/main" id="{333D160F-B442-4E6D-9488-C8E1BD2A182F}"/>
              </a:ext>
            </a:extLst>
          </p:cNvPr>
          <p:cNvPicPr>
            <a:picLocks noChangeAspect="1"/>
          </p:cNvPicPr>
          <p:nvPr/>
        </p:nvPicPr>
        <p:blipFill>
          <a:blip r:embed="rId9"/>
          <a:stretch>
            <a:fillRect/>
          </a:stretch>
        </p:blipFill>
        <p:spPr>
          <a:xfrm>
            <a:off x="684213" y="4054475"/>
            <a:ext cx="2737340" cy="1824893"/>
          </a:xfrm>
          <a:prstGeom prst="rect">
            <a:avLst/>
          </a:prstGeom>
        </p:spPr>
      </p:pic>
      <p:pic>
        <p:nvPicPr>
          <p:cNvPr id="8" name="Picture 7">
            <a:extLst>
              <a:ext uri="{FF2B5EF4-FFF2-40B4-BE49-F238E27FC236}">
                <a16:creationId xmlns:a16="http://schemas.microsoft.com/office/drawing/2014/main" id="{2B903BC6-2346-4B68-AB37-510EF9D78E17}"/>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084393" y="1863726"/>
            <a:ext cx="4040104" cy="2108200"/>
          </a:xfrm>
          <a:prstGeom prst="rect">
            <a:avLst/>
          </a:prstGeom>
        </p:spPr>
      </p:pic>
    </p:spTree>
    <p:extLst>
      <p:ext uri="{BB962C8B-B14F-4D97-AF65-F5344CB8AC3E}">
        <p14:creationId xmlns:p14="http://schemas.microsoft.com/office/powerpoint/2010/main" val="4223777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40B1-DD31-43E4-88C9-7A06250DD3E1}"/>
              </a:ext>
            </a:extLst>
          </p:cNvPr>
          <p:cNvSpPr>
            <a:spLocks noGrp="1"/>
          </p:cNvSpPr>
          <p:nvPr>
            <p:ph type="title"/>
          </p:nvPr>
        </p:nvSpPr>
        <p:spPr/>
        <p:txBody>
          <a:bodyPr>
            <a:normAutofit/>
          </a:bodyPr>
          <a:lstStyle/>
          <a:p>
            <a:pPr algn="ctr"/>
            <a:r>
              <a:rPr lang="en-GB" sz="8800" b="1" dirty="0">
                <a:solidFill>
                  <a:srgbClr val="006666"/>
                </a:solidFill>
                <a:latin typeface="Bahnschrift Light Condensed" panose="020B0502040204020203" pitchFamily="34" charset="0"/>
              </a:rPr>
              <a:t>My World Of Work</a:t>
            </a:r>
          </a:p>
        </p:txBody>
      </p:sp>
      <p:pic>
        <p:nvPicPr>
          <p:cNvPr id="5" name="Picture 4">
            <a:extLst>
              <a:ext uri="{FF2B5EF4-FFF2-40B4-BE49-F238E27FC236}">
                <a16:creationId xmlns:a16="http://schemas.microsoft.com/office/drawing/2014/main" id="{568AC07A-3657-4768-80DE-B3409DE28452}"/>
              </a:ext>
            </a:extLst>
          </p:cNvPr>
          <p:cNvPicPr>
            <a:picLocks noChangeAspect="1"/>
          </p:cNvPicPr>
          <p:nvPr/>
        </p:nvPicPr>
        <p:blipFill>
          <a:blip r:embed="rId3">
            <a:duotone>
              <a:prstClr val="black"/>
              <a:srgbClr val="006666">
                <a:tint val="45000"/>
                <a:satMod val="400000"/>
              </a:srgb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338387" y="2390775"/>
            <a:ext cx="7515225" cy="2909695"/>
          </a:xfrm>
          <a:prstGeom prst="rect">
            <a:avLst/>
          </a:prstGeom>
          <a:ln>
            <a:noFill/>
          </a:ln>
        </p:spPr>
      </p:pic>
      <p:pic>
        <p:nvPicPr>
          <p:cNvPr id="3" name="Picture 2">
            <a:extLst>
              <a:ext uri="{FF2B5EF4-FFF2-40B4-BE49-F238E27FC236}">
                <a16:creationId xmlns:a16="http://schemas.microsoft.com/office/drawing/2014/main" id="{D050AD6C-A0B9-4FAF-B7EF-CE4CAEBC2C27}"/>
              </a:ext>
            </a:extLst>
          </p:cNvPr>
          <p:cNvPicPr>
            <a:picLocks noChangeAspect="1"/>
          </p:cNvPicPr>
          <p:nvPr/>
        </p:nvPicPr>
        <p:blipFill>
          <a:blip r:embed="rId5"/>
          <a:stretch>
            <a:fillRect/>
          </a:stretch>
        </p:blipFill>
        <p:spPr>
          <a:xfrm>
            <a:off x="698258" y="0"/>
            <a:ext cx="10655542" cy="6858000"/>
          </a:xfrm>
          <a:prstGeom prst="rect">
            <a:avLst/>
          </a:prstGeom>
        </p:spPr>
      </p:pic>
    </p:spTree>
    <p:extLst>
      <p:ext uri="{BB962C8B-B14F-4D97-AF65-F5344CB8AC3E}">
        <p14:creationId xmlns:p14="http://schemas.microsoft.com/office/powerpoint/2010/main" val="3288371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384DA4D-1FC9-4966-8007-258D56E5587F}"/>
              </a:ext>
            </a:extLst>
          </p:cNvPr>
          <p:cNvPicPr>
            <a:picLocks noChangeAspect="1"/>
          </p:cNvPicPr>
          <p:nvPr/>
        </p:nvPicPr>
        <p:blipFill>
          <a:blip r:embed="rId2"/>
          <a:stretch>
            <a:fillRect/>
          </a:stretch>
        </p:blipFill>
        <p:spPr>
          <a:xfrm>
            <a:off x="643467" y="1177967"/>
            <a:ext cx="3278292" cy="1555661"/>
          </a:xfrm>
          <a:prstGeom prst="rect">
            <a:avLst/>
          </a:prstGeom>
        </p:spPr>
      </p:pic>
      <p:pic>
        <p:nvPicPr>
          <p:cNvPr id="3" name="Picture 2" descr="Text&#10;&#10;Description automatically generated">
            <a:extLst>
              <a:ext uri="{FF2B5EF4-FFF2-40B4-BE49-F238E27FC236}">
                <a16:creationId xmlns:a16="http://schemas.microsoft.com/office/drawing/2014/main" id="{B30C1F52-D768-423D-BC4A-E1048BEF0074}"/>
              </a:ext>
            </a:extLst>
          </p:cNvPr>
          <p:cNvPicPr>
            <a:picLocks noChangeAspect="1"/>
          </p:cNvPicPr>
          <p:nvPr/>
        </p:nvPicPr>
        <p:blipFill>
          <a:blip r:embed="rId3"/>
          <a:stretch>
            <a:fillRect/>
          </a:stretch>
        </p:blipFill>
        <p:spPr>
          <a:xfrm>
            <a:off x="4243493" y="1665673"/>
            <a:ext cx="3743538" cy="580248"/>
          </a:xfrm>
          <a:prstGeom prst="rect">
            <a:avLst/>
          </a:prstGeom>
        </p:spPr>
      </p:pic>
      <p:pic>
        <p:nvPicPr>
          <p:cNvPr id="7" name="Picture 6" descr="Text&#10;&#10;Description automatically generated">
            <a:extLst>
              <a:ext uri="{FF2B5EF4-FFF2-40B4-BE49-F238E27FC236}">
                <a16:creationId xmlns:a16="http://schemas.microsoft.com/office/drawing/2014/main" id="{06AD5429-694B-40E2-B64F-FB6BC310C982}"/>
              </a:ext>
            </a:extLst>
          </p:cNvPr>
          <p:cNvPicPr>
            <a:picLocks noChangeAspect="1"/>
          </p:cNvPicPr>
          <p:nvPr/>
        </p:nvPicPr>
        <p:blipFill>
          <a:blip r:embed="rId4"/>
          <a:stretch>
            <a:fillRect/>
          </a:stretch>
        </p:blipFill>
        <p:spPr>
          <a:xfrm>
            <a:off x="8308764" y="1174203"/>
            <a:ext cx="3239769" cy="1563188"/>
          </a:xfrm>
          <a:prstGeom prst="rect">
            <a:avLst/>
          </a:prstGeom>
        </p:spPr>
      </p:pic>
      <p:pic>
        <p:nvPicPr>
          <p:cNvPr id="4" name="Picture 3">
            <a:extLst>
              <a:ext uri="{FF2B5EF4-FFF2-40B4-BE49-F238E27FC236}">
                <a16:creationId xmlns:a16="http://schemas.microsoft.com/office/drawing/2014/main" id="{E4826DC1-C941-41DC-BE56-B4843235EB44}"/>
              </a:ext>
            </a:extLst>
          </p:cNvPr>
          <p:cNvPicPr>
            <a:picLocks noChangeAspect="1"/>
          </p:cNvPicPr>
          <p:nvPr/>
        </p:nvPicPr>
        <p:blipFill>
          <a:blip r:embed="rId5"/>
          <a:stretch>
            <a:fillRect/>
          </a:stretch>
        </p:blipFill>
        <p:spPr>
          <a:xfrm>
            <a:off x="643467" y="4244256"/>
            <a:ext cx="3278292" cy="1315879"/>
          </a:xfrm>
          <a:prstGeom prst="rect">
            <a:avLst/>
          </a:prstGeom>
        </p:spPr>
      </p:pic>
      <p:pic>
        <p:nvPicPr>
          <p:cNvPr id="6" name="Picture 5">
            <a:extLst>
              <a:ext uri="{FF2B5EF4-FFF2-40B4-BE49-F238E27FC236}">
                <a16:creationId xmlns:a16="http://schemas.microsoft.com/office/drawing/2014/main" id="{97F54325-38A2-4A50-8067-01A9FF25BF5E}"/>
              </a:ext>
            </a:extLst>
          </p:cNvPr>
          <p:cNvPicPr>
            <a:picLocks noChangeAspect="1"/>
          </p:cNvPicPr>
          <p:nvPr/>
        </p:nvPicPr>
        <p:blipFill>
          <a:blip r:embed="rId6"/>
          <a:stretch>
            <a:fillRect/>
          </a:stretch>
        </p:blipFill>
        <p:spPr>
          <a:xfrm>
            <a:off x="4243494" y="4340970"/>
            <a:ext cx="3743538" cy="1141778"/>
          </a:xfrm>
          <a:prstGeom prst="rect">
            <a:avLst/>
          </a:prstGeom>
        </p:spPr>
      </p:pic>
      <p:pic>
        <p:nvPicPr>
          <p:cNvPr id="2" name="Picture 1">
            <a:extLst>
              <a:ext uri="{FF2B5EF4-FFF2-40B4-BE49-F238E27FC236}">
                <a16:creationId xmlns:a16="http://schemas.microsoft.com/office/drawing/2014/main" id="{7B2BB52E-1D1F-4276-A091-F12D730E23B5}"/>
              </a:ext>
            </a:extLst>
          </p:cNvPr>
          <p:cNvPicPr>
            <a:picLocks noChangeAspect="1"/>
          </p:cNvPicPr>
          <p:nvPr/>
        </p:nvPicPr>
        <p:blipFill>
          <a:blip r:embed="rId7"/>
          <a:stretch>
            <a:fillRect/>
          </a:stretch>
        </p:blipFill>
        <p:spPr>
          <a:xfrm>
            <a:off x="8308763" y="3865422"/>
            <a:ext cx="3239769" cy="2092874"/>
          </a:xfrm>
          <a:prstGeom prst="rect">
            <a:avLst/>
          </a:prstGeom>
        </p:spPr>
      </p:pic>
    </p:spTree>
    <p:extLst>
      <p:ext uri="{BB962C8B-B14F-4D97-AF65-F5344CB8AC3E}">
        <p14:creationId xmlns:p14="http://schemas.microsoft.com/office/powerpoint/2010/main" val="1988992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0D732-8F02-4F6A-AF28-F529F4A73CE0}"/>
              </a:ext>
            </a:extLst>
          </p:cNvPr>
          <p:cNvSpPr>
            <a:spLocks noGrp="1"/>
          </p:cNvSpPr>
          <p:nvPr>
            <p:ph type="title"/>
          </p:nvPr>
        </p:nvSpPr>
        <p:spPr>
          <a:xfrm>
            <a:off x="556532" y="643467"/>
            <a:ext cx="11210925" cy="744836"/>
          </a:xfrm>
          <a:solidFill>
            <a:srgbClr val="002060"/>
          </a:solidFill>
        </p:spPr>
        <p:txBody>
          <a:bodyPr vert="horz" lIns="91440" tIns="45720" rIns="91440" bIns="45720" rtlCol="0" anchor="ctr">
            <a:normAutofit/>
          </a:bodyPr>
          <a:lstStyle/>
          <a:p>
            <a:r>
              <a:rPr lang="en-US" sz="3600" b="1" dirty="0">
                <a:solidFill>
                  <a:schemeClr val="bg1"/>
                </a:solidFill>
              </a:rPr>
              <a:t>How about….?</a:t>
            </a:r>
            <a:endParaRPr lang="en-US" sz="3600" b="1" kern="1200" dirty="0">
              <a:solidFill>
                <a:schemeClr val="bg1"/>
              </a:solidFill>
              <a:latin typeface="+mj-lt"/>
              <a:ea typeface="+mj-ea"/>
              <a:cs typeface="+mj-cs"/>
            </a:endParaRPr>
          </a:p>
        </p:txBody>
      </p:sp>
      <p:pic>
        <p:nvPicPr>
          <p:cNvPr id="8" name="Picture 7">
            <a:extLst>
              <a:ext uri="{FF2B5EF4-FFF2-40B4-BE49-F238E27FC236}">
                <a16:creationId xmlns:a16="http://schemas.microsoft.com/office/drawing/2014/main" id="{9FD1F1A0-7C14-415B-A114-60957A4AB554}"/>
              </a:ext>
            </a:extLst>
          </p:cNvPr>
          <p:cNvPicPr>
            <a:picLocks noChangeAspect="1"/>
          </p:cNvPicPr>
          <p:nvPr/>
        </p:nvPicPr>
        <p:blipFill>
          <a:blip r:embed="rId3"/>
          <a:stretch>
            <a:fillRect/>
          </a:stretch>
        </p:blipFill>
        <p:spPr>
          <a:xfrm>
            <a:off x="5857882" y="1849965"/>
            <a:ext cx="3174889" cy="2076945"/>
          </a:xfrm>
          <a:prstGeom prst="rect">
            <a:avLst/>
          </a:prstGeom>
        </p:spPr>
      </p:pic>
      <p:pic>
        <p:nvPicPr>
          <p:cNvPr id="16" name="Picture 15">
            <a:extLst>
              <a:ext uri="{FF2B5EF4-FFF2-40B4-BE49-F238E27FC236}">
                <a16:creationId xmlns:a16="http://schemas.microsoft.com/office/drawing/2014/main" id="{334ACEB4-3B6A-4850-8414-1BD11A5E4AB0}"/>
              </a:ext>
            </a:extLst>
          </p:cNvPr>
          <p:cNvPicPr>
            <a:picLocks noChangeAspect="1"/>
          </p:cNvPicPr>
          <p:nvPr/>
        </p:nvPicPr>
        <p:blipFill>
          <a:blip r:embed="rId4"/>
          <a:stretch>
            <a:fillRect/>
          </a:stretch>
        </p:blipFill>
        <p:spPr>
          <a:xfrm>
            <a:off x="5094349" y="4021267"/>
            <a:ext cx="2610642" cy="1884762"/>
          </a:xfrm>
          <a:prstGeom prst="rect">
            <a:avLst/>
          </a:prstGeom>
        </p:spPr>
      </p:pic>
      <p:pic>
        <p:nvPicPr>
          <p:cNvPr id="18" name="Picture 17">
            <a:extLst>
              <a:ext uri="{FF2B5EF4-FFF2-40B4-BE49-F238E27FC236}">
                <a16:creationId xmlns:a16="http://schemas.microsoft.com/office/drawing/2014/main" id="{249A09F0-0414-4A94-BBEE-86A08A443FAD}"/>
              </a:ext>
            </a:extLst>
          </p:cNvPr>
          <p:cNvPicPr>
            <a:picLocks noChangeAspect="1"/>
          </p:cNvPicPr>
          <p:nvPr/>
        </p:nvPicPr>
        <p:blipFill>
          <a:blip r:embed="rId5"/>
          <a:stretch>
            <a:fillRect/>
          </a:stretch>
        </p:blipFill>
        <p:spPr>
          <a:xfrm>
            <a:off x="2425708" y="1849965"/>
            <a:ext cx="3369102" cy="2076945"/>
          </a:xfrm>
          <a:prstGeom prst="rect">
            <a:avLst/>
          </a:prstGeom>
        </p:spPr>
      </p:pic>
      <p:pic>
        <p:nvPicPr>
          <p:cNvPr id="20" name="Picture 19">
            <a:extLst>
              <a:ext uri="{FF2B5EF4-FFF2-40B4-BE49-F238E27FC236}">
                <a16:creationId xmlns:a16="http://schemas.microsoft.com/office/drawing/2014/main" id="{F5857704-D2C9-49D9-A988-B7EEA2EF2098}"/>
              </a:ext>
            </a:extLst>
          </p:cNvPr>
          <p:cNvPicPr>
            <a:picLocks noChangeAspect="1"/>
          </p:cNvPicPr>
          <p:nvPr/>
        </p:nvPicPr>
        <p:blipFill>
          <a:blip r:embed="rId6"/>
          <a:stretch>
            <a:fillRect/>
          </a:stretch>
        </p:blipFill>
        <p:spPr>
          <a:xfrm>
            <a:off x="7811243" y="4021267"/>
            <a:ext cx="2736057" cy="1884762"/>
          </a:xfrm>
          <a:prstGeom prst="rect">
            <a:avLst/>
          </a:prstGeom>
        </p:spPr>
      </p:pic>
      <p:pic>
        <p:nvPicPr>
          <p:cNvPr id="21" name="Picture 20">
            <a:extLst>
              <a:ext uri="{FF2B5EF4-FFF2-40B4-BE49-F238E27FC236}">
                <a16:creationId xmlns:a16="http://schemas.microsoft.com/office/drawing/2014/main" id="{49D826C2-2520-4815-BCDA-A2670392FDA8}"/>
              </a:ext>
            </a:extLst>
          </p:cNvPr>
          <p:cNvPicPr>
            <a:picLocks noChangeAspect="1"/>
          </p:cNvPicPr>
          <p:nvPr/>
        </p:nvPicPr>
        <p:blipFill>
          <a:blip r:embed="rId7"/>
          <a:stretch>
            <a:fillRect/>
          </a:stretch>
        </p:blipFill>
        <p:spPr>
          <a:xfrm>
            <a:off x="9095843" y="1849965"/>
            <a:ext cx="2694786" cy="2076945"/>
          </a:xfrm>
          <a:prstGeom prst="rect">
            <a:avLst/>
          </a:prstGeom>
        </p:spPr>
      </p:pic>
      <p:pic>
        <p:nvPicPr>
          <p:cNvPr id="22" name="Picture 21">
            <a:extLst>
              <a:ext uri="{FF2B5EF4-FFF2-40B4-BE49-F238E27FC236}">
                <a16:creationId xmlns:a16="http://schemas.microsoft.com/office/drawing/2014/main" id="{79590BEA-0F24-422C-8309-2D65A71F30DB}"/>
              </a:ext>
            </a:extLst>
          </p:cNvPr>
          <p:cNvPicPr>
            <a:picLocks noChangeAspect="1"/>
          </p:cNvPicPr>
          <p:nvPr/>
        </p:nvPicPr>
        <p:blipFill>
          <a:blip r:embed="rId8"/>
          <a:stretch>
            <a:fillRect/>
          </a:stretch>
        </p:blipFill>
        <p:spPr>
          <a:xfrm>
            <a:off x="873007" y="4021266"/>
            <a:ext cx="2642014" cy="1873756"/>
          </a:xfrm>
          <a:prstGeom prst="rect">
            <a:avLst/>
          </a:prstGeom>
        </p:spPr>
      </p:pic>
      <p:pic>
        <p:nvPicPr>
          <p:cNvPr id="24" name="Picture 23">
            <a:extLst>
              <a:ext uri="{FF2B5EF4-FFF2-40B4-BE49-F238E27FC236}">
                <a16:creationId xmlns:a16="http://schemas.microsoft.com/office/drawing/2014/main" id="{F9603609-2656-46BE-BFDB-8D4E1FAC592C}"/>
              </a:ext>
            </a:extLst>
          </p:cNvPr>
          <p:cNvPicPr>
            <a:picLocks noChangeAspect="1"/>
          </p:cNvPicPr>
          <p:nvPr/>
        </p:nvPicPr>
        <p:blipFill>
          <a:blip r:embed="rId9"/>
          <a:stretch>
            <a:fillRect/>
          </a:stretch>
        </p:blipFill>
        <p:spPr>
          <a:xfrm>
            <a:off x="873006" y="1849965"/>
            <a:ext cx="1489630" cy="2076945"/>
          </a:xfrm>
          <a:prstGeom prst="rect">
            <a:avLst/>
          </a:prstGeom>
        </p:spPr>
      </p:pic>
      <p:pic>
        <p:nvPicPr>
          <p:cNvPr id="35" name="Picture 34">
            <a:extLst>
              <a:ext uri="{FF2B5EF4-FFF2-40B4-BE49-F238E27FC236}">
                <a16:creationId xmlns:a16="http://schemas.microsoft.com/office/drawing/2014/main" id="{FDAF1EB3-3805-4DC9-BD5D-0619D1858D66}"/>
              </a:ext>
            </a:extLst>
          </p:cNvPr>
          <p:cNvPicPr>
            <a:picLocks noChangeAspect="1"/>
          </p:cNvPicPr>
          <p:nvPr/>
        </p:nvPicPr>
        <p:blipFill>
          <a:blip r:embed="rId10"/>
          <a:stretch>
            <a:fillRect/>
          </a:stretch>
        </p:blipFill>
        <p:spPr>
          <a:xfrm>
            <a:off x="3606077" y="4021267"/>
            <a:ext cx="1397215" cy="1857246"/>
          </a:xfrm>
          <a:prstGeom prst="rect">
            <a:avLst/>
          </a:prstGeom>
        </p:spPr>
      </p:pic>
      <p:pic>
        <p:nvPicPr>
          <p:cNvPr id="37" name="Picture 36">
            <a:extLst>
              <a:ext uri="{FF2B5EF4-FFF2-40B4-BE49-F238E27FC236}">
                <a16:creationId xmlns:a16="http://schemas.microsoft.com/office/drawing/2014/main" id="{3BBC2C3D-AA83-4BCD-A4AE-29E4B62A0DB9}"/>
              </a:ext>
            </a:extLst>
          </p:cNvPr>
          <p:cNvPicPr>
            <a:picLocks noChangeAspect="1"/>
          </p:cNvPicPr>
          <p:nvPr/>
        </p:nvPicPr>
        <p:blipFill>
          <a:blip r:embed="rId11"/>
          <a:stretch>
            <a:fillRect/>
          </a:stretch>
        </p:blipFill>
        <p:spPr>
          <a:xfrm>
            <a:off x="5857882" y="1849965"/>
            <a:ext cx="3174889" cy="2076945"/>
          </a:xfrm>
          <a:prstGeom prst="rect">
            <a:avLst/>
          </a:prstGeom>
        </p:spPr>
      </p:pic>
      <p:pic>
        <p:nvPicPr>
          <p:cNvPr id="3" name="Picture 2">
            <a:extLst>
              <a:ext uri="{FF2B5EF4-FFF2-40B4-BE49-F238E27FC236}">
                <a16:creationId xmlns:a16="http://schemas.microsoft.com/office/drawing/2014/main" id="{E0F870DE-2D7E-452A-97EE-9507401832CB}"/>
              </a:ext>
            </a:extLst>
          </p:cNvPr>
          <p:cNvPicPr>
            <a:picLocks noChangeAspect="1"/>
          </p:cNvPicPr>
          <p:nvPr/>
        </p:nvPicPr>
        <p:blipFill>
          <a:blip r:embed="rId12"/>
          <a:stretch>
            <a:fillRect/>
          </a:stretch>
        </p:blipFill>
        <p:spPr>
          <a:xfrm>
            <a:off x="10610372" y="4021266"/>
            <a:ext cx="1256508" cy="1884762"/>
          </a:xfrm>
          <a:prstGeom prst="rect">
            <a:avLst/>
          </a:prstGeom>
        </p:spPr>
      </p:pic>
    </p:spTree>
    <p:extLst>
      <p:ext uri="{BB962C8B-B14F-4D97-AF65-F5344CB8AC3E}">
        <p14:creationId xmlns:p14="http://schemas.microsoft.com/office/powerpoint/2010/main" val="1716845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A2B27-2CD1-4FBA-9B42-57759243D966}"/>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Heritage is….</a:t>
            </a:r>
            <a:endParaRPr lang="en-GB" sz="4000" dirty="0">
              <a:solidFill>
                <a:srgbClr val="FFFFFF"/>
              </a:solidFill>
            </a:endParaRPr>
          </a:p>
        </p:txBody>
      </p:sp>
      <p:sp>
        <p:nvSpPr>
          <p:cNvPr id="3" name="Content Placeholder 2">
            <a:extLst>
              <a:ext uri="{FF2B5EF4-FFF2-40B4-BE49-F238E27FC236}">
                <a16:creationId xmlns:a16="http://schemas.microsoft.com/office/drawing/2014/main" id="{B92EB4CF-1648-4E20-92EF-D2DB6495AB37}"/>
              </a:ext>
            </a:extLst>
          </p:cNvPr>
          <p:cNvSpPr>
            <a:spLocks noGrp="1"/>
          </p:cNvSpPr>
          <p:nvPr>
            <p:ph idx="1"/>
          </p:nvPr>
        </p:nvSpPr>
        <p:spPr>
          <a:xfrm>
            <a:off x="4810259" y="649480"/>
            <a:ext cx="6555347" cy="5546047"/>
          </a:xfrm>
        </p:spPr>
        <p:txBody>
          <a:bodyPr anchor="ctr">
            <a:normAutofit/>
          </a:bodyPr>
          <a:lstStyle/>
          <a:p>
            <a:pPr marL="0" indent="0">
              <a:buNone/>
            </a:pPr>
            <a:r>
              <a:rPr lang="en-GB" sz="3600" dirty="0"/>
              <a:t>Design</a:t>
            </a:r>
          </a:p>
          <a:p>
            <a:pPr marL="0" indent="0">
              <a:buNone/>
            </a:pPr>
            <a:r>
              <a:rPr lang="en-GB" sz="3600" dirty="0"/>
              <a:t>People</a:t>
            </a:r>
          </a:p>
          <a:p>
            <a:pPr marL="0" indent="0">
              <a:buNone/>
            </a:pPr>
            <a:r>
              <a:rPr lang="en-GB" sz="3600" dirty="0"/>
              <a:t>Technology</a:t>
            </a:r>
          </a:p>
          <a:p>
            <a:pPr marL="0" indent="0">
              <a:buNone/>
            </a:pPr>
            <a:r>
              <a:rPr lang="en-GB" sz="3600" dirty="0"/>
              <a:t>Places</a:t>
            </a:r>
          </a:p>
          <a:p>
            <a:pPr marL="0" indent="0">
              <a:buNone/>
            </a:pPr>
            <a:r>
              <a:rPr lang="en-GB" sz="3600" dirty="0"/>
              <a:t>Discovery</a:t>
            </a:r>
          </a:p>
          <a:p>
            <a:pPr marL="0" indent="0">
              <a:buNone/>
            </a:pPr>
            <a:endParaRPr lang="en-GB" sz="3600" dirty="0"/>
          </a:p>
          <a:p>
            <a:pPr marL="0" indent="0">
              <a:buNone/>
            </a:pPr>
            <a:r>
              <a:rPr lang="en-GB" sz="3600" dirty="0"/>
              <a:t>Heritage is …Scotland</a:t>
            </a:r>
          </a:p>
          <a:p>
            <a:endParaRPr lang="en-GB" sz="2000" dirty="0"/>
          </a:p>
        </p:txBody>
      </p:sp>
    </p:spTree>
    <p:extLst>
      <p:ext uri="{BB962C8B-B14F-4D97-AF65-F5344CB8AC3E}">
        <p14:creationId xmlns:p14="http://schemas.microsoft.com/office/powerpoint/2010/main" val="253311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6">
            <a:extLst>
              <a:ext uri="{FF2B5EF4-FFF2-40B4-BE49-F238E27FC236}">
                <a16:creationId xmlns:a16="http://schemas.microsoft.com/office/drawing/2014/main" id="{7F7D7B8D-EF99-4CA1-AB1E-4C0C04740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917370"/>
            <a:ext cx="12191999" cy="3940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1F5002-F17A-44CA-93FB-D103BA876D99}"/>
              </a:ext>
            </a:extLst>
          </p:cNvPr>
          <p:cNvSpPr>
            <a:spLocks noGrp="1"/>
          </p:cNvSpPr>
          <p:nvPr>
            <p:ph type="title"/>
          </p:nvPr>
        </p:nvSpPr>
        <p:spPr>
          <a:xfrm>
            <a:off x="645263" y="4887684"/>
            <a:ext cx="10901471" cy="1236440"/>
          </a:xfrm>
          <a:noFill/>
          <a:ln>
            <a:solidFill>
              <a:schemeClr val="bg1"/>
            </a:solidFill>
          </a:ln>
        </p:spPr>
        <p:txBody>
          <a:bodyPr vert="horz" lIns="91440" tIns="45720" rIns="91440" bIns="45720" rtlCol="0" anchor="b">
            <a:normAutofit/>
          </a:bodyPr>
          <a:lstStyle/>
          <a:p>
            <a:pPr algn="ctr"/>
            <a:r>
              <a:rPr lang="en-US" sz="6000" b="1" dirty="0">
                <a:ln w="22225">
                  <a:solidFill>
                    <a:schemeClr val="tx1"/>
                  </a:solidFill>
                  <a:miter lim="800000"/>
                </a:ln>
                <a:solidFill>
                  <a:schemeClr val="bg1"/>
                </a:solidFill>
              </a:rPr>
              <a:t>HERITAGE QUIZ</a:t>
            </a:r>
          </a:p>
        </p:txBody>
      </p:sp>
      <p:pic>
        <p:nvPicPr>
          <p:cNvPr id="5" name="Picture 4">
            <a:extLst>
              <a:ext uri="{FF2B5EF4-FFF2-40B4-BE49-F238E27FC236}">
                <a16:creationId xmlns:a16="http://schemas.microsoft.com/office/drawing/2014/main" id="{AF9B1266-D0FE-4FD9-B3DD-324ECD99BAA0}"/>
              </a:ext>
            </a:extLst>
          </p:cNvPr>
          <p:cNvPicPr>
            <a:picLocks noChangeAspect="1"/>
          </p:cNvPicPr>
          <p:nvPr/>
        </p:nvPicPr>
        <p:blipFill rotWithShape="1">
          <a:blip r:embed="rId3"/>
          <a:srcRect t="1354"/>
          <a:stretch/>
        </p:blipFill>
        <p:spPr>
          <a:xfrm>
            <a:off x="20" y="1"/>
            <a:ext cx="12191979" cy="4239482"/>
          </a:xfrm>
          <a:prstGeom prst="rect">
            <a:avLst/>
          </a:prstGeom>
        </p:spPr>
      </p:pic>
      <p:sp>
        <p:nvSpPr>
          <p:cNvPr id="4" name="Rectangle 3">
            <a:extLst>
              <a:ext uri="{FF2B5EF4-FFF2-40B4-BE49-F238E27FC236}">
                <a16:creationId xmlns:a16="http://schemas.microsoft.com/office/drawing/2014/main" id="{7D9A7683-9DF4-4803-A65B-3215116AC231}"/>
              </a:ext>
            </a:extLst>
          </p:cNvPr>
          <p:cNvSpPr/>
          <p:nvPr/>
        </p:nvSpPr>
        <p:spPr>
          <a:xfrm>
            <a:off x="-472443" y="8359888"/>
            <a:ext cx="6228476" cy="55841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0437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grass, outdoor, field, grassy&#10;&#10;Description automatically generated">
            <a:extLst>
              <a:ext uri="{FF2B5EF4-FFF2-40B4-BE49-F238E27FC236}">
                <a16:creationId xmlns:a16="http://schemas.microsoft.com/office/drawing/2014/main" id="{886349D0-18F5-4341-BE87-A7EEF44D129F}"/>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325" y="-695804"/>
            <a:ext cx="12192000" cy="7540513"/>
          </a:xfrm>
          <a:prstGeom prst="rect">
            <a:avLst/>
          </a:prstGeom>
        </p:spPr>
      </p:pic>
      <p:cxnSp>
        <p:nvCxnSpPr>
          <p:cNvPr id="14"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DB821-4A96-4399-9FCA-6E642011517B}"/>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latin typeface="+mn-lt"/>
              </a:rPr>
              <a:t>Q1</a:t>
            </a:r>
          </a:p>
        </p:txBody>
      </p:sp>
      <p:sp>
        <p:nvSpPr>
          <p:cNvPr id="3" name="Content Placeholder 2">
            <a:extLst>
              <a:ext uri="{FF2B5EF4-FFF2-40B4-BE49-F238E27FC236}">
                <a16:creationId xmlns:a16="http://schemas.microsoft.com/office/drawing/2014/main" id="{539911B2-721E-4DFD-B209-FDA321B2C906}"/>
              </a:ext>
            </a:extLst>
          </p:cNvPr>
          <p:cNvSpPr>
            <a:spLocks noGrp="1"/>
          </p:cNvSpPr>
          <p:nvPr>
            <p:ph idx="1"/>
          </p:nvPr>
        </p:nvSpPr>
        <p:spPr>
          <a:xfrm>
            <a:off x="1339362" y="5815698"/>
            <a:ext cx="9144000" cy="420001"/>
          </a:xfrm>
        </p:spPr>
        <p:txBody>
          <a:bodyPr vert="horz" lIns="91440" tIns="45720" rIns="91440" bIns="45720" rtlCol="0">
            <a:normAutofit fontScale="92500" lnSpcReduction="10000"/>
          </a:bodyPr>
          <a:lstStyle/>
          <a:p>
            <a:pPr marL="0" indent="0" algn="ctr">
              <a:buNone/>
            </a:pPr>
            <a:r>
              <a:rPr lang="en-US" dirty="0">
                <a:solidFill>
                  <a:srgbClr val="E7E6E6"/>
                </a:solidFill>
              </a:rPr>
              <a:t>Where can we find the world’s oldest football?</a:t>
            </a:r>
          </a:p>
        </p:txBody>
      </p:sp>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A80991E-9036-47A9-BB61-7C9BB7B0F31C}"/>
              </a:ext>
            </a:extLst>
          </p:cNvPr>
          <p:cNvSpPr txBox="1"/>
          <p:nvPr/>
        </p:nvSpPr>
        <p:spPr>
          <a:xfrm>
            <a:off x="667086" y="380198"/>
            <a:ext cx="3085427" cy="1754326"/>
          </a:xfrm>
          <a:prstGeom prst="rect">
            <a:avLst/>
          </a:prstGeom>
          <a:noFill/>
        </p:spPr>
        <p:txBody>
          <a:bodyPr wrap="square" rtlCol="0">
            <a:spAutoFit/>
          </a:bodyPr>
          <a:lstStyle/>
          <a:p>
            <a:r>
              <a:rPr lang="en-GB" sz="3600" b="1" dirty="0"/>
              <a:t>The Scottish football museum</a:t>
            </a:r>
          </a:p>
        </p:txBody>
      </p:sp>
      <p:sp>
        <p:nvSpPr>
          <p:cNvPr id="11" name="TextBox 10">
            <a:extLst>
              <a:ext uri="{FF2B5EF4-FFF2-40B4-BE49-F238E27FC236}">
                <a16:creationId xmlns:a16="http://schemas.microsoft.com/office/drawing/2014/main" id="{17A14CC4-75FB-47CB-B5AF-3B9CF66AFA36}"/>
              </a:ext>
            </a:extLst>
          </p:cNvPr>
          <p:cNvSpPr txBox="1"/>
          <p:nvPr/>
        </p:nvSpPr>
        <p:spPr>
          <a:xfrm>
            <a:off x="5085738" y="380198"/>
            <a:ext cx="2292382" cy="1200329"/>
          </a:xfrm>
          <a:prstGeom prst="rect">
            <a:avLst/>
          </a:prstGeom>
          <a:noFill/>
        </p:spPr>
        <p:txBody>
          <a:bodyPr wrap="square" rtlCol="0">
            <a:spAutoFit/>
          </a:bodyPr>
          <a:lstStyle/>
          <a:p>
            <a:r>
              <a:rPr lang="en-GB" sz="3600" b="1" dirty="0"/>
              <a:t>Hampden Park </a:t>
            </a:r>
          </a:p>
        </p:txBody>
      </p:sp>
      <p:sp>
        <p:nvSpPr>
          <p:cNvPr id="12" name="TextBox 11">
            <a:extLst>
              <a:ext uri="{FF2B5EF4-FFF2-40B4-BE49-F238E27FC236}">
                <a16:creationId xmlns:a16="http://schemas.microsoft.com/office/drawing/2014/main" id="{0D8D2F10-A158-425A-B986-AD88D4EF2F5E}"/>
              </a:ext>
            </a:extLst>
          </p:cNvPr>
          <p:cNvSpPr txBox="1"/>
          <p:nvPr/>
        </p:nvSpPr>
        <p:spPr>
          <a:xfrm>
            <a:off x="9140466" y="411729"/>
            <a:ext cx="2860078" cy="1200329"/>
          </a:xfrm>
          <a:prstGeom prst="rect">
            <a:avLst/>
          </a:prstGeom>
          <a:noFill/>
        </p:spPr>
        <p:txBody>
          <a:bodyPr wrap="none" rtlCol="0">
            <a:spAutoFit/>
          </a:bodyPr>
          <a:lstStyle/>
          <a:p>
            <a:r>
              <a:rPr lang="en-GB" sz="3600" b="1" dirty="0"/>
              <a:t>Stirling Smith </a:t>
            </a:r>
          </a:p>
          <a:p>
            <a:r>
              <a:rPr lang="en-GB" sz="3600" b="1" dirty="0"/>
              <a:t>Museum</a:t>
            </a:r>
          </a:p>
        </p:txBody>
      </p:sp>
    </p:spTree>
    <p:extLst>
      <p:ext uri="{BB962C8B-B14F-4D97-AF65-F5344CB8AC3E}">
        <p14:creationId xmlns:p14="http://schemas.microsoft.com/office/powerpoint/2010/main" val="2827815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37E02D2A-8176-4DFF-B785-9772ED7B243A}"/>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70004" cy="6858000"/>
          </a:xfrm>
          <a:prstGeom prst="rect">
            <a:avLst/>
          </a:prstGeom>
        </p:spPr>
      </p:pic>
      <p:cxnSp>
        <p:nvCxnSpPr>
          <p:cNvPr id="14"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8CC932-E656-4762-A47E-227D211E1BBF}"/>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latin typeface="+mn-lt"/>
              </a:rPr>
              <a:t>Q2</a:t>
            </a:r>
          </a:p>
        </p:txBody>
      </p:sp>
      <p:sp>
        <p:nvSpPr>
          <p:cNvPr id="3" name="Content Placeholder 2">
            <a:extLst>
              <a:ext uri="{FF2B5EF4-FFF2-40B4-BE49-F238E27FC236}">
                <a16:creationId xmlns:a16="http://schemas.microsoft.com/office/drawing/2014/main" id="{8814BF64-ABB8-4175-8B5D-FFFB325C48E9}"/>
              </a:ext>
            </a:extLst>
          </p:cNvPr>
          <p:cNvSpPr>
            <a:spLocks noGrp="1"/>
          </p:cNvSpPr>
          <p:nvPr>
            <p:ph idx="1"/>
          </p:nvPr>
        </p:nvSpPr>
        <p:spPr>
          <a:xfrm>
            <a:off x="1339362" y="5815698"/>
            <a:ext cx="9144000" cy="420001"/>
          </a:xfrm>
        </p:spPr>
        <p:txBody>
          <a:bodyPr vert="horz" lIns="91440" tIns="45720" rIns="91440" bIns="45720" rtlCol="0">
            <a:normAutofit fontScale="92500" lnSpcReduction="10000"/>
          </a:bodyPr>
          <a:lstStyle/>
          <a:p>
            <a:pPr marL="0" indent="0" algn="ctr">
              <a:buNone/>
            </a:pPr>
            <a:r>
              <a:rPr lang="en-US" dirty="0">
                <a:solidFill>
                  <a:srgbClr val="E7E6E6"/>
                </a:solidFill>
              </a:rPr>
              <a:t>Approximately, how many castles are in Scotland? </a:t>
            </a:r>
          </a:p>
        </p:txBody>
      </p:sp>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1E51909-1E60-4DFA-9886-254D19956C60}"/>
              </a:ext>
            </a:extLst>
          </p:cNvPr>
          <p:cNvSpPr txBox="1"/>
          <p:nvPr/>
        </p:nvSpPr>
        <p:spPr>
          <a:xfrm>
            <a:off x="5167742" y="612846"/>
            <a:ext cx="2254137" cy="584775"/>
          </a:xfrm>
          <a:prstGeom prst="rect">
            <a:avLst/>
          </a:prstGeom>
          <a:noFill/>
        </p:spPr>
        <p:txBody>
          <a:bodyPr wrap="square" rtlCol="0">
            <a:spAutoFit/>
          </a:bodyPr>
          <a:lstStyle/>
          <a:p>
            <a:pPr algn="ctr"/>
            <a:r>
              <a:rPr lang="en-GB" sz="3200" b="1" dirty="0"/>
              <a:t>HUNDREDS</a:t>
            </a:r>
          </a:p>
        </p:txBody>
      </p:sp>
      <p:sp>
        <p:nvSpPr>
          <p:cNvPr id="12" name="TextBox 11">
            <a:extLst>
              <a:ext uri="{FF2B5EF4-FFF2-40B4-BE49-F238E27FC236}">
                <a16:creationId xmlns:a16="http://schemas.microsoft.com/office/drawing/2014/main" id="{E57954EF-69F8-46A3-A6A5-E73850446222}"/>
              </a:ext>
            </a:extLst>
          </p:cNvPr>
          <p:cNvSpPr txBox="1"/>
          <p:nvPr/>
        </p:nvSpPr>
        <p:spPr>
          <a:xfrm>
            <a:off x="8875184" y="639406"/>
            <a:ext cx="2695600" cy="646331"/>
          </a:xfrm>
          <a:prstGeom prst="rect">
            <a:avLst/>
          </a:prstGeom>
          <a:noFill/>
        </p:spPr>
        <p:txBody>
          <a:bodyPr wrap="square" rtlCol="0">
            <a:spAutoFit/>
          </a:bodyPr>
          <a:lstStyle/>
          <a:p>
            <a:pPr algn="ctr"/>
            <a:r>
              <a:rPr lang="en-GB" sz="3600" b="1" dirty="0"/>
              <a:t>THOUSANDS</a:t>
            </a:r>
          </a:p>
        </p:txBody>
      </p:sp>
      <p:sp>
        <p:nvSpPr>
          <p:cNvPr id="10" name="TextBox 9">
            <a:extLst>
              <a:ext uri="{FF2B5EF4-FFF2-40B4-BE49-F238E27FC236}">
                <a16:creationId xmlns:a16="http://schemas.microsoft.com/office/drawing/2014/main" id="{0B69002E-D7D6-4CF8-9893-6DD18F9BB58B}"/>
              </a:ext>
            </a:extLst>
          </p:cNvPr>
          <p:cNvSpPr txBox="1"/>
          <p:nvPr/>
        </p:nvSpPr>
        <p:spPr>
          <a:xfrm>
            <a:off x="1013463" y="641945"/>
            <a:ext cx="1555067" cy="646331"/>
          </a:xfrm>
          <a:prstGeom prst="rect">
            <a:avLst/>
          </a:prstGeom>
          <a:noFill/>
        </p:spPr>
        <p:txBody>
          <a:bodyPr wrap="square" rtlCol="0">
            <a:spAutoFit/>
          </a:bodyPr>
          <a:lstStyle/>
          <a:p>
            <a:pPr algn="ctr"/>
            <a:r>
              <a:rPr lang="en-GB" sz="3600" b="1" dirty="0"/>
              <a:t>TENS</a:t>
            </a:r>
          </a:p>
        </p:txBody>
      </p:sp>
      <p:sp>
        <p:nvSpPr>
          <p:cNvPr id="81" name="TextBox 80">
            <a:extLst>
              <a:ext uri="{FF2B5EF4-FFF2-40B4-BE49-F238E27FC236}">
                <a16:creationId xmlns:a16="http://schemas.microsoft.com/office/drawing/2014/main" id="{BDEF8A1B-9457-47E0-ACB6-1D4BFFDA3800}"/>
              </a:ext>
            </a:extLst>
          </p:cNvPr>
          <p:cNvSpPr txBox="1"/>
          <p:nvPr/>
        </p:nvSpPr>
        <p:spPr>
          <a:xfrm>
            <a:off x="952500" y="6858000"/>
            <a:ext cx="10287000" cy="230832"/>
          </a:xfrm>
          <a:prstGeom prst="rect">
            <a:avLst/>
          </a:prstGeom>
          <a:noFill/>
        </p:spPr>
        <p:txBody>
          <a:bodyPr wrap="square" rtlCol="0">
            <a:spAutoFit/>
          </a:bodyPr>
          <a:lstStyle/>
          <a:p>
            <a:r>
              <a:rPr lang="en-GB" sz="900">
                <a:hlinkClick r:id="rId4" tooltip="https://commons.wikimedia.org/wiki/File:Schottland-Edinburgh_Castle.JPG"/>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19280847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7D42B8F-42ED-4753-A06F-C0F8E7CCA6C7}"/>
              </a:ext>
            </a:extLst>
          </p:cNvPr>
          <p:cNvPicPr>
            <a:picLocks noChangeAspect="1"/>
          </p:cNvPicPr>
          <p:nvPr/>
        </p:nvPicPr>
        <p:blipFill>
          <a:blip r:embed="rId3">
            <a:alphaModFix amt="63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669017"/>
            <a:ext cx="12175925" cy="6890878"/>
          </a:xfrm>
          <a:prstGeom prst="rect">
            <a:avLst/>
          </a:prstGeom>
        </p:spPr>
      </p:pic>
      <p:cxnSp>
        <p:nvCxnSpPr>
          <p:cNvPr id="14"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DB821-4A96-4399-9FCA-6E642011517B}"/>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latin typeface="+mn-lt"/>
              </a:rPr>
              <a:t>Q3</a:t>
            </a:r>
          </a:p>
        </p:txBody>
      </p:sp>
      <p:sp>
        <p:nvSpPr>
          <p:cNvPr id="3" name="Content Placeholder 2">
            <a:extLst>
              <a:ext uri="{FF2B5EF4-FFF2-40B4-BE49-F238E27FC236}">
                <a16:creationId xmlns:a16="http://schemas.microsoft.com/office/drawing/2014/main" id="{539911B2-721E-4DFD-B209-FDA321B2C906}"/>
              </a:ext>
            </a:extLst>
          </p:cNvPr>
          <p:cNvSpPr>
            <a:spLocks noGrp="1"/>
          </p:cNvSpPr>
          <p:nvPr>
            <p:ph idx="1"/>
          </p:nvPr>
        </p:nvSpPr>
        <p:spPr>
          <a:xfrm>
            <a:off x="1339362" y="5815698"/>
            <a:ext cx="9144000" cy="420001"/>
          </a:xfrm>
        </p:spPr>
        <p:txBody>
          <a:bodyPr vert="horz" lIns="91440" tIns="45720" rIns="91440" bIns="45720" rtlCol="0">
            <a:normAutofit fontScale="77500" lnSpcReduction="20000"/>
          </a:bodyPr>
          <a:lstStyle/>
          <a:p>
            <a:pPr marL="0" indent="0" algn="ctr">
              <a:buNone/>
            </a:pPr>
            <a:r>
              <a:rPr lang="en-US" dirty="0">
                <a:solidFill>
                  <a:srgbClr val="E7E6E6"/>
                </a:solidFill>
              </a:rPr>
              <a:t>How old is the earliest archaeological evidence of people living in Scotland?</a:t>
            </a:r>
          </a:p>
        </p:txBody>
      </p:sp>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A80991E-9036-47A9-BB61-7C9BB7B0F31C}"/>
              </a:ext>
            </a:extLst>
          </p:cNvPr>
          <p:cNvSpPr txBox="1"/>
          <p:nvPr/>
        </p:nvSpPr>
        <p:spPr>
          <a:xfrm>
            <a:off x="1339362" y="458283"/>
            <a:ext cx="1933568" cy="646331"/>
          </a:xfrm>
          <a:prstGeom prst="rect">
            <a:avLst/>
          </a:prstGeom>
          <a:noFill/>
        </p:spPr>
        <p:txBody>
          <a:bodyPr wrap="square" rtlCol="0">
            <a:spAutoFit/>
          </a:bodyPr>
          <a:lstStyle/>
          <a:p>
            <a:r>
              <a:rPr lang="en-GB" sz="3600" b="1" dirty="0"/>
              <a:t>8000</a:t>
            </a:r>
            <a:r>
              <a:rPr lang="en-GB" sz="3600" b="1" dirty="0">
                <a:latin typeface="Bahnschrift Light Condensed" panose="020B0502040204020203" pitchFamily="34" charset="0"/>
              </a:rPr>
              <a:t> </a:t>
            </a:r>
            <a:r>
              <a:rPr lang="en-GB" sz="3600" b="1" dirty="0"/>
              <a:t>BC</a:t>
            </a:r>
          </a:p>
        </p:txBody>
      </p:sp>
      <p:sp>
        <p:nvSpPr>
          <p:cNvPr id="11" name="TextBox 10">
            <a:extLst>
              <a:ext uri="{FF2B5EF4-FFF2-40B4-BE49-F238E27FC236}">
                <a16:creationId xmlns:a16="http://schemas.microsoft.com/office/drawing/2014/main" id="{17A14CC4-75FB-47CB-B5AF-3B9CF66AFA36}"/>
              </a:ext>
            </a:extLst>
          </p:cNvPr>
          <p:cNvSpPr txBox="1"/>
          <p:nvPr/>
        </p:nvSpPr>
        <p:spPr>
          <a:xfrm>
            <a:off x="4858449" y="458284"/>
            <a:ext cx="2167974" cy="646331"/>
          </a:xfrm>
          <a:prstGeom prst="rect">
            <a:avLst/>
          </a:prstGeom>
          <a:noFill/>
        </p:spPr>
        <p:txBody>
          <a:bodyPr wrap="square" rtlCol="0">
            <a:spAutoFit/>
          </a:bodyPr>
          <a:lstStyle/>
          <a:p>
            <a:r>
              <a:rPr lang="en-GB" sz="3600" b="1" dirty="0"/>
              <a:t>12,000 BC </a:t>
            </a:r>
          </a:p>
        </p:txBody>
      </p:sp>
      <p:sp>
        <p:nvSpPr>
          <p:cNvPr id="12" name="TextBox 11">
            <a:extLst>
              <a:ext uri="{FF2B5EF4-FFF2-40B4-BE49-F238E27FC236}">
                <a16:creationId xmlns:a16="http://schemas.microsoft.com/office/drawing/2014/main" id="{0D8D2F10-A158-425A-B986-AD88D4EF2F5E}"/>
              </a:ext>
            </a:extLst>
          </p:cNvPr>
          <p:cNvSpPr txBox="1"/>
          <p:nvPr/>
        </p:nvSpPr>
        <p:spPr>
          <a:xfrm>
            <a:off x="9982200" y="458283"/>
            <a:ext cx="1200970" cy="646331"/>
          </a:xfrm>
          <a:prstGeom prst="rect">
            <a:avLst/>
          </a:prstGeom>
          <a:noFill/>
        </p:spPr>
        <p:txBody>
          <a:bodyPr wrap="none" rtlCol="0">
            <a:spAutoFit/>
          </a:bodyPr>
          <a:lstStyle/>
          <a:p>
            <a:r>
              <a:rPr lang="en-GB" sz="3600" b="1" dirty="0">
                <a:latin typeface="Bahnschrift Light Condensed" panose="020B0502040204020203" pitchFamily="34" charset="0"/>
              </a:rPr>
              <a:t>700 BC</a:t>
            </a:r>
          </a:p>
        </p:txBody>
      </p:sp>
      <p:sp>
        <p:nvSpPr>
          <p:cNvPr id="22" name="TextBox 21">
            <a:extLst>
              <a:ext uri="{FF2B5EF4-FFF2-40B4-BE49-F238E27FC236}">
                <a16:creationId xmlns:a16="http://schemas.microsoft.com/office/drawing/2014/main" id="{A94120A0-0A50-46DA-8DA0-9FE829F1527C}"/>
              </a:ext>
            </a:extLst>
          </p:cNvPr>
          <p:cNvSpPr txBox="1"/>
          <p:nvPr/>
        </p:nvSpPr>
        <p:spPr>
          <a:xfrm>
            <a:off x="92275" y="6554808"/>
            <a:ext cx="3810000" cy="230832"/>
          </a:xfrm>
          <a:prstGeom prst="rect">
            <a:avLst/>
          </a:prstGeom>
          <a:noFill/>
        </p:spPr>
        <p:txBody>
          <a:bodyPr wrap="square" rtlCol="0">
            <a:spAutoFit/>
          </a:bodyPr>
          <a:lstStyle/>
          <a:p>
            <a:r>
              <a:rPr lang="en-GB" sz="900" dirty="0">
                <a:hlinkClick r:id="rId4" tooltip="https://structuralarchaeology.blogspot.com/2008/12/15-living-in-lakes-and-other-perennial.html"/>
              </a:rPr>
              <a:t>This Photo</a:t>
            </a:r>
            <a:r>
              <a:rPr lang="en-GB" sz="900" dirty="0"/>
              <a:t> by Unknown Author is licensed under </a:t>
            </a:r>
            <a:r>
              <a:rPr lang="en-GB" sz="900" dirty="0">
                <a:hlinkClick r:id="rId5" tooltip="https://creativecommons.org/licenses/by-nc-sa/3.0/"/>
              </a:rPr>
              <a:t>CC BY-SA-NC</a:t>
            </a:r>
            <a:endParaRPr lang="en-GB" sz="900" dirty="0"/>
          </a:p>
        </p:txBody>
      </p:sp>
    </p:spTree>
    <p:extLst>
      <p:ext uri="{BB962C8B-B14F-4D97-AF65-F5344CB8AC3E}">
        <p14:creationId xmlns:p14="http://schemas.microsoft.com/office/powerpoint/2010/main" val="4290270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F0A8AB5-94CD-4C2F-81E7-2AE40508F39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163" y="-826722"/>
            <a:ext cx="12218163" cy="6947050"/>
          </a:xfrm>
          <a:prstGeom prst="rect">
            <a:avLst/>
          </a:prstGeom>
        </p:spPr>
      </p:pic>
      <p:cxnSp>
        <p:nvCxnSpPr>
          <p:cNvPr id="14"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9450F-F1B2-441D-994A-FFE6A6B29A7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latin typeface="+mn-lt"/>
              </a:rPr>
              <a:t>Q4</a:t>
            </a:r>
          </a:p>
        </p:txBody>
      </p:sp>
      <p:sp>
        <p:nvSpPr>
          <p:cNvPr id="3" name="Content Placeholder 2">
            <a:extLst>
              <a:ext uri="{FF2B5EF4-FFF2-40B4-BE49-F238E27FC236}">
                <a16:creationId xmlns:a16="http://schemas.microsoft.com/office/drawing/2014/main" id="{DC2BA989-EB94-4F4B-AC2A-86C17BC7AA8C}"/>
              </a:ext>
            </a:extLst>
          </p:cNvPr>
          <p:cNvSpPr>
            <a:spLocks noGrp="1"/>
          </p:cNvSpPr>
          <p:nvPr>
            <p:ph idx="1"/>
          </p:nvPr>
        </p:nvSpPr>
        <p:spPr>
          <a:xfrm>
            <a:off x="1339362" y="5815698"/>
            <a:ext cx="9144000" cy="420001"/>
          </a:xfrm>
        </p:spPr>
        <p:txBody>
          <a:bodyPr vert="horz" lIns="91440" tIns="45720" rIns="91440" bIns="45720" rtlCol="0">
            <a:normAutofit fontScale="92500" lnSpcReduction="10000"/>
          </a:bodyPr>
          <a:lstStyle/>
          <a:p>
            <a:pPr marL="0" indent="0" algn="ctr">
              <a:buNone/>
            </a:pPr>
            <a:r>
              <a:rPr lang="en-US" dirty="0">
                <a:solidFill>
                  <a:srgbClr val="E7E6E6"/>
                </a:solidFill>
              </a:rPr>
              <a:t>What is Scotland’s national animal? </a:t>
            </a:r>
          </a:p>
        </p:txBody>
      </p:sp>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0F14184-9875-4917-8408-8637580A6B7A}"/>
              </a:ext>
            </a:extLst>
          </p:cNvPr>
          <p:cNvSpPr txBox="1"/>
          <p:nvPr/>
        </p:nvSpPr>
        <p:spPr>
          <a:xfrm>
            <a:off x="1353475" y="440014"/>
            <a:ext cx="1120820" cy="646331"/>
          </a:xfrm>
          <a:prstGeom prst="rect">
            <a:avLst/>
          </a:prstGeom>
          <a:noFill/>
        </p:spPr>
        <p:txBody>
          <a:bodyPr wrap="none" rtlCol="0">
            <a:spAutoFit/>
          </a:bodyPr>
          <a:lstStyle/>
          <a:p>
            <a:r>
              <a:rPr lang="en-GB" sz="3600" b="1" dirty="0"/>
              <a:t>LION</a:t>
            </a:r>
          </a:p>
        </p:txBody>
      </p:sp>
      <p:sp>
        <p:nvSpPr>
          <p:cNvPr id="11" name="TextBox 10">
            <a:extLst>
              <a:ext uri="{FF2B5EF4-FFF2-40B4-BE49-F238E27FC236}">
                <a16:creationId xmlns:a16="http://schemas.microsoft.com/office/drawing/2014/main" id="{04E47323-588D-4ED3-9215-63421FE743A0}"/>
              </a:ext>
            </a:extLst>
          </p:cNvPr>
          <p:cNvSpPr txBox="1"/>
          <p:nvPr/>
        </p:nvSpPr>
        <p:spPr>
          <a:xfrm>
            <a:off x="5590425" y="440013"/>
            <a:ext cx="1923091" cy="646331"/>
          </a:xfrm>
          <a:prstGeom prst="rect">
            <a:avLst/>
          </a:prstGeom>
          <a:noFill/>
        </p:spPr>
        <p:txBody>
          <a:bodyPr wrap="none" rtlCol="0">
            <a:spAutoFit/>
          </a:bodyPr>
          <a:lstStyle/>
          <a:p>
            <a:r>
              <a:rPr lang="en-GB" sz="3600" b="1" dirty="0"/>
              <a:t>DRAGON</a:t>
            </a:r>
          </a:p>
        </p:txBody>
      </p:sp>
      <p:sp>
        <p:nvSpPr>
          <p:cNvPr id="12" name="TextBox 11">
            <a:extLst>
              <a:ext uri="{FF2B5EF4-FFF2-40B4-BE49-F238E27FC236}">
                <a16:creationId xmlns:a16="http://schemas.microsoft.com/office/drawing/2014/main" id="{AED0335B-94A4-434F-9203-56DE3D8FA1EB}"/>
              </a:ext>
            </a:extLst>
          </p:cNvPr>
          <p:cNvSpPr txBox="1"/>
          <p:nvPr/>
        </p:nvSpPr>
        <p:spPr>
          <a:xfrm>
            <a:off x="9302206" y="443699"/>
            <a:ext cx="2031133" cy="646331"/>
          </a:xfrm>
          <a:prstGeom prst="rect">
            <a:avLst/>
          </a:prstGeom>
          <a:noFill/>
        </p:spPr>
        <p:txBody>
          <a:bodyPr wrap="none" rtlCol="0">
            <a:spAutoFit/>
          </a:bodyPr>
          <a:lstStyle/>
          <a:p>
            <a:r>
              <a:rPr lang="en-GB" sz="3600" b="1" dirty="0"/>
              <a:t>UNICORN</a:t>
            </a:r>
          </a:p>
        </p:txBody>
      </p:sp>
      <p:sp>
        <p:nvSpPr>
          <p:cNvPr id="22" name="TextBox 21">
            <a:extLst>
              <a:ext uri="{FF2B5EF4-FFF2-40B4-BE49-F238E27FC236}">
                <a16:creationId xmlns:a16="http://schemas.microsoft.com/office/drawing/2014/main" id="{ADA9BD86-9B00-4A5D-B632-872E6557E9E0}"/>
              </a:ext>
            </a:extLst>
          </p:cNvPr>
          <p:cNvSpPr txBox="1"/>
          <p:nvPr/>
        </p:nvSpPr>
        <p:spPr>
          <a:xfrm>
            <a:off x="76133" y="6639305"/>
            <a:ext cx="9906067" cy="230832"/>
          </a:xfrm>
          <a:prstGeom prst="rect">
            <a:avLst/>
          </a:prstGeom>
          <a:noFill/>
        </p:spPr>
        <p:txBody>
          <a:bodyPr wrap="square" rtlCol="0">
            <a:spAutoFit/>
          </a:bodyPr>
          <a:lstStyle/>
          <a:p>
            <a:r>
              <a:rPr lang="en-GB" sz="900" dirty="0">
                <a:hlinkClick r:id="rId4" tooltip="http://en.wikipedia.org/wiki/File:Scotland_flags.JPG"/>
              </a:rPr>
              <a:t>This Photo</a:t>
            </a:r>
            <a:r>
              <a:rPr lang="en-GB" sz="900" dirty="0"/>
              <a:t> by Unknown Author is licensed under </a:t>
            </a:r>
            <a:r>
              <a:rPr lang="en-GB" sz="900" dirty="0">
                <a:hlinkClick r:id="rId5" tooltip="https://creativecommons.org/licenses/by-sa/3.0/"/>
              </a:rPr>
              <a:t>CC BY-SA</a:t>
            </a:r>
            <a:endParaRPr lang="en-GB" sz="900" dirty="0"/>
          </a:p>
        </p:txBody>
      </p:sp>
    </p:spTree>
    <p:extLst>
      <p:ext uri="{BB962C8B-B14F-4D97-AF65-F5344CB8AC3E}">
        <p14:creationId xmlns:p14="http://schemas.microsoft.com/office/powerpoint/2010/main" val="177025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8545626D3B084C8A6283E290769688" ma:contentTypeVersion="12" ma:contentTypeDescription="Create a new document." ma:contentTypeScope="" ma:versionID="75837dc4e71bc9e23106dd0e94e8dba5">
  <xsd:schema xmlns:xsd="http://www.w3.org/2001/XMLSchema" xmlns:xs="http://www.w3.org/2001/XMLSchema" xmlns:p="http://schemas.microsoft.com/office/2006/metadata/properties" xmlns:ns3="3abad5b9-e06b-4cdc-8c28-8c457638f859" xmlns:ns4="cf124acd-cf42-4b61-b355-aece52db097a" targetNamespace="http://schemas.microsoft.com/office/2006/metadata/properties" ma:root="true" ma:fieldsID="71bc2a523f3aabcaf57fa177d4a167ee" ns3:_="" ns4:_="">
    <xsd:import namespace="3abad5b9-e06b-4cdc-8c28-8c457638f859"/>
    <xsd:import namespace="cf124acd-cf42-4b61-b355-aece52db097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bad5b9-e06b-4cdc-8c28-8c457638f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124acd-cf42-4b61-b355-aece52db097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ABDB79-D023-4B97-A4AB-F57ACFD6B57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7C9DD89-24F0-476A-8EEC-7B007032E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bad5b9-e06b-4cdc-8c28-8c457638f859"/>
    <ds:schemaRef ds:uri="cf124acd-cf42-4b61-b355-aece52db09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DA575F-9F85-4544-BA8B-D8367C2FDD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274</TotalTime>
  <Words>699</Words>
  <Application>Microsoft Office PowerPoint</Application>
  <PresentationFormat>Widescreen</PresentationFormat>
  <Paragraphs>136</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Bahnschrift Light Condensed</vt:lpstr>
      <vt:lpstr>Calibri</vt:lpstr>
      <vt:lpstr>Calibri Light</vt:lpstr>
      <vt:lpstr>Office Theme</vt:lpstr>
      <vt:lpstr>DISCOVER HERITAGE CAREERS</vt:lpstr>
      <vt:lpstr>Discussion: What do you think Heritage is?</vt:lpstr>
      <vt:lpstr>How about….?</vt:lpstr>
      <vt:lpstr>Heritage is….</vt:lpstr>
      <vt:lpstr>HERITAGE QUIZ</vt:lpstr>
      <vt:lpstr>Q1</vt:lpstr>
      <vt:lpstr>Q2</vt:lpstr>
      <vt:lpstr>Q3</vt:lpstr>
      <vt:lpstr>Q4</vt:lpstr>
      <vt:lpstr>Q5</vt:lpstr>
      <vt:lpstr>Q6</vt:lpstr>
      <vt:lpstr>HERITAGE JOBS</vt:lpstr>
      <vt:lpstr>DISCOVER HERITAGE: CAREERS VIDEO</vt:lpstr>
      <vt:lpstr>Please stand up if you?</vt:lpstr>
      <vt:lpstr>WELL DONE EVERYONE!  You already have useful skills that the heritage sector needs  SO LET’S FIND OUT MORE …  </vt:lpstr>
      <vt:lpstr>Group activity:  </vt:lpstr>
      <vt:lpstr>Working in Heritage</vt:lpstr>
      <vt:lpstr>FIND OUT MORE…</vt:lpstr>
      <vt:lpstr>PowerPoint Presentation</vt:lpstr>
      <vt:lpstr>My World Of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HERITAGE CAREERS</dc:title>
  <dc:creator>Catherine Cartmell</dc:creator>
  <cp:lastModifiedBy>Catherine Cartmell</cp:lastModifiedBy>
  <cp:revision>2</cp:revision>
  <dcterms:created xsi:type="dcterms:W3CDTF">2021-11-22T16:11:29Z</dcterms:created>
  <dcterms:modified xsi:type="dcterms:W3CDTF">2021-11-25T16:10:44Z</dcterms:modified>
</cp:coreProperties>
</file>