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286" r:id="rId5"/>
    <p:sldId id="259" r:id="rId6"/>
    <p:sldId id="304" r:id="rId7"/>
    <p:sldId id="299" r:id="rId8"/>
    <p:sldId id="302" r:id="rId9"/>
    <p:sldId id="306" r:id="rId10"/>
    <p:sldId id="261" r:id="rId11"/>
    <p:sldId id="307" r:id="rId12"/>
    <p:sldId id="308" r:id="rId13"/>
    <p:sldId id="288" r:id="rId14"/>
    <p:sldId id="298" r:id="rId15"/>
    <p:sldId id="289" r:id="rId16"/>
    <p:sldId id="277" r:id="rId17"/>
    <p:sldId id="309" r:id="rId18"/>
    <p:sldId id="311" r:id="rId19"/>
    <p:sldId id="31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p15:clr>
            <a:srgbClr val="A4A3A4"/>
          </p15:clr>
        </p15:guide>
        <p15:guide id="2" orient="horz" pos="4043">
          <p15:clr>
            <a:srgbClr val="A4A3A4"/>
          </p15:clr>
        </p15:guide>
        <p15:guide id="3" orient="horz" pos="2160">
          <p15:clr>
            <a:srgbClr val="A4A3A4"/>
          </p15:clr>
        </p15:guide>
        <p15:guide id="4" pos="5482">
          <p15:clr>
            <a:srgbClr val="A4A3A4"/>
          </p15:clr>
        </p15:guide>
        <p15:guide id="5" pos="2880">
          <p15:clr>
            <a:srgbClr val="A4A3A4"/>
          </p15:clr>
        </p15:guide>
        <p15:guide id="6" pos="2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astwood" initials="AE" lastIdx="3" clrIdx="0">
    <p:extLst>
      <p:ext uri="{19B8F6BF-5375-455C-9EA6-DF929625EA0E}">
        <p15:presenceInfo xmlns:p15="http://schemas.microsoft.com/office/powerpoint/2012/main" userId="S::amy.eastwood@hes.scot::9699acb9-58a2-4a13-9fd4-e6718eed1d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3A66D-8BC4-7045-BE5F-DBE04CF483E4}" v="10" dt="2023-03-13T09:57:12.673"/>
    <p1510:client id="{4C6B6041-7C11-6A01-36B6-3FA74943ACD0}" v="147" dt="2023-03-14T09:58:10.864"/>
    <p1510:client id="{4EA5071D-FD8D-D241-470B-5A3FBF2880DA}" v="2" dt="2023-03-15T10:07:49.827"/>
    <p1510:client id="{60300278-6869-4209-AE53-B9C4A259BCD4}" v="267" dt="2023-03-08T14:02:54.835"/>
    <p1510:client id="{9FA39DCB-1317-182F-AFA6-1433037D759E}" v="2" dt="2023-03-08T15:12:58.294"/>
    <p1510:client id="{A6E3C10D-E702-44EC-BE35-C77BA05D3DC9}" vWet="2" dt="2023-03-13T09:57:07.719"/>
    <p1510:client id="{B3C5992A-56AA-EE30-416E-86220A965ED2}" v="16" dt="2023-03-14T15:24:01.158"/>
    <p1510:client id="{C8DECB6F-E93F-4593-B1A4-2A6D309949E5}" v="3" dt="2023-03-15T09:11:27.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74"/>
        <p:guide orient="horz" pos="4043"/>
        <p:guide orient="horz" pos="2160"/>
        <p:guide pos="5482"/>
        <p:guide pos="2880"/>
        <p:guide pos="26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6C6E1-5AA7-4826-B2F3-3469FD93C52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8DE9C886-7AA0-48D0-B934-6022377E1A5B}">
      <dgm:prSet phldrT="[Text]"/>
      <dgm:spPr/>
      <dgm:t>
        <a:bodyPr/>
        <a:lstStyle/>
        <a:p>
          <a:r>
            <a:rPr lang="en-GB"/>
            <a:t>GRANTS REFRESH</a:t>
          </a:r>
        </a:p>
      </dgm:t>
    </dgm:pt>
    <dgm:pt modelId="{9B849AA1-0417-4126-95AC-F14F51B1A08C}" type="parTrans" cxnId="{06B9B689-EBF9-4C39-BCB3-3A11BA17588E}">
      <dgm:prSet/>
      <dgm:spPr/>
      <dgm:t>
        <a:bodyPr/>
        <a:lstStyle/>
        <a:p>
          <a:endParaRPr lang="en-GB"/>
        </a:p>
      </dgm:t>
    </dgm:pt>
    <dgm:pt modelId="{344C0966-2F32-4FFC-962E-DE4311BDF1DD}" type="sibTrans" cxnId="{06B9B689-EBF9-4C39-BCB3-3A11BA17588E}">
      <dgm:prSet/>
      <dgm:spPr/>
      <dgm:t>
        <a:bodyPr/>
        <a:lstStyle/>
        <a:p>
          <a:endParaRPr lang="en-GB"/>
        </a:p>
      </dgm:t>
    </dgm:pt>
    <dgm:pt modelId="{A3247D29-5918-4A73-B0E7-DDF3C63B14E3}">
      <dgm:prSet phldrT="[Text]"/>
      <dgm:spPr/>
      <dgm:t>
        <a:bodyPr/>
        <a:lstStyle/>
        <a:p>
          <a:endParaRPr lang="en-GB"/>
        </a:p>
        <a:p>
          <a:r>
            <a:rPr lang="en-GB"/>
            <a:t>GRANTS FRAMEWORK	</a:t>
          </a:r>
        </a:p>
      </dgm:t>
    </dgm:pt>
    <dgm:pt modelId="{88BE7331-8021-44E3-A604-4141FAAC732F}" type="parTrans" cxnId="{783E42B9-B3DE-4651-9CB6-5D86DE17DD59}">
      <dgm:prSet/>
      <dgm:spPr/>
      <dgm:t>
        <a:bodyPr/>
        <a:lstStyle/>
        <a:p>
          <a:endParaRPr lang="en-GB"/>
        </a:p>
      </dgm:t>
    </dgm:pt>
    <dgm:pt modelId="{BBC80C9E-985B-4F5C-B47C-ABC5D4D62A75}" type="sibTrans" cxnId="{783E42B9-B3DE-4651-9CB6-5D86DE17DD59}">
      <dgm:prSet/>
      <dgm:spPr/>
      <dgm:t>
        <a:bodyPr/>
        <a:lstStyle/>
        <a:p>
          <a:endParaRPr lang="en-GB"/>
        </a:p>
      </dgm:t>
    </dgm:pt>
    <dgm:pt modelId="{471C182C-77DC-4E73-BF52-1799B52BCF31}">
      <dgm:prSet phldrT="[Text]"/>
      <dgm:spPr/>
      <dgm:t>
        <a:bodyPr/>
        <a:lstStyle/>
        <a:p>
          <a:endParaRPr lang="en-GB"/>
        </a:p>
        <a:p>
          <a:r>
            <a:rPr lang="en-GB"/>
            <a:t>2 NEW FUNDING PROGRAMMES LAUNCHED</a:t>
          </a:r>
        </a:p>
      </dgm:t>
    </dgm:pt>
    <dgm:pt modelId="{F46DC331-2024-4E1B-883C-9240B23DA345}" type="parTrans" cxnId="{661BE998-BE2C-4667-81C3-CFB33407985D}">
      <dgm:prSet/>
      <dgm:spPr/>
      <dgm:t>
        <a:bodyPr/>
        <a:lstStyle/>
        <a:p>
          <a:endParaRPr lang="en-GB"/>
        </a:p>
      </dgm:t>
    </dgm:pt>
    <dgm:pt modelId="{FF563CD0-EC5C-4D96-BCBA-5668ED6993C9}" type="sibTrans" cxnId="{661BE998-BE2C-4667-81C3-CFB33407985D}">
      <dgm:prSet/>
      <dgm:spPr/>
      <dgm:t>
        <a:bodyPr/>
        <a:lstStyle/>
        <a:p>
          <a:endParaRPr lang="en-GB"/>
        </a:p>
      </dgm:t>
    </dgm:pt>
    <dgm:pt modelId="{A5BF00B0-4376-49D4-98FA-A3ED8FBDA0EB}">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GRANTS MANAGEMENT SYSTEM</a:t>
          </a:r>
        </a:p>
        <a:p>
          <a:pPr marL="0" lvl="0" defTabSz="977900">
            <a:lnSpc>
              <a:spcPct val="90000"/>
            </a:lnSpc>
            <a:spcBef>
              <a:spcPct val="0"/>
            </a:spcBef>
            <a:spcAft>
              <a:spcPct val="35000"/>
            </a:spcAft>
            <a:buNone/>
          </a:pPr>
          <a:endParaRPr lang="en-GB"/>
        </a:p>
      </dgm:t>
    </dgm:pt>
    <dgm:pt modelId="{0DDEBFDD-F407-4A0A-85FB-0847E102FF5C}" type="parTrans" cxnId="{6176E574-49A7-4D92-A224-321C28B481A3}">
      <dgm:prSet/>
      <dgm:spPr/>
      <dgm:t>
        <a:bodyPr/>
        <a:lstStyle/>
        <a:p>
          <a:endParaRPr lang="en-GB"/>
        </a:p>
      </dgm:t>
    </dgm:pt>
    <dgm:pt modelId="{DD7400C7-670D-45B2-8FAE-565C3AD0DB4D}" type="sibTrans" cxnId="{6176E574-49A7-4D92-A224-321C28B481A3}">
      <dgm:prSet/>
      <dgm:spPr/>
      <dgm:t>
        <a:bodyPr/>
        <a:lstStyle/>
        <a:p>
          <a:endParaRPr lang="en-GB"/>
        </a:p>
      </dgm:t>
    </dgm:pt>
    <dgm:pt modelId="{D78B057B-D32A-4B44-B956-A499A8ADB1B5}">
      <dgm:prSet phldrT="[Text]"/>
      <dgm:spPr/>
      <dgm:t>
        <a:bodyPr/>
        <a:lstStyle/>
        <a:p>
          <a:r>
            <a:rPr lang="en-GB"/>
            <a:t>NEW PROGRAMME GUIDANCE</a:t>
          </a:r>
        </a:p>
      </dgm:t>
    </dgm:pt>
    <dgm:pt modelId="{41A2C360-716D-4689-9B1C-C75D5A8E7163}" type="parTrans" cxnId="{633AD750-794C-4F8E-B0E9-8A490BDEDE30}">
      <dgm:prSet/>
      <dgm:spPr/>
      <dgm:t>
        <a:bodyPr/>
        <a:lstStyle/>
        <a:p>
          <a:endParaRPr lang="en-GB"/>
        </a:p>
      </dgm:t>
    </dgm:pt>
    <dgm:pt modelId="{EA2FDC9A-8939-43C9-809E-4E11A67CC566}" type="sibTrans" cxnId="{633AD750-794C-4F8E-B0E9-8A490BDEDE30}">
      <dgm:prSet/>
      <dgm:spPr/>
      <dgm:t>
        <a:bodyPr/>
        <a:lstStyle/>
        <a:p>
          <a:endParaRPr lang="en-GB"/>
        </a:p>
      </dgm:t>
    </dgm:pt>
    <dgm:pt modelId="{FEF5BF44-9FF8-4299-905A-448B460A71A0}" type="pres">
      <dgm:prSet presAssocID="{2CE6C6E1-5AA7-4826-B2F3-3469FD93C525}" presName="diagram" presStyleCnt="0">
        <dgm:presLayoutVars>
          <dgm:chMax val="1"/>
          <dgm:dir/>
          <dgm:animLvl val="ctr"/>
          <dgm:resizeHandles val="exact"/>
        </dgm:presLayoutVars>
      </dgm:prSet>
      <dgm:spPr/>
    </dgm:pt>
    <dgm:pt modelId="{F3DADCAF-BFD3-4158-9813-0E7ED517CDDF}" type="pres">
      <dgm:prSet presAssocID="{2CE6C6E1-5AA7-4826-B2F3-3469FD93C525}" presName="matrix" presStyleCnt="0"/>
      <dgm:spPr/>
    </dgm:pt>
    <dgm:pt modelId="{B9435236-54BC-4718-B5DC-4EA87938ADB9}" type="pres">
      <dgm:prSet presAssocID="{2CE6C6E1-5AA7-4826-B2F3-3469FD93C525}" presName="tile1" presStyleLbl="node1" presStyleIdx="0" presStyleCnt="4"/>
      <dgm:spPr/>
    </dgm:pt>
    <dgm:pt modelId="{04868DD0-0816-438A-A445-E46DBBD32097}" type="pres">
      <dgm:prSet presAssocID="{2CE6C6E1-5AA7-4826-B2F3-3469FD93C525}" presName="tile1text" presStyleLbl="node1" presStyleIdx="0" presStyleCnt="4">
        <dgm:presLayoutVars>
          <dgm:chMax val="0"/>
          <dgm:chPref val="0"/>
          <dgm:bulletEnabled val="1"/>
        </dgm:presLayoutVars>
      </dgm:prSet>
      <dgm:spPr/>
    </dgm:pt>
    <dgm:pt modelId="{7E03401F-5AFA-42F3-A4CB-3F8ABEC13672}" type="pres">
      <dgm:prSet presAssocID="{2CE6C6E1-5AA7-4826-B2F3-3469FD93C525}" presName="tile2" presStyleLbl="node1" presStyleIdx="1" presStyleCnt="4"/>
      <dgm:spPr/>
    </dgm:pt>
    <dgm:pt modelId="{DA23A594-DE40-49F9-A05A-F5979FD549B3}" type="pres">
      <dgm:prSet presAssocID="{2CE6C6E1-5AA7-4826-B2F3-3469FD93C525}" presName="tile2text" presStyleLbl="node1" presStyleIdx="1" presStyleCnt="4">
        <dgm:presLayoutVars>
          <dgm:chMax val="0"/>
          <dgm:chPref val="0"/>
          <dgm:bulletEnabled val="1"/>
        </dgm:presLayoutVars>
      </dgm:prSet>
      <dgm:spPr/>
    </dgm:pt>
    <dgm:pt modelId="{E5C4A5B0-E9FB-47DB-8DCA-69D1237ECEFC}" type="pres">
      <dgm:prSet presAssocID="{2CE6C6E1-5AA7-4826-B2F3-3469FD93C525}" presName="tile3" presStyleLbl="node1" presStyleIdx="2" presStyleCnt="4"/>
      <dgm:spPr/>
    </dgm:pt>
    <dgm:pt modelId="{B866E514-0C54-45BE-B7CF-589F8564AAE6}" type="pres">
      <dgm:prSet presAssocID="{2CE6C6E1-5AA7-4826-B2F3-3469FD93C525}" presName="tile3text" presStyleLbl="node1" presStyleIdx="2" presStyleCnt="4">
        <dgm:presLayoutVars>
          <dgm:chMax val="0"/>
          <dgm:chPref val="0"/>
          <dgm:bulletEnabled val="1"/>
        </dgm:presLayoutVars>
      </dgm:prSet>
      <dgm:spPr/>
    </dgm:pt>
    <dgm:pt modelId="{9B99332E-8432-4B4F-AE2E-94EF27AC1B40}" type="pres">
      <dgm:prSet presAssocID="{2CE6C6E1-5AA7-4826-B2F3-3469FD93C525}" presName="tile4" presStyleLbl="node1" presStyleIdx="3" presStyleCnt="4" custLinFactNeighborY="-503"/>
      <dgm:spPr/>
    </dgm:pt>
    <dgm:pt modelId="{0EAE4D96-45AB-4DD3-B4B7-23072CF8F3DC}" type="pres">
      <dgm:prSet presAssocID="{2CE6C6E1-5AA7-4826-B2F3-3469FD93C525}" presName="tile4text" presStyleLbl="node1" presStyleIdx="3" presStyleCnt="4">
        <dgm:presLayoutVars>
          <dgm:chMax val="0"/>
          <dgm:chPref val="0"/>
          <dgm:bulletEnabled val="1"/>
        </dgm:presLayoutVars>
      </dgm:prSet>
      <dgm:spPr/>
    </dgm:pt>
    <dgm:pt modelId="{65EB3097-FB4F-4A02-BD61-4B20E2DFA82D}" type="pres">
      <dgm:prSet presAssocID="{2CE6C6E1-5AA7-4826-B2F3-3469FD93C525}" presName="centerTile" presStyleLbl="fgShp" presStyleIdx="0" presStyleCnt="1" custLinFactNeighborX="1795" custLinFactNeighborY="2013">
        <dgm:presLayoutVars>
          <dgm:chMax val="0"/>
          <dgm:chPref val="0"/>
        </dgm:presLayoutVars>
      </dgm:prSet>
      <dgm:spPr/>
    </dgm:pt>
  </dgm:ptLst>
  <dgm:cxnLst>
    <dgm:cxn modelId="{D5D64305-3408-4F71-8F91-AB1AFCE89346}" type="presOf" srcId="{8DE9C886-7AA0-48D0-B934-6022377E1A5B}" destId="{65EB3097-FB4F-4A02-BD61-4B20E2DFA82D}" srcOrd="0" destOrd="0" presId="urn:microsoft.com/office/officeart/2005/8/layout/matrix1"/>
    <dgm:cxn modelId="{3B750607-EB3C-43E2-ABC9-5B5A89538D3B}" type="presOf" srcId="{2CE6C6E1-5AA7-4826-B2F3-3469FD93C525}" destId="{FEF5BF44-9FF8-4299-905A-448B460A71A0}" srcOrd="0" destOrd="0" presId="urn:microsoft.com/office/officeart/2005/8/layout/matrix1"/>
    <dgm:cxn modelId="{6164A41A-D10B-4F8E-86C2-474C889F99C1}" type="presOf" srcId="{471C182C-77DC-4E73-BF52-1799B52BCF31}" destId="{7E03401F-5AFA-42F3-A4CB-3F8ABEC13672}" srcOrd="0" destOrd="0" presId="urn:microsoft.com/office/officeart/2005/8/layout/matrix1"/>
    <dgm:cxn modelId="{70441248-6E4A-455E-84A4-7C27AE10DBC5}" type="presOf" srcId="{D78B057B-D32A-4B44-B956-A499A8ADB1B5}" destId="{9B99332E-8432-4B4F-AE2E-94EF27AC1B40}" srcOrd="0" destOrd="0" presId="urn:microsoft.com/office/officeart/2005/8/layout/matrix1"/>
    <dgm:cxn modelId="{633AD750-794C-4F8E-B0E9-8A490BDEDE30}" srcId="{8DE9C886-7AA0-48D0-B934-6022377E1A5B}" destId="{D78B057B-D32A-4B44-B956-A499A8ADB1B5}" srcOrd="3" destOrd="0" parTransId="{41A2C360-716D-4689-9B1C-C75D5A8E7163}" sibTransId="{EA2FDC9A-8939-43C9-809E-4E11A67CC566}"/>
    <dgm:cxn modelId="{CBC7D453-C563-4811-A905-D7A6E6D8CCA1}" type="presOf" srcId="{A3247D29-5918-4A73-B0E7-DDF3C63B14E3}" destId="{B9435236-54BC-4718-B5DC-4EA87938ADB9}" srcOrd="0" destOrd="0" presId="urn:microsoft.com/office/officeart/2005/8/layout/matrix1"/>
    <dgm:cxn modelId="{6176E574-49A7-4D92-A224-321C28B481A3}" srcId="{8DE9C886-7AA0-48D0-B934-6022377E1A5B}" destId="{A5BF00B0-4376-49D4-98FA-A3ED8FBDA0EB}" srcOrd="2" destOrd="0" parTransId="{0DDEBFDD-F407-4A0A-85FB-0847E102FF5C}" sibTransId="{DD7400C7-670D-45B2-8FAE-565C3AD0DB4D}"/>
    <dgm:cxn modelId="{877EC87A-1627-4E76-A85D-69583FD5209A}" type="presOf" srcId="{471C182C-77DC-4E73-BF52-1799B52BCF31}" destId="{DA23A594-DE40-49F9-A05A-F5979FD549B3}" srcOrd="1" destOrd="0" presId="urn:microsoft.com/office/officeart/2005/8/layout/matrix1"/>
    <dgm:cxn modelId="{881E0F86-2E81-447E-8EAA-7FC306E5397E}" type="presOf" srcId="{A5BF00B0-4376-49D4-98FA-A3ED8FBDA0EB}" destId="{B866E514-0C54-45BE-B7CF-589F8564AAE6}" srcOrd="1" destOrd="0" presId="urn:microsoft.com/office/officeart/2005/8/layout/matrix1"/>
    <dgm:cxn modelId="{06B9B689-EBF9-4C39-BCB3-3A11BA17588E}" srcId="{2CE6C6E1-5AA7-4826-B2F3-3469FD93C525}" destId="{8DE9C886-7AA0-48D0-B934-6022377E1A5B}" srcOrd="0" destOrd="0" parTransId="{9B849AA1-0417-4126-95AC-F14F51B1A08C}" sibTransId="{344C0966-2F32-4FFC-962E-DE4311BDF1DD}"/>
    <dgm:cxn modelId="{661BE998-BE2C-4667-81C3-CFB33407985D}" srcId="{8DE9C886-7AA0-48D0-B934-6022377E1A5B}" destId="{471C182C-77DC-4E73-BF52-1799B52BCF31}" srcOrd="1" destOrd="0" parTransId="{F46DC331-2024-4E1B-883C-9240B23DA345}" sibTransId="{FF563CD0-EC5C-4D96-BCBA-5668ED6993C9}"/>
    <dgm:cxn modelId="{117C5FA8-1A91-475C-A93C-5C856B5CCF3F}" type="presOf" srcId="{D78B057B-D32A-4B44-B956-A499A8ADB1B5}" destId="{0EAE4D96-45AB-4DD3-B4B7-23072CF8F3DC}" srcOrd="1" destOrd="0" presId="urn:microsoft.com/office/officeart/2005/8/layout/matrix1"/>
    <dgm:cxn modelId="{783E42B9-B3DE-4651-9CB6-5D86DE17DD59}" srcId="{8DE9C886-7AA0-48D0-B934-6022377E1A5B}" destId="{A3247D29-5918-4A73-B0E7-DDF3C63B14E3}" srcOrd="0" destOrd="0" parTransId="{88BE7331-8021-44E3-A604-4141FAAC732F}" sibTransId="{BBC80C9E-985B-4F5C-B47C-ABC5D4D62A75}"/>
    <dgm:cxn modelId="{2C1FAFCB-39F4-4FB5-88D5-2711C263E89C}" type="presOf" srcId="{A5BF00B0-4376-49D4-98FA-A3ED8FBDA0EB}" destId="{E5C4A5B0-E9FB-47DB-8DCA-69D1237ECEFC}" srcOrd="0" destOrd="0" presId="urn:microsoft.com/office/officeart/2005/8/layout/matrix1"/>
    <dgm:cxn modelId="{A3F136D7-09E0-4B57-A239-DAA99C895EE3}" type="presOf" srcId="{A3247D29-5918-4A73-B0E7-DDF3C63B14E3}" destId="{04868DD0-0816-438A-A445-E46DBBD32097}" srcOrd="1" destOrd="0" presId="urn:microsoft.com/office/officeart/2005/8/layout/matrix1"/>
    <dgm:cxn modelId="{4CC7CD1D-ABCB-4E9C-A9EF-54F96382988E}" type="presParOf" srcId="{FEF5BF44-9FF8-4299-905A-448B460A71A0}" destId="{F3DADCAF-BFD3-4158-9813-0E7ED517CDDF}" srcOrd="0" destOrd="0" presId="urn:microsoft.com/office/officeart/2005/8/layout/matrix1"/>
    <dgm:cxn modelId="{60BE0939-78B9-46CB-82E1-1B2B5844F4F6}" type="presParOf" srcId="{F3DADCAF-BFD3-4158-9813-0E7ED517CDDF}" destId="{B9435236-54BC-4718-B5DC-4EA87938ADB9}" srcOrd="0" destOrd="0" presId="urn:microsoft.com/office/officeart/2005/8/layout/matrix1"/>
    <dgm:cxn modelId="{71695F06-D5DD-4A92-B7C6-80D3E853BB34}" type="presParOf" srcId="{F3DADCAF-BFD3-4158-9813-0E7ED517CDDF}" destId="{04868DD0-0816-438A-A445-E46DBBD32097}" srcOrd="1" destOrd="0" presId="urn:microsoft.com/office/officeart/2005/8/layout/matrix1"/>
    <dgm:cxn modelId="{77A0B3E0-A5C6-4A85-94C7-EB7CD820CAE1}" type="presParOf" srcId="{F3DADCAF-BFD3-4158-9813-0E7ED517CDDF}" destId="{7E03401F-5AFA-42F3-A4CB-3F8ABEC13672}" srcOrd="2" destOrd="0" presId="urn:microsoft.com/office/officeart/2005/8/layout/matrix1"/>
    <dgm:cxn modelId="{FFD13BC6-1D2D-4E6F-879B-875E7BABAA11}" type="presParOf" srcId="{F3DADCAF-BFD3-4158-9813-0E7ED517CDDF}" destId="{DA23A594-DE40-49F9-A05A-F5979FD549B3}" srcOrd="3" destOrd="0" presId="urn:microsoft.com/office/officeart/2005/8/layout/matrix1"/>
    <dgm:cxn modelId="{D50B0E11-13DF-4473-8A6D-309BE63972AD}" type="presParOf" srcId="{F3DADCAF-BFD3-4158-9813-0E7ED517CDDF}" destId="{E5C4A5B0-E9FB-47DB-8DCA-69D1237ECEFC}" srcOrd="4" destOrd="0" presId="urn:microsoft.com/office/officeart/2005/8/layout/matrix1"/>
    <dgm:cxn modelId="{FB7E73A9-00E1-4AED-BD03-A7A70CD1EC44}" type="presParOf" srcId="{F3DADCAF-BFD3-4158-9813-0E7ED517CDDF}" destId="{B866E514-0C54-45BE-B7CF-589F8564AAE6}" srcOrd="5" destOrd="0" presId="urn:microsoft.com/office/officeart/2005/8/layout/matrix1"/>
    <dgm:cxn modelId="{2C988560-47BE-4873-98A3-3D4C7A5858F3}" type="presParOf" srcId="{F3DADCAF-BFD3-4158-9813-0E7ED517CDDF}" destId="{9B99332E-8432-4B4F-AE2E-94EF27AC1B40}" srcOrd="6" destOrd="0" presId="urn:microsoft.com/office/officeart/2005/8/layout/matrix1"/>
    <dgm:cxn modelId="{23552547-1F14-44D9-8AC6-DFAEC7A7C092}" type="presParOf" srcId="{F3DADCAF-BFD3-4158-9813-0E7ED517CDDF}" destId="{0EAE4D96-45AB-4DD3-B4B7-23072CF8F3DC}" srcOrd="7" destOrd="0" presId="urn:microsoft.com/office/officeart/2005/8/layout/matrix1"/>
    <dgm:cxn modelId="{1270C70C-3704-41BC-8BC3-0681840A5438}" type="presParOf" srcId="{FEF5BF44-9FF8-4299-905A-448B460A71A0}" destId="{65EB3097-FB4F-4A02-BD61-4B20E2DFA82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C7325-B447-4EE2-B006-45E92E74702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54DACF7E-924F-465D-B08A-0645FB9FF465}">
      <dgm:prSet phldrT="[Text]" custT="1"/>
      <dgm:spPr/>
      <dgm:t>
        <a:bodyPr/>
        <a:lstStyle/>
        <a:p>
          <a:pPr algn="ctr"/>
          <a:r>
            <a:rPr lang="en-GB" sz="2000" b="1"/>
            <a:t>HISTORIC ENVIRONMENT GRANTS </a:t>
          </a:r>
        </a:p>
      </dgm:t>
    </dgm:pt>
    <dgm:pt modelId="{55355811-D601-4743-88D9-DB3E9CCC13A5}" type="parTrans" cxnId="{8D8998AF-6CA9-41F8-9543-DB44A919BAB3}">
      <dgm:prSet/>
      <dgm:spPr/>
      <dgm:t>
        <a:bodyPr/>
        <a:lstStyle/>
        <a:p>
          <a:pPr algn="ctr"/>
          <a:endParaRPr lang="en-GB"/>
        </a:p>
      </dgm:t>
    </dgm:pt>
    <dgm:pt modelId="{4B6AC195-035E-4C65-859F-975D8F2E0416}" type="sibTrans" cxnId="{8D8998AF-6CA9-41F8-9543-DB44A919BAB3}">
      <dgm:prSet/>
      <dgm:spPr/>
      <dgm:t>
        <a:bodyPr/>
        <a:lstStyle/>
        <a:p>
          <a:pPr algn="ctr"/>
          <a:endParaRPr lang="en-GB"/>
        </a:p>
      </dgm:t>
    </dgm:pt>
    <dgm:pt modelId="{0CB5F0D9-BA87-4E48-B444-FC97105962CB}">
      <dgm:prSet phldrT="[Text]" custT="1"/>
      <dgm:spPr/>
      <dgm:t>
        <a:bodyPr/>
        <a:lstStyle/>
        <a:p>
          <a:pPr algn="ctr"/>
          <a:r>
            <a:rPr lang="en-GB" sz="1050"/>
            <a:t>HISTORIC ENVIRONMENT REPAIR GRANT</a:t>
          </a:r>
        </a:p>
      </dgm:t>
    </dgm:pt>
    <dgm:pt modelId="{48D0A019-C0BD-4894-A7E4-657E2D8F8A29}" type="parTrans" cxnId="{FB56B01D-30E6-4551-8CEF-CF7D32F17140}">
      <dgm:prSet/>
      <dgm:spPr/>
      <dgm:t>
        <a:bodyPr/>
        <a:lstStyle/>
        <a:p>
          <a:pPr algn="ctr"/>
          <a:endParaRPr lang="en-GB"/>
        </a:p>
      </dgm:t>
    </dgm:pt>
    <dgm:pt modelId="{74622ABA-8D52-4FB9-9BBE-E2D361B836F8}" type="sibTrans" cxnId="{FB56B01D-30E6-4551-8CEF-CF7D32F17140}">
      <dgm:prSet/>
      <dgm:spPr/>
      <dgm:t>
        <a:bodyPr/>
        <a:lstStyle/>
        <a:p>
          <a:pPr algn="ctr"/>
          <a:endParaRPr lang="en-GB"/>
        </a:p>
      </dgm:t>
    </dgm:pt>
    <dgm:pt modelId="{EBAE934B-D68B-4E35-81E8-81091323CABA}">
      <dgm:prSet phldrT="[Text]" custT="1"/>
      <dgm:spPr/>
      <dgm:t>
        <a:bodyPr/>
        <a:lstStyle/>
        <a:p>
          <a:pPr algn="ctr"/>
          <a:r>
            <a:rPr lang="en-GB" sz="1050"/>
            <a:t>ARCHAEOLOGY PROGRAMME</a:t>
          </a:r>
        </a:p>
      </dgm:t>
    </dgm:pt>
    <dgm:pt modelId="{88B931D5-1561-41FF-AB16-B9BEAD63DE2E}" type="parTrans" cxnId="{79EBA083-9C8C-4ACC-959C-6B3FE40D3EAA}">
      <dgm:prSet/>
      <dgm:spPr/>
      <dgm:t>
        <a:bodyPr/>
        <a:lstStyle/>
        <a:p>
          <a:pPr algn="ctr"/>
          <a:endParaRPr lang="en-GB"/>
        </a:p>
      </dgm:t>
    </dgm:pt>
    <dgm:pt modelId="{8DDE4339-9C3E-4FE2-82A6-4A7598C7BDE7}" type="sibTrans" cxnId="{79EBA083-9C8C-4ACC-959C-6B3FE40D3EAA}">
      <dgm:prSet/>
      <dgm:spPr/>
      <dgm:t>
        <a:bodyPr/>
        <a:lstStyle/>
        <a:p>
          <a:pPr algn="ctr"/>
          <a:endParaRPr lang="en-GB"/>
        </a:p>
      </dgm:t>
    </dgm:pt>
    <dgm:pt modelId="{01402C58-5343-4468-9668-DE52C8E2C196}">
      <dgm:prSet phldrT="[Text]" custT="1"/>
      <dgm:spPr/>
      <dgm:t>
        <a:bodyPr/>
        <a:lstStyle/>
        <a:p>
          <a:pPr algn="ctr"/>
          <a:r>
            <a:rPr lang="en-GB" sz="900"/>
            <a:t>ORGANISATIONAL SUPPORT FUND (OSF)</a:t>
          </a:r>
        </a:p>
      </dgm:t>
    </dgm:pt>
    <dgm:pt modelId="{A5A993FA-E29B-4AD7-A6FF-BB80C032F694}" type="parTrans" cxnId="{2A095C06-6132-4E9F-96E2-95824A4983BC}">
      <dgm:prSet/>
      <dgm:spPr/>
      <dgm:t>
        <a:bodyPr/>
        <a:lstStyle/>
        <a:p>
          <a:pPr algn="ctr"/>
          <a:endParaRPr lang="en-GB"/>
        </a:p>
      </dgm:t>
    </dgm:pt>
    <dgm:pt modelId="{8D542425-F507-460A-93F5-8CBDE0B01269}" type="sibTrans" cxnId="{2A095C06-6132-4E9F-96E2-95824A4983BC}">
      <dgm:prSet/>
      <dgm:spPr/>
      <dgm:t>
        <a:bodyPr/>
        <a:lstStyle/>
        <a:p>
          <a:pPr algn="ctr"/>
          <a:endParaRPr lang="en-GB"/>
        </a:p>
      </dgm:t>
    </dgm:pt>
    <dgm:pt modelId="{34175309-58B5-4DE0-A086-B03D9FA008BF}">
      <dgm:prSet phldrT="[Text]" custT="1"/>
      <dgm:spPr/>
      <dgm:t>
        <a:bodyPr/>
        <a:lstStyle/>
        <a:p>
          <a:pPr algn="ctr"/>
          <a:r>
            <a:rPr lang="en-GB" sz="1050"/>
            <a:t>HISTORIC ENVIRONMENT SUPPORT FUND</a:t>
          </a:r>
        </a:p>
      </dgm:t>
    </dgm:pt>
    <dgm:pt modelId="{CF7862A5-48EB-4B1A-95BA-35A06822C886}" type="parTrans" cxnId="{55E2B059-18BC-47C8-8915-C9089B45D854}">
      <dgm:prSet/>
      <dgm:spPr/>
      <dgm:t>
        <a:bodyPr/>
        <a:lstStyle/>
        <a:p>
          <a:pPr algn="ctr"/>
          <a:endParaRPr lang="en-GB"/>
        </a:p>
      </dgm:t>
    </dgm:pt>
    <dgm:pt modelId="{49E59141-AB27-432D-80DA-3DFEEE39671C}" type="sibTrans" cxnId="{55E2B059-18BC-47C8-8915-C9089B45D854}">
      <dgm:prSet/>
      <dgm:spPr/>
      <dgm:t>
        <a:bodyPr/>
        <a:lstStyle/>
        <a:p>
          <a:pPr algn="ctr"/>
          <a:endParaRPr lang="en-GB"/>
        </a:p>
      </dgm:t>
    </dgm:pt>
    <dgm:pt modelId="{E5AC801B-E346-4077-AEA6-CE86C2FD9C6E}" type="pres">
      <dgm:prSet presAssocID="{8B5C7325-B447-4EE2-B006-45E92E747022}" presName="composite" presStyleCnt="0">
        <dgm:presLayoutVars>
          <dgm:chMax val="1"/>
          <dgm:dir/>
          <dgm:resizeHandles val="exact"/>
        </dgm:presLayoutVars>
      </dgm:prSet>
      <dgm:spPr/>
    </dgm:pt>
    <dgm:pt modelId="{690E9A3F-CEDD-46FA-A0BC-644B99D0FD23}" type="pres">
      <dgm:prSet presAssocID="{8B5C7325-B447-4EE2-B006-45E92E747022}" presName="radial" presStyleCnt="0">
        <dgm:presLayoutVars>
          <dgm:animLvl val="ctr"/>
        </dgm:presLayoutVars>
      </dgm:prSet>
      <dgm:spPr/>
    </dgm:pt>
    <dgm:pt modelId="{2A2D2B5D-E71E-4706-9D18-65B736A2FEC9}" type="pres">
      <dgm:prSet presAssocID="{54DACF7E-924F-465D-B08A-0645FB9FF465}" presName="centerShape" presStyleLbl="vennNode1" presStyleIdx="0" presStyleCnt="5"/>
      <dgm:spPr/>
    </dgm:pt>
    <dgm:pt modelId="{96F65942-0911-4510-9B7C-1EFCD70EEBE9}" type="pres">
      <dgm:prSet presAssocID="{0CB5F0D9-BA87-4E48-B444-FC97105962CB}" presName="node" presStyleLbl="vennNode1" presStyleIdx="1" presStyleCnt="5">
        <dgm:presLayoutVars>
          <dgm:bulletEnabled val="1"/>
        </dgm:presLayoutVars>
      </dgm:prSet>
      <dgm:spPr/>
    </dgm:pt>
    <dgm:pt modelId="{5DF76643-A0BB-40E2-85BC-DA45788A1223}" type="pres">
      <dgm:prSet presAssocID="{EBAE934B-D68B-4E35-81E8-81091323CABA}" presName="node" presStyleLbl="vennNode1" presStyleIdx="2" presStyleCnt="5">
        <dgm:presLayoutVars>
          <dgm:bulletEnabled val="1"/>
        </dgm:presLayoutVars>
      </dgm:prSet>
      <dgm:spPr/>
    </dgm:pt>
    <dgm:pt modelId="{847FF1E3-B760-48B7-B36B-8E2ECA9B231E}" type="pres">
      <dgm:prSet presAssocID="{01402C58-5343-4468-9668-DE52C8E2C196}" presName="node" presStyleLbl="vennNode1" presStyleIdx="3" presStyleCnt="5">
        <dgm:presLayoutVars>
          <dgm:bulletEnabled val="1"/>
        </dgm:presLayoutVars>
      </dgm:prSet>
      <dgm:spPr/>
    </dgm:pt>
    <dgm:pt modelId="{4C7F6212-D85E-4F8E-8E99-436A43FD16CE}" type="pres">
      <dgm:prSet presAssocID="{34175309-58B5-4DE0-A086-B03D9FA008BF}" presName="node" presStyleLbl="vennNode1" presStyleIdx="4" presStyleCnt="5">
        <dgm:presLayoutVars>
          <dgm:bulletEnabled val="1"/>
        </dgm:presLayoutVars>
      </dgm:prSet>
      <dgm:spPr/>
    </dgm:pt>
  </dgm:ptLst>
  <dgm:cxnLst>
    <dgm:cxn modelId="{2F1B1702-ADEA-44CD-9AC6-428BA7462F01}" type="presOf" srcId="{01402C58-5343-4468-9668-DE52C8E2C196}" destId="{847FF1E3-B760-48B7-B36B-8E2ECA9B231E}" srcOrd="0" destOrd="0" presId="urn:microsoft.com/office/officeart/2005/8/layout/radial3"/>
    <dgm:cxn modelId="{2A095C06-6132-4E9F-96E2-95824A4983BC}" srcId="{54DACF7E-924F-465D-B08A-0645FB9FF465}" destId="{01402C58-5343-4468-9668-DE52C8E2C196}" srcOrd="2" destOrd="0" parTransId="{A5A993FA-E29B-4AD7-A6FF-BB80C032F694}" sibTransId="{8D542425-F507-460A-93F5-8CBDE0B01269}"/>
    <dgm:cxn modelId="{FB56B01D-30E6-4551-8CEF-CF7D32F17140}" srcId="{54DACF7E-924F-465D-B08A-0645FB9FF465}" destId="{0CB5F0D9-BA87-4E48-B444-FC97105962CB}" srcOrd="0" destOrd="0" parTransId="{48D0A019-C0BD-4894-A7E4-657E2D8F8A29}" sibTransId="{74622ABA-8D52-4FB9-9BBE-E2D361B836F8}"/>
    <dgm:cxn modelId="{F1FC2232-B95A-4CED-B590-0AE2B607BB4B}" type="presOf" srcId="{0CB5F0D9-BA87-4E48-B444-FC97105962CB}" destId="{96F65942-0911-4510-9B7C-1EFCD70EEBE9}" srcOrd="0" destOrd="0" presId="urn:microsoft.com/office/officeart/2005/8/layout/radial3"/>
    <dgm:cxn modelId="{55E2B059-18BC-47C8-8915-C9089B45D854}" srcId="{54DACF7E-924F-465D-B08A-0645FB9FF465}" destId="{34175309-58B5-4DE0-A086-B03D9FA008BF}" srcOrd="3" destOrd="0" parTransId="{CF7862A5-48EB-4B1A-95BA-35A06822C886}" sibTransId="{49E59141-AB27-432D-80DA-3DFEEE39671C}"/>
    <dgm:cxn modelId="{79EBA083-9C8C-4ACC-959C-6B3FE40D3EAA}" srcId="{54DACF7E-924F-465D-B08A-0645FB9FF465}" destId="{EBAE934B-D68B-4E35-81E8-81091323CABA}" srcOrd="1" destOrd="0" parTransId="{88B931D5-1561-41FF-AB16-B9BEAD63DE2E}" sibTransId="{8DDE4339-9C3E-4FE2-82A6-4A7598C7BDE7}"/>
    <dgm:cxn modelId="{D46C6988-1DE7-4589-A572-62188F67DF15}" type="presOf" srcId="{34175309-58B5-4DE0-A086-B03D9FA008BF}" destId="{4C7F6212-D85E-4F8E-8E99-436A43FD16CE}" srcOrd="0" destOrd="0" presId="urn:microsoft.com/office/officeart/2005/8/layout/radial3"/>
    <dgm:cxn modelId="{8D8998AF-6CA9-41F8-9543-DB44A919BAB3}" srcId="{8B5C7325-B447-4EE2-B006-45E92E747022}" destId="{54DACF7E-924F-465D-B08A-0645FB9FF465}" srcOrd="0" destOrd="0" parTransId="{55355811-D601-4743-88D9-DB3E9CCC13A5}" sibTransId="{4B6AC195-035E-4C65-859F-975D8F2E0416}"/>
    <dgm:cxn modelId="{CCDC0AB2-0267-4D6C-8173-06CBD13380E2}" type="presOf" srcId="{8B5C7325-B447-4EE2-B006-45E92E747022}" destId="{E5AC801B-E346-4077-AEA6-CE86C2FD9C6E}" srcOrd="0" destOrd="0" presId="urn:microsoft.com/office/officeart/2005/8/layout/radial3"/>
    <dgm:cxn modelId="{F02400F1-0F49-47FB-A343-F66873398385}" type="presOf" srcId="{EBAE934B-D68B-4E35-81E8-81091323CABA}" destId="{5DF76643-A0BB-40E2-85BC-DA45788A1223}" srcOrd="0" destOrd="0" presId="urn:microsoft.com/office/officeart/2005/8/layout/radial3"/>
    <dgm:cxn modelId="{214037F6-A424-4CDE-A51D-1A033211B13E}" type="presOf" srcId="{54DACF7E-924F-465D-B08A-0645FB9FF465}" destId="{2A2D2B5D-E71E-4706-9D18-65B736A2FEC9}" srcOrd="0" destOrd="0" presId="urn:microsoft.com/office/officeart/2005/8/layout/radial3"/>
    <dgm:cxn modelId="{8B305E13-5848-4BDC-B2C3-C1337273B86C}" type="presParOf" srcId="{E5AC801B-E346-4077-AEA6-CE86C2FD9C6E}" destId="{690E9A3F-CEDD-46FA-A0BC-644B99D0FD23}" srcOrd="0" destOrd="0" presId="urn:microsoft.com/office/officeart/2005/8/layout/radial3"/>
    <dgm:cxn modelId="{770FBE78-1EA3-4392-9124-3FF5CC7BED4B}" type="presParOf" srcId="{690E9A3F-CEDD-46FA-A0BC-644B99D0FD23}" destId="{2A2D2B5D-E71E-4706-9D18-65B736A2FEC9}" srcOrd="0" destOrd="0" presId="urn:microsoft.com/office/officeart/2005/8/layout/radial3"/>
    <dgm:cxn modelId="{00A808AF-F4DC-48FB-887F-DC8853EBCE3E}" type="presParOf" srcId="{690E9A3F-CEDD-46FA-A0BC-644B99D0FD23}" destId="{96F65942-0911-4510-9B7C-1EFCD70EEBE9}" srcOrd="1" destOrd="0" presId="urn:microsoft.com/office/officeart/2005/8/layout/radial3"/>
    <dgm:cxn modelId="{522A28A4-56A6-44BA-A263-3DAA1A7AB8EB}" type="presParOf" srcId="{690E9A3F-CEDD-46FA-A0BC-644B99D0FD23}" destId="{5DF76643-A0BB-40E2-85BC-DA45788A1223}" srcOrd="2" destOrd="0" presId="urn:microsoft.com/office/officeart/2005/8/layout/radial3"/>
    <dgm:cxn modelId="{F6FFEB23-BDF8-47AB-B495-DAAA67679227}" type="presParOf" srcId="{690E9A3F-CEDD-46FA-A0BC-644B99D0FD23}" destId="{847FF1E3-B760-48B7-B36B-8E2ECA9B231E}" srcOrd="3" destOrd="0" presId="urn:microsoft.com/office/officeart/2005/8/layout/radial3"/>
    <dgm:cxn modelId="{AF875123-6738-42AD-AE4B-0FBA0339BCAB}" type="presParOf" srcId="{690E9A3F-CEDD-46FA-A0BC-644B99D0FD23}" destId="{4C7F6212-D85E-4F8E-8E99-436A43FD16C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04905-73B5-41A7-9D87-8B1B08C0F11D}" type="doc">
      <dgm:prSet loTypeId="urn:microsoft.com/office/officeart/2005/8/layout/process1" loCatId="process" qsTypeId="urn:microsoft.com/office/officeart/2005/8/quickstyle/simple1" qsCatId="simple" csTypeId="urn:microsoft.com/office/officeart/2005/8/colors/accent1_2" csCatId="accent1" phldr="1"/>
      <dgm:spPr/>
    </dgm:pt>
    <dgm:pt modelId="{0BEE0585-4F0D-461F-919B-7FD3B8E0FB11}">
      <dgm:prSet phldrT="[Text]"/>
      <dgm:spPr/>
      <dgm:t>
        <a:bodyPr/>
        <a:lstStyle/>
        <a:p>
          <a:r>
            <a:rPr lang="en-GB"/>
            <a:t>Contract Issued	</a:t>
          </a:r>
        </a:p>
      </dgm:t>
    </dgm:pt>
    <dgm:pt modelId="{0CF8AF23-8317-4096-A8B6-31557A2A3017}" type="parTrans" cxnId="{EB85E4C2-7124-4528-A25C-43E9575D62A7}">
      <dgm:prSet/>
      <dgm:spPr/>
      <dgm:t>
        <a:bodyPr/>
        <a:lstStyle/>
        <a:p>
          <a:endParaRPr lang="en-GB"/>
        </a:p>
      </dgm:t>
    </dgm:pt>
    <dgm:pt modelId="{A37F2C1E-6421-4182-8186-A175C9FAC648}" type="sibTrans" cxnId="{EB85E4C2-7124-4528-A25C-43E9575D62A7}">
      <dgm:prSet/>
      <dgm:spPr/>
      <dgm:t>
        <a:bodyPr/>
        <a:lstStyle/>
        <a:p>
          <a:endParaRPr lang="en-GB"/>
        </a:p>
      </dgm:t>
    </dgm:pt>
    <dgm:pt modelId="{B73321C8-BA45-4CF0-8027-722B38506F74}">
      <dgm:prSet phldrT="[Text]"/>
      <dgm:spPr/>
      <dgm:t>
        <a:bodyPr/>
        <a:lstStyle/>
        <a:p>
          <a:r>
            <a:rPr lang="en-GB"/>
            <a:t>Agree Outcomes Plan</a:t>
          </a:r>
        </a:p>
      </dgm:t>
    </dgm:pt>
    <dgm:pt modelId="{148D1095-BB5D-4B82-914C-6B6EB3B6321B}" type="parTrans" cxnId="{0FF86DFB-0A19-48CF-A585-AF89066315FB}">
      <dgm:prSet/>
      <dgm:spPr/>
      <dgm:t>
        <a:bodyPr/>
        <a:lstStyle/>
        <a:p>
          <a:endParaRPr lang="en-GB"/>
        </a:p>
      </dgm:t>
    </dgm:pt>
    <dgm:pt modelId="{B1033E68-3B5F-414B-A8DD-108A321306EA}" type="sibTrans" cxnId="{0FF86DFB-0A19-48CF-A585-AF89066315FB}">
      <dgm:prSet/>
      <dgm:spPr/>
      <dgm:t>
        <a:bodyPr/>
        <a:lstStyle/>
        <a:p>
          <a:endParaRPr lang="en-GB"/>
        </a:p>
      </dgm:t>
    </dgm:pt>
    <dgm:pt modelId="{15A460F1-56B9-450D-A9FB-EA54721E12A5}">
      <dgm:prSet phldrT="[Text]"/>
      <dgm:spPr/>
      <dgm:t>
        <a:bodyPr/>
        <a:lstStyle/>
        <a:p>
          <a:r>
            <a:rPr lang="en-GB"/>
            <a:t>Permission To Start</a:t>
          </a:r>
        </a:p>
      </dgm:t>
    </dgm:pt>
    <dgm:pt modelId="{2F743887-C312-4380-B1CE-B5F7AB1A9EF3}" type="parTrans" cxnId="{413D8C12-D0D5-45EA-AAA2-250C4FD02D0F}">
      <dgm:prSet/>
      <dgm:spPr/>
      <dgm:t>
        <a:bodyPr/>
        <a:lstStyle/>
        <a:p>
          <a:endParaRPr lang="en-GB"/>
        </a:p>
      </dgm:t>
    </dgm:pt>
    <dgm:pt modelId="{1F9F41AD-515A-49C0-B2AA-A65C61F437A0}" type="sibTrans" cxnId="{413D8C12-D0D5-45EA-AAA2-250C4FD02D0F}">
      <dgm:prSet/>
      <dgm:spPr/>
      <dgm:t>
        <a:bodyPr/>
        <a:lstStyle/>
        <a:p>
          <a:endParaRPr lang="en-GB"/>
        </a:p>
      </dgm:t>
    </dgm:pt>
    <dgm:pt modelId="{5E34E311-58B5-475E-A524-55FE568D8C6B}" type="pres">
      <dgm:prSet presAssocID="{F3804905-73B5-41A7-9D87-8B1B08C0F11D}" presName="Name0" presStyleCnt="0">
        <dgm:presLayoutVars>
          <dgm:dir/>
          <dgm:resizeHandles val="exact"/>
        </dgm:presLayoutVars>
      </dgm:prSet>
      <dgm:spPr/>
    </dgm:pt>
    <dgm:pt modelId="{AE68CBE9-F85E-4EF2-B57F-1E9AACA3B905}" type="pres">
      <dgm:prSet presAssocID="{0BEE0585-4F0D-461F-919B-7FD3B8E0FB11}" presName="node" presStyleLbl="node1" presStyleIdx="0" presStyleCnt="3">
        <dgm:presLayoutVars>
          <dgm:bulletEnabled val="1"/>
        </dgm:presLayoutVars>
      </dgm:prSet>
      <dgm:spPr/>
    </dgm:pt>
    <dgm:pt modelId="{334957E2-2A33-4D80-A3BD-BC347EAAC2B6}" type="pres">
      <dgm:prSet presAssocID="{A37F2C1E-6421-4182-8186-A175C9FAC648}" presName="sibTrans" presStyleLbl="sibTrans2D1" presStyleIdx="0" presStyleCnt="2"/>
      <dgm:spPr/>
    </dgm:pt>
    <dgm:pt modelId="{E4762327-8F64-47CD-9E75-87A113421CCA}" type="pres">
      <dgm:prSet presAssocID="{A37F2C1E-6421-4182-8186-A175C9FAC648}" presName="connectorText" presStyleLbl="sibTrans2D1" presStyleIdx="0" presStyleCnt="2"/>
      <dgm:spPr/>
    </dgm:pt>
    <dgm:pt modelId="{9698D3E9-2A2C-4277-9FD1-F8F8AF793776}" type="pres">
      <dgm:prSet presAssocID="{B73321C8-BA45-4CF0-8027-722B38506F74}" presName="node" presStyleLbl="node1" presStyleIdx="1" presStyleCnt="3">
        <dgm:presLayoutVars>
          <dgm:bulletEnabled val="1"/>
        </dgm:presLayoutVars>
      </dgm:prSet>
      <dgm:spPr/>
    </dgm:pt>
    <dgm:pt modelId="{ED7ABC5D-0B6D-4E1E-9462-09923827C098}" type="pres">
      <dgm:prSet presAssocID="{B1033E68-3B5F-414B-A8DD-108A321306EA}" presName="sibTrans" presStyleLbl="sibTrans2D1" presStyleIdx="1" presStyleCnt="2"/>
      <dgm:spPr/>
    </dgm:pt>
    <dgm:pt modelId="{D291C373-0AAF-47B2-9D69-6FE2FB477734}" type="pres">
      <dgm:prSet presAssocID="{B1033E68-3B5F-414B-A8DD-108A321306EA}" presName="connectorText" presStyleLbl="sibTrans2D1" presStyleIdx="1" presStyleCnt="2"/>
      <dgm:spPr/>
    </dgm:pt>
    <dgm:pt modelId="{CD250379-20C6-422E-8C88-DF3E9B0EF4F7}" type="pres">
      <dgm:prSet presAssocID="{15A460F1-56B9-450D-A9FB-EA54721E12A5}" presName="node" presStyleLbl="node1" presStyleIdx="2" presStyleCnt="3" custLinFactNeighborX="-2884" custLinFactNeighborY="-1922">
        <dgm:presLayoutVars>
          <dgm:bulletEnabled val="1"/>
        </dgm:presLayoutVars>
      </dgm:prSet>
      <dgm:spPr/>
    </dgm:pt>
  </dgm:ptLst>
  <dgm:cxnLst>
    <dgm:cxn modelId="{413D8C12-D0D5-45EA-AAA2-250C4FD02D0F}" srcId="{F3804905-73B5-41A7-9D87-8B1B08C0F11D}" destId="{15A460F1-56B9-450D-A9FB-EA54721E12A5}" srcOrd="2" destOrd="0" parTransId="{2F743887-C312-4380-B1CE-B5F7AB1A9EF3}" sibTransId="{1F9F41AD-515A-49C0-B2AA-A65C61F437A0}"/>
    <dgm:cxn modelId="{3249431C-5858-4263-A521-5B33244167A6}" type="presOf" srcId="{0BEE0585-4F0D-461F-919B-7FD3B8E0FB11}" destId="{AE68CBE9-F85E-4EF2-B57F-1E9AACA3B905}" srcOrd="0" destOrd="0" presId="urn:microsoft.com/office/officeart/2005/8/layout/process1"/>
    <dgm:cxn modelId="{ECCA263B-537F-444F-9087-03AFD6A16991}" type="presOf" srcId="{B73321C8-BA45-4CF0-8027-722B38506F74}" destId="{9698D3E9-2A2C-4277-9FD1-F8F8AF793776}" srcOrd="0" destOrd="0" presId="urn:microsoft.com/office/officeart/2005/8/layout/process1"/>
    <dgm:cxn modelId="{AC3C8F42-6969-4548-B413-5877FE172771}" type="presOf" srcId="{B1033E68-3B5F-414B-A8DD-108A321306EA}" destId="{ED7ABC5D-0B6D-4E1E-9462-09923827C098}" srcOrd="0" destOrd="0" presId="urn:microsoft.com/office/officeart/2005/8/layout/process1"/>
    <dgm:cxn modelId="{EB9B175A-5553-4110-9C42-19E52A918F05}" type="presOf" srcId="{A37F2C1E-6421-4182-8186-A175C9FAC648}" destId="{E4762327-8F64-47CD-9E75-87A113421CCA}" srcOrd="1" destOrd="0" presId="urn:microsoft.com/office/officeart/2005/8/layout/process1"/>
    <dgm:cxn modelId="{991ECF98-FFF3-434F-A870-09F346C29C18}" type="presOf" srcId="{B1033E68-3B5F-414B-A8DD-108A321306EA}" destId="{D291C373-0AAF-47B2-9D69-6FE2FB477734}" srcOrd="1" destOrd="0" presId="urn:microsoft.com/office/officeart/2005/8/layout/process1"/>
    <dgm:cxn modelId="{F06096BB-5C7C-4FD2-BC49-FB3469899027}" type="presOf" srcId="{A37F2C1E-6421-4182-8186-A175C9FAC648}" destId="{334957E2-2A33-4D80-A3BD-BC347EAAC2B6}" srcOrd="0" destOrd="0" presId="urn:microsoft.com/office/officeart/2005/8/layout/process1"/>
    <dgm:cxn modelId="{EB85E4C2-7124-4528-A25C-43E9575D62A7}" srcId="{F3804905-73B5-41A7-9D87-8B1B08C0F11D}" destId="{0BEE0585-4F0D-461F-919B-7FD3B8E0FB11}" srcOrd="0" destOrd="0" parTransId="{0CF8AF23-8317-4096-A8B6-31557A2A3017}" sibTransId="{A37F2C1E-6421-4182-8186-A175C9FAC648}"/>
    <dgm:cxn modelId="{871B49D4-1989-4DAE-9013-3993CBCDA34A}" type="presOf" srcId="{F3804905-73B5-41A7-9D87-8B1B08C0F11D}" destId="{5E34E311-58B5-475E-A524-55FE568D8C6B}" srcOrd="0" destOrd="0" presId="urn:microsoft.com/office/officeart/2005/8/layout/process1"/>
    <dgm:cxn modelId="{1A363FEB-FBEE-424E-A106-9D46481026EC}" type="presOf" srcId="{15A460F1-56B9-450D-A9FB-EA54721E12A5}" destId="{CD250379-20C6-422E-8C88-DF3E9B0EF4F7}" srcOrd="0" destOrd="0" presId="urn:microsoft.com/office/officeart/2005/8/layout/process1"/>
    <dgm:cxn modelId="{0FF86DFB-0A19-48CF-A585-AF89066315FB}" srcId="{F3804905-73B5-41A7-9D87-8B1B08C0F11D}" destId="{B73321C8-BA45-4CF0-8027-722B38506F74}" srcOrd="1" destOrd="0" parTransId="{148D1095-BB5D-4B82-914C-6B6EB3B6321B}" sibTransId="{B1033E68-3B5F-414B-A8DD-108A321306EA}"/>
    <dgm:cxn modelId="{DAB6D856-849E-4C60-B462-9C7533B2472A}" type="presParOf" srcId="{5E34E311-58B5-475E-A524-55FE568D8C6B}" destId="{AE68CBE9-F85E-4EF2-B57F-1E9AACA3B905}" srcOrd="0" destOrd="0" presId="urn:microsoft.com/office/officeart/2005/8/layout/process1"/>
    <dgm:cxn modelId="{29303EA4-811E-4EEB-99FA-4AA760F38F65}" type="presParOf" srcId="{5E34E311-58B5-475E-A524-55FE568D8C6B}" destId="{334957E2-2A33-4D80-A3BD-BC347EAAC2B6}" srcOrd="1" destOrd="0" presId="urn:microsoft.com/office/officeart/2005/8/layout/process1"/>
    <dgm:cxn modelId="{905813C5-7E1A-4C45-A815-F34E0D296AAA}" type="presParOf" srcId="{334957E2-2A33-4D80-A3BD-BC347EAAC2B6}" destId="{E4762327-8F64-47CD-9E75-87A113421CCA}" srcOrd="0" destOrd="0" presId="urn:microsoft.com/office/officeart/2005/8/layout/process1"/>
    <dgm:cxn modelId="{5EE695C6-1D00-4213-B65D-72035C3A8738}" type="presParOf" srcId="{5E34E311-58B5-475E-A524-55FE568D8C6B}" destId="{9698D3E9-2A2C-4277-9FD1-F8F8AF793776}" srcOrd="2" destOrd="0" presId="urn:microsoft.com/office/officeart/2005/8/layout/process1"/>
    <dgm:cxn modelId="{61491520-F23C-4C92-AD7E-6E990C4E5915}" type="presParOf" srcId="{5E34E311-58B5-475E-A524-55FE568D8C6B}" destId="{ED7ABC5D-0B6D-4E1E-9462-09923827C098}" srcOrd="3" destOrd="0" presId="urn:microsoft.com/office/officeart/2005/8/layout/process1"/>
    <dgm:cxn modelId="{66525AE0-E50F-4C01-AC34-CDEF4A2A839B}" type="presParOf" srcId="{ED7ABC5D-0B6D-4E1E-9462-09923827C098}" destId="{D291C373-0AAF-47B2-9D69-6FE2FB477734}" srcOrd="0" destOrd="0" presId="urn:microsoft.com/office/officeart/2005/8/layout/process1"/>
    <dgm:cxn modelId="{64EE90F1-9FE9-4D5D-8A41-1733FC8C8344}" type="presParOf" srcId="{5E34E311-58B5-475E-A524-55FE568D8C6B}" destId="{CD250379-20C6-422E-8C88-DF3E9B0EF4F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C3B753-CD58-4863-B8B6-8433A9F6D5E2}" type="doc">
      <dgm:prSet loTypeId="urn:microsoft.com/office/officeart/2005/8/layout/process1" loCatId="process" qsTypeId="urn:microsoft.com/office/officeart/2005/8/quickstyle/simple1" qsCatId="simple" csTypeId="urn:microsoft.com/office/officeart/2005/8/colors/accent1_2" csCatId="accent1" phldr="1"/>
      <dgm:spPr/>
    </dgm:pt>
    <dgm:pt modelId="{486C6F88-A3B6-4D78-BC2B-E361D36B9703}">
      <dgm:prSet phldrT="[Text]"/>
      <dgm:spPr/>
      <dgm:t>
        <a:bodyPr/>
        <a:lstStyle/>
        <a:p>
          <a:pPr algn="ctr"/>
          <a:r>
            <a:rPr lang="en-GB"/>
            <a:t>Decision Letter (full assessment)	</a:t>
          </a:r>
        </a:p>
      </dgm:t>
    </dgm:pt>
    <dgm:pt modelId="{C58B65FA-4E18-40EB-BA68-16A2EED180BE}" type="parTrans" cxnId="{817B4594-7C8D-488A-849C-A2D840A96427}">
      <dgm:prSet/>
      <dgm:spPr/>
      <dgm:t>
        <a:bodyPr/>
        <a:lstStyle/>
        <a:p>
          <a:endParaRPr lang="en-GB"/>
        </a:p>
      </dgm:t>
    </dgm:pt>
    <dgm:pt modelId="{2FFBE94F-616B-4F87-82F0-54CDA70F15E2}" type="sibTrans" cxnId="{817B4594-7C8D-488A-849C-A2D840A96427}">
      <dgm:prSet/>
      <dgm:spPr/>
      <dgm:t>
        <a:bodyPr/>
        <a:lstStyle/>
        <a:p>
          <a:endParaRPr lang="en-GB"/>
        </a:p>
      </dgm:t>
    </dgm:pt>
    <dgm:pt modelId="{4A62FC9E-7836-4932-9BA5-45EC155B0813}">
      <dgm:prSet phldrT="[Text]"/>
      <dgm:spPr/>
      <dgm:t>
        <a:bodyPr/>
        <a:lstStyle/>
        <a:p>
          <a:r>
            <a:rPr lang="en-GB"/>
            <a:t>Agree Scheme of Works </a:t>
          </a:r>
        </a:p>
        <a:p>
          <a:r>
            <a:rPr lang="en-GB"/>
            <a:t>(Guidance for Repair Grants)</a:t>
          </a:r>
        </a:p>
      </dgm:t>
    </dgm:pt>
    <dgm:pt modelId="{32AED245-1B4A-432C-BC68-DD0E3702716A}" type="parTrans" cxnId="{05F5BCD8-35CA-4693-A78B-3897619CFDFB}">
      <dgm:prSet/>
      <dgm:spPr/>
      <dgm:t>
        <a:bodyPr/>
        <a:lstStyle/>
        <a:p>
          <a:endParaRPr lang="en-GB"/>
        </a:p>
      </dgm:t>
    </dgm:pt>
    <dgm:pt modelId="{B0C0E03A-870F-4D8D-9B7F-5F7F47C09E31}" type="sibTrans" cxnId="{05F5BCD8-35CA-4693-A78B-3897619CFDFB}">
      <dgm:prSet/>
      <dgm:spPr/>
      <dgm:t>
        <a:bodyPr/>
        <a:lstStyle/>
        <a:p>
          <a:endParaRPr lang="en-GB"/>
        </a:p>
      </dgm:t>
    </dgm:pt>
    <dgm:pt modelId="{5552DE01-C403-44E9-BBB6-40AA4C94A545}">
      <dgm:prSet phldrT="[Text]"/>
      <dgm:spPr/>
      <dgm:t>
        <a:bodyPr/>
        <a:lstStyle/>
        <a:p>
          <a:r>
            <a:rPr lang="en-GB"/>
            <a:t>Final Project Development Report</a:t>
          </a:r>
        </a:p>
      </dgm:t>
    </dgm:pt>
    <dgm:pt modelId="{F8515A00-0316-4DEE-8A38-7F368ACE61F1}" type="parTrans" cxnId="{D806FDFC-8882-4CAC-80B8-C97A4C0B62E3}">
      <dgm:prSet/>
      <dgm:spPr/>
      <dgm:t>
        <a:bodyPr/>
        <a:lstStyle/>
        <a:p>
          <a:endParaRPr lang="en-GB"/>
        </a:p>
      </dgm:t>
    </dgm:pt>
    <dgm:pt modelId="{BF538D6E-8766-4507-9B7B-E2BF47C5F9D8}" type="sibTrans" cxnId="{D806FDFC-8882-4CAC-80B8-C97A4C0B62E3}">
      <dgm:prSet/>
      <dgm:spPr/>
      <dgm:t>
        <a:bodyPr/>
        <a:lstStyle/>
        <a:p>
          <a:endParaRPr lang="en-GB"/>
        </a:p>
      </dgm:t>
    </dgm:pt>
    <dgm:pt modelId="{3F709323-658F-4C7C-BE53-F60319265EB5}">
      <dgm:prSet/>
      <dgm:spPr/>
      <dgm:t>
        <a:bodyPr/>
        <a:lstStyle/>
        <a:p>
          <a:r>
            <a:rPr lang="en-GB"/>
            <a:t>Grant Approval</a:t>
          </a:r>
        </a:p>
      </dgm:t>
    </dgm:pt>
    <dgm:pt modelId="{A8851F7B-6608-4960-9DB2-FC4AEEB86542}" type="parTrans" cxnId="{CD797A2D-53FB-485A-B621-2AD7DB5CE869}">
      <dgm:prSet/>
      <dgm:spPr/>
      <dgm:t>
        <a:bodyPr/>
        <a:lstStyle/>
        <a:p>
          <a:endParaRPr lang="en-GB"/>
        </a:p>
      </dgm:t>
    </dgm:pt>
    <dgm:pt modelId="{E8C25068-3AE5-4775-9E6F-969CAE275D7B}" type="sibTrans" cxnId="{CD797A2D-53FB-485A-B621-2AD7DB5CE869}">
      <dgm:prSet/>
      <dgm:spPr/>
      <dgm:t>
        <a:bodyPr/>
        <a:lstStyle/>
        <a:p>
          <a:endParaRPr lang="en-GB"/>
        </a:p>
      </dgm:t>
    </dgm:pt>
    <dgm:pt modelId="{5DA691D2-6C94-48F7-9970-A1DF474498EC}" type="pres">
      <dgm:prSet presAssocID="{A0C3B753-CD58-4863-B8B6-8433A9F6D5E2}" presName="Name0" presStyleCnt="0">
        <dgm:presLayoutVars>
          <dgm:dir/>
          <dgm:resizeHandles val="exact"/>
        </dgm:presLayoutVars>
      </dgm:prSet>
      <dgm:spPr/>
    </dgm:pt>
    <dgm:pt modelId="{13FDF6F1-8344-4796-981C-546835B27904}" type="pres">
      <dgm:prSet presAssocID="{486C6F88-A3B6-4D78-BC2B-E361D36B9703}" presName="node" presStyleLbl="node1" presStyleIdx="0" presStyleCnt="4">
        <dgm:presLayoutVars>
          <dgm:bulletEnabled val="1"/>
        </dgm:presLayoutVars>
      </dgm:prSet>
      <dgm:spPr/>
    </dgm:pt>
    <dgm:pt modelId="{05A468B6-2F5F-4F64-A50D-5D238348CC90}" type="pres">
      <dgm:prSet presAssocID="{2FFBE94F-616B-4F87-82F0-54CDA70F15E2}" presName="sibTrans" presStyleLbl="sibTrans2D1" presStyleIdx="0" presStyleCnt="3"/>
      <dgm:spPr/>
    </dgm:pt>
    <dgm:pt modelId="{3EC620CA-2D3B-48FA-86E9-2E504810C701}" type="pres">
      <dgm:prSet presAssocID="{2FFBE94F-616B-4F87-82F0-54CDA70F15E2}" presName="connectorText" presStyleLbl="sibTrans2D1" presStyleIdx="0" presStyleCnt="3"/>
      <dgm:spPr/>
    </dgm:pt>
    <dgm:pt modelId="{81033E03-0A91-489A-AE13-A307E93AACFC}" type="pres">
      <dgm:prSet presAssocID="{4A62FC9E-7836-4932-9BA5-45EC155B0813}" presName="node" presStyleLbl="node1" presStyleIdx="1" presStyleCnt="4">
        <dgm:presLayoutVars>
          <dgm:bulletEnabled val="1"/>
        </dgm:presLayoutVars>
      </dgm:prSet>
      <dgm:spPr/>
    </dgm:pt>
    <dgm:pt modelId="{789D1E2A-526B-4AFB-BE14-4BFC68BE361D}" type="pres">
      <dgm:prSet presAssocID="{B0C0E03A-870F-4D8D-9B7F-5F7F47C09E31}" presName="sibTrans" presStyleLbl="sibTrans2D1" presStyleIdx="1" presStyleCnt="3"/>
      <dgm:spPr/>
    </dgm:pt>
    <dgm:pt modelId="{799F3E35-D937-47FD-B421-7C48B7119A2A}" type="pres">
      <dgm:prSet presAssocID="{B0C0E03A-870F-4D8D-9B7F-5F7F47C09E31}" presName="connectorText" presStyleLbl="sibTrans2D1" presStyleIdx="1" presStyleCnt="3"/>
      <dgm:spPr/>
    </dgm:pt>
    <dgm:pt modelId="{5090808A-9550-48CC-94E6-BE50B7F2A735}" type="pres">
      <dgm:prSet presAssocID="{5552DE01-C403-44E9-BBB6-40AA4C94A545}" presName="node" presStyleLbl="node1" presStyleIdx="2" presStyleCnt="4">
        <dgm:presLayoutVars>
          <dgm:bulletEnabled val="1"/>
        </dgm:presLayoutVars>
      </dgm:prSet>
      <dgm:spPr/>
    </dgm:pt>
    <dgm:pt modelId="{E56FBDB6-9614-4B7F-8CF0-895A898674A1}" type="pres">
      <dgm:prSet presAssocID="{BF538D6E-8766-4507-9B7B-E2BF47C5F9D8}" presName="sibTrans" presStyleLbl="sibTrans2D1" presStyleIdx="2" presStyleCnt="3"/>
      <dgm:spPr/>
    </dgm:pt>
    <dgm:pt modelId="{4C7BE72C-44A8-48C9-8905-423E69EFDE11}" type="pres">
      <dgm:prSet presAssocID="{BF538D6E-8766-4507-9B7B-E2BF47C5F9D8}" presName="connectorText" presStyleLbl="sibTrans2D1" presStyleIdx="2" presStyleCnt="3"/>
      <dgm:spPr/>
    </dgm:pt>
    <dgm:pt modelId="{7F8C264C-3E9E-4803-84EB-D80ADEACE3D7}" type="pres">
      <dgm:prSet presAssocID="{3F709323-658F-4C7C-BE53-F60319265EB5}" presName="node" presStyleLbl="node1" presStyleIdx="3" presStyleCnt="4">
        <dgm:presLayoutVars>
          <dgm:bulletEnabled val="1"/>
        </dgm:presLayoutVars>
      </dgm:prSet>
      <dgm:spPr/>
    </dgm:pt>
  </dgm:ptLst>
  <dgm:cxnLst>
    <dgm:cxn modelId="{A7972026-D39B-4645-A131-2845E6BCEEB0}" type="presOf" srcId="{B0C0E03A-870F-4D8D-9B7F-5F7F47C09E31}" destId="{789D1E2A-526B-4AFB-BE14-4BFC68BE361D}" srcOrd="0" destOrd="0" presId="urn:microsoft.com/office/officeart/2005/8/layout/process1"/>
    <dgm:cxn modelId="{CD797A2D-53FB-485A-B621-2AD7DB5CE869}" srcId="{A0C3B753-CD58-4863-B8B6-8433A9F6D5E2}" destId="{3F709323-658F-4C7C-BE53-F60319265EB5}" srcOrd="3" destOrd="0" parTransId="{A8851F7B-6608-4960-9DB2-FC4AEEB86542}" sibTransId="{E8C25068-3AE5-4775-9E6F-969CAE275D7B}"/>
    <dgm:cxn modelId="{7CF6625E-C92C-43D8-9685-E8990FB76F68}" type="presOf" srcId="{486C6F88-A3B6-4D78-BC2B-E361D36B9703}" destId="{13FDF6F1-8344-4796-981C-546835B27904}" srcOrd="0" destOrd="0" presId="urn:microsoft.com/office/officeart/2005/8/layout/process1"/>
    <dgm:cxn modelId="{4B50EF7E-E649-45C0-A4DF-163F4DFA8BF2}" type="presOf" srcId="{4A62FC9E-7836-4932-9BA5-45EC155B0813}" destId="{81033E03-0A91-489A-AE13-A307E93AACFC}" srcOrd="0" destOrd="0" presId="urn:microsoft.com/office/officeart/2005/8/layout/process1"/>
    <dgm:cxn modelId="{BFF6788D-6775-4F91-BABB-2DD2DE04F045}" type="presOf" srcId="{3F709323-658F-4C7C-BE53-F60319265EB5}" destId="{7F8C264C-3E9E-4803-84EB-D80ADEACE3D7}" srcOrd="0" destOrd="0" presId="urn:microsoft.com/office/officeart/2005/8/layout/process1"/>
    <dgm:cxn modelId="{168C7D90-AF30-49DA-B631-8FA6C6B11661}" type="presOf" srcId="{BF538D6E-8766-4507-9B7B-E2BF47C5F9D8}" destId="{4C7BE72C-44A8-48C9-8905-423E69EFDE11}" srcOrd="1" destOrd="0" presId="urn:microsoft.com/office/officeart/2005/8/layout/process1"/>
    <dgm:cxn modelId="{817B4594-7C8D-488A-849C-A2D840A96427}" srcId="{A0C3B753-CD58-4863-B8B6-8433A9F6D5E2}" destId="{486C6F88-A3B6-4D78-BC2B-E361D36B9703}" srcOrd="0" destOrd="0" parTransId="{C58B65FA-4E18-40EB-BA68-16A2EED180BE}" sibTransId="{2FFBE94F-616B-4F87-82F0-54CDA70F15E2}"/>
    <dgm:cxn modelId="{1B8F03AD-D781-483C-A74C-B6D12536AF9A}" type="presOf" srcId="{A0C3B753-CD58-4863-B8B6-8433A9F6D5E2}" destId="{5DA691D2-6C94-48F7-9970-A1DF474498EC}" srcOrd="0" destOrd="0" presId="urn:microsoft.com/office/officeart/2005/8/layout/process1"/>
    <dgm:cxn modelId="{80B415C0-F892-49D3-83C8-7066C05C15E5}" type="presOf" srcId="{2FFBE94F-616B-4F87-82F0-54CDA70F15E2}" destId="{05A468B6-2F5F-4F64-A50D-5D238348CC90}" srcOrd="0" destOrd="0" presId="urn:microsoft.com/office/officeart/2005/8/layout/process1"/>
    <dgm:cxn modelId="{1A88F7D7-6272-423D-A4E5-12D8702FF734}" type="presOf" srcId="{5552DE01-C403-44E9-BBB6-40AA4C94A545}" destId="{5090808A-9550-48CC-94E6-BE50B7F2A735}" srcOrd="0" destOrd="0" presId="urn:microsoft.com/office/officeart/2005/8/layout/process1"/>
    <dgm:cxn modelId="{05F5BCD8-35CA-4693-A78B-3897619CFDFB}" srcId="{A0C3B753-CD58-4863-B8B6-8433A9F6D5E2}" destId="{4A62FC9E-7836-4932-9BA5-45EC155B0813}" srcOrd="1" destOrd="0" parTransId="{32AED245-1B4A-432C-BC68-DD0E3702716A}" sibTransId="{B0C0E03A-870F-4D8D-9B7F-5F7F47C09E31}"/>
    <dgm:cxn modelId="{E8AD32E9-D5DD-4DDE-B213-15F60891B344}" type="presOf" srcId="{B0C0E03A-870F-4D8D-9B7F-5F7F47C09E31}" destId="{799F3E35-D937-47FD-B421-7C48B7119A2A}" srcOrd="1" destOrd="0" presId="urn:microsoft.com/office/officeart/2005/8/layout/process1"/>
    <dgm:cxn modelId="{0C0238E9-E29C-4AF0-BAB2-8A9D5016EAA5}" type="presOf" srcId="{BF538D6E-8766-4507-9B7B-E2BF47C5F9D8}" destId="{E56FBDB6-9614-4B7F-8CF0-895A898674A1}" srcOrd="0" destOrd="0" presId="urn:microsoft.com/office/officeart/2005/8/layout/process1"/>
    <dgm:cxn modelId="{41D0E0FB-E402-467A-B461-8251E8E1130F}" type="presOf" srcId="{2FFBE94F-616B-4F87-82F0-54CDA70F15E2}" destId="{3EC620CA-2D3B-48FA-86E9-2E504810C701}" srcOrd="1" destOrd="0" presId="urn:microsoft.com/office/officeart/2005/8/layout/process1"/>
    <dgm:cxn modelId="{D806FDFC-8882-4CAC-80B8-C97A4C0B62E3}" srcId="{A0C3B753-CD58-4863-B8B6-8433A9F6D5E2}" destId="{5552DE01-C403-44E9-BBB6-40AA4C94A545}" srcOrd="2" destOrd="0" parTransId="{F8515A00-0316-4DEE-8A38-7F368ACE61F1}" sibTransId="{BF538D6E-8766-4507-9B7B-E2BF47C5F9D8}"/>
    <dgm:cxn modelId="{E8CF2DA2-C0A9-4103-993C-D7722912CA8D}" type="presParOf" srcId="{5DA691D2-6C94-48F7-9970-A1DF474498EC}" destId="{13FDF6F1-8344-4796-981C-546835B27904}" srcOrd="0" destOrd="0" presId="urn:microsoft.com/office/officeart/2005/8/layout/process1"/>
    <dgm:cxn modelId="{B5FEC55C-4467-4FA9-9569-D8A2B3AECB3C}" type="presParOf" srcId="{5DA691D2-6C94-48F7-9970-A1DF474498EC}" destId="{05A468B6-2F5F-4F64-A50D-5D238348CC90}" srcOrd="1" destOrd="0" presId="urn:microsoft.com/office/officeart/2005/8/layout/process1"/>
    <dgm:cxn modelId="{BF3FC29C-DB14-4AD2-AE09-6BA0BEBE77AC}" type="presParOf" srcId="{05A468B6-2F5F-4F64-A50D-5D238348CC90}" destId="{3EC620CA-2D3B-48FA-86E9-2E504810C701}" srcOrd="0" destOrd="0" presId="urn:microsoft.com/office/officeart/2005/8/layout/process1"/>
    <dgm:cxn modelId="{55C1886B-7E48-4C29-BAD3-90C92823C19B}" type="presParOf" srcId="{5DA691D2-6C94-48F7-9970-A1DF474498EC}" destId="{81033E03-0A91-489A-AE13-A307E93AACFC}" srcOrd="2" destOrd="0" presId="urn:microsoft.com/office/officeart/2005/8/layout/process1"/>
    <dgm:cxn modelId="{EE651C8F-A869-4461-BBB8-FCBE6AC7CBF0}" type="presParOf" srcId="{5DA691D2-6C94-48F7-9970-A1DF474498EC}" destId="{789D1E2A-526B-4AFB-BE14-4BFC68BE361D}" srcOrd="3" destOrd="0" presId="urn:microsoft.com/office/officeart/2005/8/layout/process1"/>
    <dgm:cxn modelId="{68B5C30C-E2F0-40A7-92DD-E927738BE12C}" type="presParOf" srcId="{789D1E2A-526B-4AFB-BE14-4BFC68BE361D}" destId="{799F3E35-D937-47FD-B421-7C48B7119A2A}" srcOrd="0" destOrd="0" presId="urn:microsoft.com/office/officeart/2005/8/layout/process1"/>
    <dgm:cxn modelId="{7D98F641-89AC-48F4-ACAC-0D336501F211}" type="presParOf" srcId="{5DA691D2-6C94-48F7-9970-A1DF474498EC}" destId="{5090808A-9550-48CC-94E6-BE50B7F2A735}" srcOrd="4" destOrd="0" presId="urn:microsoft.com/office/officeart/2005/8/layout/process1"/>
    <dgm:cxn modelId="{5A73FEA4-9739-442F-8F7F-9F0AC29B3A60}" type="presParOf" srcId="{5DA691D2-6C94-48F7-9970-A1DF474498EC}" destId="{E56FBDB6-9614-4B7F-8CF0-895A898674A1}" srcOrd="5" destOrd="0" presId="urn:microsoft.com/office/officeart/2005/8/layout/process1"/>
    <dgm:cxn modelId="{2C1B0197-46EE-43E3-B01B-94DBB99B3B77}" type="presParOf" srcId="{E56FBDB6-9614-4B7F-8CF0-895A898674A1}" destId="{4C7BE72C-44A8-48C9-8905-423E69EFDE11}" srcOrd="0" destOrd="0" presId="urn:microsoft.com/office/officeart/2005/8/layout/process1"/>
    <dgm:cxn modelId="{43B8011E-35C9-4034-A8A3-D2CF3BAA4DBC}" type="presParOf" srcId="{5DA691D2-6C94-48F7-9970-A1DF474498EC}" destId="{7F8C264C-3E9E-4803-84EB-D80ADEACE3D7}"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35236-54BC-4718-B5DC-4EA87938ADB9}">
      <dsp:nvSpPr>
        <dsp:cNvPr id="0" name=""/>
        <dsp:cNvSpPr/>
      </dsp:nvSpPr>
      <dsp:spPr>
        <a:xfrm rot="16200000">
          <a:off x="1058645" y="-1058645"/>
          <a:ext cx="1835078" cy="395236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GB" sz="2200" kern="1200"/>
        </a:p>
        <a:p>
          <a:pPr marL="0" lvl="0" indent="0" algn="ctr" defTabSz="977900">
            <a:lnSpc>
              <a:spcPct val="90000"/>
            </a:lnSpc>
            <a:spcBef>
              <a:spcPct val="0"/>
            </a:spcBef>
            <a:spcAft>
              <a:spcPct val="35000"/>
            </a:spcAft>
            <a:buNone/>
          </a:pPr>
          <a:r>
            <a:rPr lang="en-GB" sz="2200" kern="1200"/>
            <a:t>GRANTS FRAMEWORK	</a:t>
          </a:r>
        </a:p>
      </dsp:txBody>
      <dsp:txXfrm rot="5400000">
        <a:off x="0" y="0"/>
        <a:ext cx="3952369" cy="1376308"/>
      </dsp:txXfrm>
    </dsp:sp>
    <dsp:sp modelId="{7E03401F-5AFA-42F3-A4CB-3F8ABEC13672}">
      <dsp:nvSpPr>
        <dsp:cNvPr id="0" name=""/>
        <dsp:cNvSpPr/>
      </dsp:nvSpPr>
      <dsp:spPr>
        <a:xfrm>
          <a:off x="3952369" y="0"/>
          <a:ext cx="3952369" cy="183507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GB" sz="2200" kern="1200"/>
        </a:p>
        <a:p>
          <a:pPr marL="0" lvl="0" indent="0" algn="ctr" defTabSz="977900">
            <a:lnSpc>
              <a:spcPct val="90000"/>
            </a:lnSpc>
            <a:spcBef>
              <a:spcPct val="0"/>
            </a:spcBef>
            <a:spcAft>
              <a:spcPct val="35000"/>
            </a:spcAft>
            <a:buNone/>
          </a:pPr>
          <a:r>
            <a:rPr lang="en-GB" sz="2200" kern="1200"/>
            <a:t>2 NEW FUNDING PROGRAMMES LAUNCHED</a:t>
          </a:r>
        </a:p>
      </dsp:txBody>
      <dsp:txXfrm>
        <a:off x="3952369" y="0"/>
        <a:ext cx="3952369" cy="1376308"/>
      </dsp:txXfrm>
    </dsp:sp>
    <dsp:sp modelId="{E5C4A5B0-E9FB-47DB-8DCA-69D1237ECEFC}">
      <dsp:nvSpPr>
        <dsp:cNvPr id="0" name=""/>
        <dsp:cNvSpPr/>
      </dsp:nvSpPr>
      <dsp:spPr>
        <a:xfrm rot="10800000">
          <a:off x="0" y="1835078"/>
          <a:ext cx="3952369" cy="183507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200" kern="1200"/>
            <a:t>GRANTS MANAGEMENT SYSTEM</a:t>
          </a:r>
        </a:p>
        <a:p>
          <a:pPr marL="0" lvl="0" algn="ctr" defTabSz="977900">
            <a:lnSpc>
              <a:spcPct val="90000"/>
            </a:lnSpc>
            <a:spcBef>
              <a:spcPct val="0"/>
            </a:spcBef>
            <a:spcAft>
              <a:spcPct val="35000"/>
            </a:spcAft>
            <a:buNone/>
          </a:pPr>
          <a:endParaRPr lang="en-GB" sz="2200" kern="1200"/>
        </a:p>
      </dsp:txBody>
      <dsp:txXfrm rot="10800000">
        <a:off x="0" y="2293847"/>
        <a:ext cx="3952369" cy="1376308"/>
      </dsp:txXfrm>
    </dsp:sp>
    <dsp:sp modelId="{9B99332E-8432-4B4F-AE2E-94EF27AC1B40}">
      <dsp:nvSpPr>
        <dsp:cNvPr id="0" name=""/>
        <dsp:cNvSpPr/>
      </dsp:nvSpPr>
      <dsp:spPr>
        <a:xfrm rot="5400000">
          <a:off x="5011015" y="767201"/>
          <a:ext cx="1835078" cy="395236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a:t>NEW PROGRAMME GUIDANCE</a:t>
          </a:r>
        </a:p>
      </dsp:txBody>
      <dsp:txXfrm rot="-5400000">
        <a:off x="3952370" y="2284616"/>
        <a:ext cx="3952369" cy="1376308"/>
      </dsp:txXfrm>
    </dsp:sp>
    <dsp:sp modelId="{65EB3097-FB4F-4A02-BD61-4B20E2DFA82D}">
      <dsp:nvSpPr>
        <dsp:cNvPr id="0" name=""/>
        <dsp:cNvSpPr/>
      </dsp:nvSpPr>
      <dsp:spPr>
        <a:xfrm>
          <a:off x="2809225" y="1394778"/>
          <a:ext cx="2371421" cy="91753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GRANTS REFRESH</a:t>
          </a:r>
        </a:p>
      </dsp:txBody>
      <dsp:txXfrm>
        <a:off x="2854016" y="1439569"/>
        <a:ext cx="2281839" cy="827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2B5D-E71E-4706-9D18-65B736A2FEC9}">
      <dsp:nvSpPr>
        <dsp:cNvPr id="0" name=""/>
        <dsp:cNvSpPr/>
      </dsp:nvSpPr>
      <dsp:spPr>
        <a:xfrm>
          <a:off x="2513337" y="1063227"/>
          <a:ext cx="2648743" cy="26487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a:t>HISTORIC ENVIRONMENT GRANTS </a:t>
          </a:r>
        </a:p>
      </dsp:txBody>
      <dsp:txXfrm>
        <a:off x="2901236" y="1451126"/>
        <a:ext cx="1872945" cy="1872945"/>
      </dsp:txXfrm>
    </dsp:sp>
    <dsp:sp modelId="{96F65942-0911-4510-9B7C-1EFCD70EEBE9}">
      <dsp:nvSpPr>
        <dsp:cNvPr id="0" name=""/>
        <dsp:cNvSpPr/>
      </dsp:nvSpPr>
      <dsp:spPr>
        <a:xfrm>
          <a:off x="3175523" y="472"/>
          <a:ext cx="1324371" cy="13243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a:t>HISTORIC ENVIRONMENT REPAIR GRANT</a:t>
          </a:r>
        </a:p>
      </dsp:txBody>
      <dsp:txXfrm>
        <a:off x="3369473" y="194422"/>
        <a:ext cx="936471" cy="936471"/>
      </dsp:txXfrm>
    </dsp:sp>
    <dsp:sp modelId="{5DF76643-A0BB-40E2-85BC-DA45788A1223}">
      <dsp:nvSpPr>
        <dsp:cNvPr id="0" name=""/>
        <dsp:cNvSpPr/>
      </dsp:nvSpPr>
      <dsp:spPr>
        <a:xfrm>
          <a:off x="4900464" y="1725413"/>
          <a:ext cx="1324371" cy="13243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a:t>ARCHAEOLOGY PROGRAMME</a:t>
          </a:r>
        </a:p>
      </dsp:txBody>
      <dsp:txXfrm>
        <a:off x="5094414" y="1919363"/>
        <a:ext cx="936471" cy="936471"/>
      </dsp:txXfrm>
    </dsp:sp>
    <dsp:sp modelId="{847FF1E3-B760-48B7-B36B-8E2ECA9B231E}">
      <dsp:nvSpPr>
        <dsp:cNvPr id="0" name=""/>
        <dsp:cNvSpPr/>
      </dsp:nvSpPr>
      <dsp:spPr>
        <a:xfrm>
          <a:off x="3175523" y="3450354"/>
          <a:ext cx="1324371" cy="13243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ORGANISATIONAL SUPPORT FUND (OSF)</a:t>
          </a:r>
        </a:p>
      </dsp:txBody>
      <dsp:txXfrm>
        <a:off x="3369473" y="3644304"/>
        <a:ext cx="936471" cy="936471"/>
      </dsp:txXfrm>
    </dsp:sp>
    <dsp:sp modelId="{4C7F6212-D85E-4F8E-8E99-436A43FD16CE}">
      <dsp:nvSpPr>
        <dsp:cNvPr id="0" name=""/>
        <dsp:cNvSpPr/>
      </dsp:nvSpPr>
      <dsp:spPr>
        <a:xfrm>
          <a:off x="1450582" y="1725413"/>
          <a:ext cx="1324371" cy="13243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a:t>HISTORIC ENVIRONMENT SUPPORT FUND</a:t>
          </a:r>
        </a:p>
      </dsp:txBody>
      <dsp:txXfrm>
        <a:off x="1644532" y="1919363"/>
        <a:ext cx="936471" cy="936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8CBE9-F85E-4EF2-B57F-1E9AACA3B905}">
      <dsp:nvSpPr>
        <dsp:cNvPr id="0" name=""/>
        <dsp:cNvSpPr/>
      </dsp:nvSpPr>
      <dsp:spPr>
        <a:xfrm>
          <a:off x="5357" y="133800"/>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Contract Issued	</a:t>
          </a:r>
        </a:p>
      </dsp:txBody>
      <dsp:txXfrm>
        <a:off x="33499" y="161942"/>
        <a:ext cx="1545106" cy="904550"/>
      </dsp:txXfrm>
    </dsp:sp>
    <dsp:sp modelId="{334957E2-2A33-4D80-A3BD-BC347EAAC2B6}">
      <dsp:nvSpPr>
        <dsp:cNvPr id="0" name=""/>
        <dsp:cNvSpPr/>
      </dsp:nvSpPr>
      <dsp:spPr>
        <a:xfrm>
          <a:off x="1766887" y="415645"/>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66887" y="495074"/>
        <a:ext cx="237646" cy="238286"/>
      </dsp:txXfrm>
    </dsp:sp>
    <dsp:sp modelId="{9698D3E9-2A2C-4277-9FD1-F8F8AF793776}">
      <dsp:nvSpPr>
        <dsp:cNvPr id="0" name=""/>
        <dsp:cNvSpPr/>
      </dsp:nvSpPr>
      <dsp:spPr>
        <a:xfrm>
          <a:off x="2247304" y="133800"/>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Agree Outcomes Plan</a:t>
          </a:r>
        </a:p>
      </dsp:txBody>
      <dsp:txXfrm>
        <a:off x="2275446" y="161942"/>
        <a:ext cx="1545106" cy="904550"/>
      </dsp:txXfrm>
    </dsp:sp>
    <dsp:sp modelId="{ED7ABC5D-0B6D-4E1E-9462-09923827C098}">
      <dsp:nvSpPr>
        <dsp:cNvPr id="0" name=""/>
        <dsp:cNvSpPr/>
      </dsp:nvSpPr>
      <dsp:spPr>
        <a:xfrm rot="21571448">
          <a:off x="4004210" y="406334"/>
          <a:ext cx="329715"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004212" y="486174"/>
        <a:ext cx="230801" cy="238286"/>
      </dsp:txXfrm>
    </dsp:sp>
    <dsp:sp modelId="{CD250379-20C6-422E-8C88-DF3E9B0EF4F7}">
      <dsp:nvSpPr>
        <dsp:cNvPr id="0" name=""/>
        <dsp:cNvSpPr/>
      </dsp:nvSpPr>
      <dsp:spPr>
        <a:xfrm>
          <a:off x="4470777" y="115333"/>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Permission To Start</a:t>
          </a:r>
        </a:p>
      </dsp:txBody>
      <dsp:txXfrm>
        <a:off x="4498919" y="143475"/>
        <a:ext cx="1545106" cy="904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DF6F1-8344-4796-981C-546835B27904}">
      <dsp:nvSpPr>
        <dsp:cNvPr id="0" name=""/>
        <dsp:cNvSpPr/>
      </dsp:nvSpPr>
      <dsp:spPr>
        <a:xfrm>
          <a:off x="3435" y="16428"/>
          <a:ext cx="1502189" cy="1028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Decision Letter (full assessment)	</a:t>
          </a:r>
        </a:p>
      </dsp:txBody>
      <dsp:txXfrm>
        <a:off x="33546" y="46539"/>
        <a:ext cx="1441967" cy="967838"/>
      </dsp:txXfrm>
    </dsp:sp>
    <dsp:sp modelId="{05A468B6-2F5F-4F64-A50D-5D238348CC90}">
      <dsp:nvSpPr>
        <dsp:cNvPr id="0" name=""/>
        <dsp:cNvSpPr/>
      </dsp:nvSpPr>
      <dsp:spPr>
        <a:xfrm>
          <a:off x="1655843" y="344187"/>
          <a:ext cx="318464" cy="372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655843" y="418695"/>
        <a:ext cx="222925" cy="223526"/>
      </dsp:txXfrm>
    </dsp:sp>
    <dsp:sp modelId="{81033E03-0A91-489A-AE13-A307E93AACFC}">
      <dsp:nvSpPr>
        <dsp:cNvPr id="0" name=""/>
        <dsp:cNvSpPr/>
      </dsp:nvSpPr>
      <dsp:spPr>
        <a:xfrm>
          <a:off x="2106500" y="16428"/>
          <a:ext cx="1502189" cy="1028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Agree Scheme of Works </a:t>
          </a:r>
        </a:p>
        <a:p>
          <a:pPr marL="0" lvl="0" indent="0" algn="ctr" defTabSz="622300">
            <a:lnSpc>
              <a:spcPct val="90000"/>
            </a:lnSpc>
            <a:spcBef>
              <a:spcPct val="0"/>
            </a:spcBef>
            <a:spcAft>
              <a:spcPct val="35000"/>
            </a:spcAft>
            <a:buNone/>
          </a:pPr>
          <a:r>
            <a:rPr lang="en-GB" sz="1400" kern="1200"/>
            <a:t>(Guidance for Repair Grants)</a:t>
          </a:r>
        </a:p>
      </dsp:txBody>
      <dsp:txXfrm>
        <a:off x="2136611" y="46539"/>
        <a:ext cx="1441967" cy="967838"/>
      </dsp:txXfrm>
    </dsp:sp>
    <dsp:sp modelId="{789D1E2A-526B-4AFB-BE14-4BFC68BE361D}">
      <dsp:nvSpPr>
        <dsp:cNvPr id="0" name=""/>
        <dsp:cNvSpPr/>
      </dsp:nvSpPr>
      <dsp:spPr>
        <a:xfrm>
          <a:off x="3758908" y="344187"/>
          <a:ext cx="318464" cy="372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758908" y="418695"/>
        <a:ext cx="222925" cy="223526"/>
      </dsp:txXfrm>
    </dsp:sp>
    <dsp:sp modelId="{5090808A-9550-48CC-94E6-BE50B7F2A735}">
      <dsp:nvSpPr>
        <dsp:cNvPr id="0" name=""/>
        <dsp:cNvSpPr/>
      </dsp:nvSpPr>
      <dsp:spPr>
        <a:xfrm>
          <a:off x="4209565" y="16428"/>
          <a:ext cx="1502189" cy="1028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Final Project Development Report</a:t>
          </a:r>
        </a:p>
      </dsp:txBody>
      <dsp:txXfrm>
        <a:off x="4239676" y="46539"/>
        <a:ext cx="1441967" cy="967838"/>
      </dsp:txXfrm>
    </dsp:sp>
    <dsp:sp modelId="{E56FBDB6-9614-4B7F-8CF0-895A898674A1}">
      <dsp:nvSpPr>
        <dsp:cNvPr id="0" name=""/>
        <dsp:cNvSpPr/>
      </dsp:nvSpPr>
      <dsp:spPr>
        <a:xfrm>
          <a:off x="5861973" y="344187"/>
          <a:ext cx="318464" cy="372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861973" y="418695"/>
        <a:ext cx="222925" cy="223526"/>
      </dsp:txXfrm>
    </dsp:sp>
    <dsp:sp modelId="{7F8C264C-3E9E-4803-84EB-D80ADEACE3D7}">
      <dsp:nvSpPr>
        <dsp:cNvPr id="0" name=""/>
        <dsp:cNvSpPr/>
      </dsp:nvSpPr>
      <dsp:spPr>
        <a:xfrm>
          <a:off x="6312630" y="16428"/>
          <a:ext cx="1502189" cy="1028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Grant Approval</a:t>
          </a:r>
        </a:p>
      </dsp:txBody>
      <dsp:txXfrm>
        <a:off x="6342741" y="46539"/>
        <a:ext cx="1441967" cy="96783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C0E1F-35DF-4B41-9074-5F8BD56B36F7}" type="datetimeFigureOut">
              <a:rPr lang="en-GB" smtClean="0"/>
              <a:t>22/03/2023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FED5E-5216-4B91-BEC8-967C4305B0B1}" type="slidenum">
              <a:rPr lang="en-GB" smtClean="0"/>
              <a:t>‹#›</a:t>
            </a:fld>
            <a:endParaRPr lang="en-GB"/>
          </a:p>
        </p:txBody>
      </p:sp>
    </p:spTree>
    <p:extLst>
      <p:ext uri="{BB962C8B-B14F-4D97-AF65-F5344CB8AC3E}">
        <p14:creationId xmlns:p14="http://schemas.microsoft.com/office/powerpoint/2010/main" val="31406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5</a:t>
            </a:fld>
            <a:endParaRPr lang="en-GB"/>
          </a:p>
        </p:txBody>
      </p:sp>
    </p:spTree>
    <p:extLst>
      <p:ext uri="{BB962C8B-B14F-4D97-AF65-F5344CB8AC3E}">
        <p14:creationId xmlns:p14="http://schemas.microsoft.com/office/powerpoint/2010/main" val="187230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6</a:t>
            </a:fld>
            <a:endParaRPr lang="en-GB"/>
          </a:p>
        </p:txBody>
      </p:sp>
    </p:spTree>
    <p:extLst>
      <p:ext uri="{BB962C8B-B14F-4D97-AF65-F5344CB8AC3E}">
        <p14:creationId xmlns:p14="http://schemas.microsoft.com/office/powerpoint/2010/main" val="66639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7</a:t>
            </a:fld>
            <a:endParaRPr lang="en-GB"/>
          </a:p>
        </p:txBody>
      </p:sp>
    </p:spTree>
    <p:extLst>
      <p:ext uri="{BB962C8B-B14F-4D97-AF65-F5344CB8AC3E}">
        <p14:creationId xmlns:p14="http://schemas.microsoft.com/office/powerpoint/2010/main" val="209290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8</a:t>
            </a:fld>
            <a:endParaRPr lang="en-GB"/>
          </a:p>
        </p:txBody>
      </p:sp>
    </p:spTree>
    <p:extLst>
      <p:ext uri="{BB962C8B-B14F-4D97-AF65-F5344CB8AC3E}">
        <p14:creationId xmlns:p14="http://schemas.microsoft.com/office/powerpoint/2010/main" val="262910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9</a:t>
            </a:fld>
            <a:endParaRPr lang="en-GB"/>
          </a:p>
        </p:txBody>
      </p:sp>
    </p:spTree>
    <p:extLst>
      <p:ext uri="{BB962C8B-B14F-4D97-AF65-F5344CB8AC3E}">
        <p14:creationId xmlns:p14="http://schemas.microsoft.com/office/powerpoint/2010/main" val="374533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B7FED5E-5216-4B91-BEC8-967C4305B0B1}" type="slidenum">
              <a:rPr lang="en-GB" smtClean="0"/>
              <a:t>13</a:t>
            </a:fld>
            <a:endParaRPr lang="en-GB"/>
          </a:p>
        </p:txBody>
      </p:sp>
    </p:spTree>
    <p:extLst>
      <p:ext uri="{BB962C8B-B14F-4D97-AF65-F5344CB8AC3E}">
        <p14:creationId xmlns:p14="http://schemas.microsoft.com/office/powerpoint/2010/main" val="2244320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345" y="1202267"/>
            <a:ext cx="6763838" cy="3069552"/>
          </a:xfrm>
        </p:spPr>
        <p:txBody>
          <a:bodyPr anchor="t" anchorCtr="0"/>
          <a:lstStyle>
            <a:lvl1pPr>
              <a:lnSpc>
                <a:spcPct val="90000"/>
              </a:lnSpc>
              <a:defRPr sz="7500" cap="all" baseline="0">
                <a:solidFill>
                  <a:schemeClr val="tx2"/>
                </a:solidFill>
              </a:defRPr>
            </a:lvl1pPr>
          </a:lstStyle>
          <a:p>
            <a:r>
              <a:rPr lang="en-GB"/>
              <a:t>HEADLINE </a:t>
            </a:r>
            <a:br>
              <a:rPr lang="en-GB"/>
            </a:br>
            <a:r>
              <a:rPr lang="en-GB"/>
              <a:t>TO GO </a:t>
            </a:r>
            <a:br>
              <a:rPr lang="en-GB"/>
            </a:br>
            <a:r>
              <a:rPr lang="en-GB"/>
              <a:t>HERE</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cxnSp>
        <p:nvCxnSpPr>
          <p:cNvPr id="13" name="Straight Connector 12"/>
          <p:cNvCxnSpPr/>
          <p:nvPr/>
        </p:nvCxnSpPr>
        <p:spPr>
          <a:xfrm>
            <a:off x="1224000" y="4680000"/>
            <a:ext cx="1332000" cy="0"/>
          </a:xfrm>
          <a:prstGeom prst="line">
            <a:avLst/>
          </a:prstGeom>
          <a:ln w="635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224000" y="4680000"/>
            <a:ext cx="1332000" cy="0"/>
          </a:xfrm>
          <a:prstGeom prst="line">
            <a:avLst/>
          </a:prstGeom>
          <a:ln w="635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90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D Solid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14233"/>
            <a:ext cx="7982675" cy="2252373"/>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429394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E Solid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06536"/>
            <a:ext cx="7982675" cy="2252373"/>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416442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E Solid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06536"/>
            <a:ext cx="7982675" cy="2252373"/>
          </a:xfrm>
        </p:spPr>
        <p:txBody>
          <a:bodyPr anchor="t" anchorCtr="0"/>
          <a:lstStyle>
            <a:lvl1pPr>
              <a:lnSpc>
                <a:spcPct val="90000"/>
              </a:lnSpc>
              <a:defRPr sz="7500" cap="all" baseline="0">
                <a:solidFill>
                  <a:schemeClr val="tx2"/>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7687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6000"/>
            <a:ext cx="6731317" cy="3617125"/>
          </a:xfrm>
        </p:spPr>
        <p:txBody>
          <a:bodyPr/>
          <a:lstStyle>
            <a:lvl1pPr marL="0" indent="0">
              <a:lnSpc>
                <a:spcPct val="90000"/>
              </a:lnSpc>
              <a:buNone/>
              <a:defRPr sz="5000" baseline="0">
                <a:solidFill>
                  <a:schemeClr val="bg1"/>
                </a:solidFill>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36561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B">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6000"/>
            <a:ext cx="6731317" cy="3617125"/>
          </a:xfrm>
        </p:spPr>
        <p:txBody>
          <a:bodyPr/>
          <a:lstStyle>
            <a:lvl1pPr marL="0" indent="0">
              <a:lnSpc>
                <a:spcPct val="90000"/>
              </a:lnSpc>
              <a:buNone/>
              <a:defRPr sz="5000" baseline="0">
                <a:solidFill>
                  <a:schemeClr val="bg1"/>
                </a:solidFill>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42416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C">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5081"/>
            <a:ext cx="6731317" cy="3617125"/>
          </a:xfrm>
        </p:spPr>
        <p:txBody>
          <a:bodyPr/>
          <a:lstStyle>
            <a:lvl1pPr marL="0" indent="0">
              <a:lnSpc>
                <a:spcPct val="90000"/>
              </a:lnSpc>
              <a:buNone/>
              <a:defRPr sz="5000" baseline="0">
                <a:solidFill>
                  <a:schemeClr val="tx2"/>
                </a:solidFill>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5947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line, subhead &amp;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cap="all">
                <a:solidFill>
                  <a:schemeClr val="tx2"/>
                </a:solidFill>
              </a:defRPr>
            </a:lvl1pPr>
          </a:lstStyle>
          <a:p>
            <a:r>
              <a:rPr lang="en-GB"/>
              <a:t>HEADLINE HERE</a:t>
            </a:r>
            <a:endParaRPr lang="en-US"/>
          </a:p>
        </p:txBody>
      </p:sp>
      <p:sp>
        <p:nvSpPr>
          <p:cNvPr id="3" name="Content Placeholder 2"/>
          <p:cNvSpPr>
            <a:spLocks noGrp="1"/>
          </p:cNvSpPr>
          <p:nvPr>
            <p:ph sz="half" idx="1" hasCustomPrompt="1"/>
          </p:nvPr>
        </p:nvSpPr>
        <p:spPr>
          <a:xfrm>
            <a:off x="712789" y="3208828"/>
            <a:ext cx="5978968" cy="2640644"/>
          </a:xfrm>
        </p:spPr>
        <p:txBody>
          <a:bodyPr/>
          <a:lstStyle>
            <a:lvl1pPr>
              <a:lnSpc>
                <a:spcPct val="90000"/>
              </a:lnSpc>
              <a:defRPr sz="2200" baseline="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GB"/>
              <a:t>Bullet points</a:t>
            </a:r>
          </a:p>
          <a:p>
            <a:pPr lvl="0"/>
            <a:endParaRPr lang="en-GB"/>
          </a:p>
        </p:txBody>
      </p:sp>
      <p:sp>
        <p:nvSpPr>
          <p:cNvPr id="6" name="Text Placeholder 5"/>
          <p:cNvSpPr>
            <a:spLocks noGrp="1"/>
          </p:cNvSpPr>
          <p:nvPr>
            <p:ph type="body" sz="quarter" idx="10" hasCustomPrompt="1"/>
          </p:nvPr>
        </p:nvSpPr>
        <p:spPr>
          <a:xfrm>
            <a:off x="712789" y="1110631"/>
            <a:ext cx="7989886" cy="395287"/>
          </a:xfrm>
        </p:spPr>
        <p:txBody>
          <a:bodyPr/>
          <a:lstStyle>
            <a:lvl1pPr marL="0" indent="0">
              <a:lnSpc>
                <a:spcPct val="90000"/>
              </a:lnSpc>
              <a:buNone/>
              <a:defRPr sz="2400" cap="all">
                <a:solidFill>
                  <a:schemeClr val="bg2"/>
                </a:solidFill>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15961" y="2388089"/>
            <a:ext cx="5975795" cy="820738"/>
          </a:xfrm>
        </p:spPr>
        <p:txBody>
          <a:bodyPr/>
          <a:lstStyle>
            <a:lvl1pPr marL="0" indent="0">
              <a:lnSpc>
                <a:spcPct val="90000"/>
              </a:lnSpc>
              <a:buNone/>
              <a:defRPr sz="2200"/>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3177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line, subhead, body &amp;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cap="all">
                <a:solidFill>
                  <a:schemeClr val="tx2"/>
                </a:solidFill>
              </a:defRPr>
            </a:lvl1pPr>
          </a:lstStyle>
          <a:p>
            <a:r>
              <a:rPr lang="en-GB"/>
              <a:t>HEADLINE HERE</a:t>
            </a:r>
            <a:endParaRPr lang="en-US"/>
          </a:p>
        </p:txBody>
      </p:sp>
      <p:sp>
        <p:nvSpPr>
          <p:cNvPr id="6" name="Text Placeholder 5"/>
          <p:cNvSpPr>
            <a:spLocks noGrp="1"/>
          </p:cNvSpPr>
          <p:nvPr>
            <p:ph type="body" sz="quarter" idx="10" hasCustomPrompt="1"/>
          </p:nvPr>
        </p:nvSpPr>
        <p:spPr>
          <a:xfrm>
            <a:off x="712789" y="1110631"/>
            <a:ext cx="7989886" cy="395287"/>
          </a:xfrm>
        </p:spPr>
        <p:txBody>
          <a:bodyPr/>
          <a:lstStyle>
            <a:lvl1pPr marL="0" indent="0">
              <a:lnSpc>
                <a:spcPct val="90000"/>
              </a:lnSpc>
              <a:buNone/>
              <a:defRPr sz="2400" cap="all">
                <a:solidFill>
                  <a:schemeClr val="bg2"/>
                </a:solidFill>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15962" y="2388089"/>
            <a:ext cx="3945685" cy="2879512"/>
          </a:xfrm>
        </p:spPr>
        <p:txBody>
          <a:bodyPr/>
          <a:lstStyle>
            <a:lvl1pPr marL="0" indent="0">
              <a:lnSpc>
                <a:spcPct val="90000"/>
              </a:lnSpc>
              <a:buNone/>
              <a:defRPr sz="2200"/>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
        <p:nvSpPr>
          <p:cNvPr id="5" name="Picture Placeholder 4"/>
          <p:cNvSpPr>
            <a:spLocks noGrp="1"/>
          </p:cNvSpPr>
          <p:nvPr>
            <p:ph type="pic" sz="quarter" idx="12"/>
          </p:nvPr>
        </p:nvSpPr>
        <p:spPr>
          <a:xfrm>
            <a:off x="5124450" y="2387600"/>
            <a:ext cx="3312000" cy="288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148946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line &amp; media">
    <p:spTree>
      <p:nvGrpSpPr>
        <p:cNvPr id="1" name=""/>
        <p:cNvGrpSpPr/>
        <p:nvPr/>
      </p:nvGrpSpPr>
      <p:grpSpPr>
        <a:xfrm>
          <a:off x="0" y="0"/>
          <a:ext cx="0" cy="0"/>
          <a:chOff x="0" y="0"/>
          <a:chExt cx="0" cy="0"/>
        </a:xfrm>
      </p:grpSpPr>
      <p:sp>
        <p:nvSpPr>
          <p:cNvPr id="4" name="Media Placeholder 3"/>
          <p:cNvSpPr>
            <a:spLocks noGrp="1"/>
          </p:cNvSpPr>
          <p:nvPr>
            <p:ph type="media" sz="quarter" idx="11"/>
          </p:nvPr>
        </p:nvSpPr>
        <p:spPr>
          <a:xfrm>
            <a:off x="715963" y="1165413"/>
            <a:ext cx="7986711" cy="4500000"/>
          </a:xfrm>
        </p:spPr>
        <p:txBody>
          <a:bodyPr/>
          <a:lstStyle>
            <a:lvl1pPr marL="0" indent="0">
              <a:buNone/>
              <a:defRPr/>
            </a:lvl1pPr>
          </a:lstStyle>
          <a:p>
            <a:r>
              <a:rPr lang="en-GB"/>
              <a:t>Click icon to add media</a:t>
            </a:r>
            <a:endParaRPr lang="en-US"/>
          </a:p>
        </p:txBody>
      </p:sp>
      <p:sp>
        <p:nvSpPr>
          <p:cNvPr id="2" name="Title 1"/>
          <p:cNvSpPr>
            <a:spLocks noGrp="1"/>
          </p:cNvSpPr>
          <p:nvPr>
            <p:ph type="title" hasCustomPrompt="1"/>
          </p:nvPr>
        </p:nvSpPr>
        <p:spPr>
          <a:xfrm>
            <a:off x="715963" y="505706"/>
            <a:ext cx="7986712" cy="604925"/>
          </a:xfrm>
        </p:spPr>
        <p:txBody>
          <a:bodyPr/>
          <a:lstStyle>
            <a:lvl1pPr>
              <a:lnSpc>
                <a:spcPct val="90000"/>
              </a:lnSpc>
              <a:defRPr sz="4500" cap="all">
                <a:solidFill>
                  <a:schemeClr val="tx2"/>
                </a:solidFill>
              </a:defRPr>
            </a:lvl1pPr>
          </a:lstStyle>
          <a:p>
            <a:r>
              <a:rPr lang="en-GB"/>
              <a:t>HEADLINE HERE</a:t>
            </a: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72784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345" y="1202267"/>
            <a:ext cx="6763838" cy="3069552"/>
          </a:xfrm>
        </p:spPr>
        <p:txBody>
          <a:bodyPr anchor="t" anchorCtr="0"/>
          <a:lstStyle>
            <a:lvl1pPr>
              <a:lnSpc>
                <a:spcPct val="90000"/>
              </a:lnSpc>
              <a:defRPr sz="7500" b="1" cap="all" baseline="0">
                <a:solidFill>
                  <a:schemeClr val="bg1"/>
                </a:solidFill>
              </a:defRPr>
            </a:lvl1pPr>
          </a:lstStyle>
          <a:p>
            <a:r>
              <a:rPr lang="en-GB"/>
              <a:t>HEADLINE </a:t>
            </a:r>
            <a:br>
              <a:rPr lang="en-GB"/>
            </a:br>
            <a:r>
              <a:rPr lang="en-GB"/>
              <a:t>TO GO </a:t>
            </a:r>
            <a:br>
              <a:rPr lang="en-GB"/>
            </a:br>
            <a:r>
              <a:rPr lang="en-GB"/>
              <a:t>HERE</a:t>
            </a:r>
            <a:endParaRPr lang="en-US"/>
          </a:p>
        </p:txBody>
      </p:sp>
      <p:cxnSp>
        <p:nvCxnSpPr>
          <p:cNvPr id="13" name="Straight Connector 12"/>
          <p:cNvCxnSpPr/>
          <p:nvPr/>
        </p:nvCxnSpPr>
        <p:spPr>
          <a:xfrm>
            <a:off x="1224000"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223963" y="4648248"/>
            <a:ext cx="6696220" cy="708843"/>
          </a:xfrm>
        </p:spPr>
        <p:txBody>
          <a:bodyPr/>
          <a:lstStyle>
            <a:lvl1pPr marL="0" indent="0">
              <a:lnSpc>
                <a:spcPct val="90000"/>
              </a:lnSpc>
              <a:buNone/>
              <a:defRPr sz="4800" cap="all">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GB"/>
              <a:t>SUBHEAD HERE</a:t>
            </a:r>
            <a:endParaRPr lang="en-US"/>
          </a:p>
        </p:txBody>
      </p:sp>
      <p:pic>
        <p:nvPicPr>
          <p:cNvPr id="8" name="Picture 7"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cxnSp>
        <p:nvCxnSpPr>
          <p:cNvPr id="6" name="Straight Connector 5"/>
          <p:cNvCxnSpPr/>
          <p:nvPr userDrawn="1"/>
        </p:nvCxnSpPr>
        <p:spPr>
          <a:xfrm>
            <a:off x="1224000"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58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345" y="1202267"/>
            <a:ext cx="6763838" cy="3069552"/>
          </a:xfrm>
        </p:spPr>
        <p:txBody>
          <a:bodyPr anchor="t" anchorCtr="0"/>
          <a:lstStyle>
            <a:lvl1pPr>
              <a:lnSpc>
                <a:spcPct val="90000"/>
              </a:lnSpc>
              <a:defRPr sz="7500" b="1" cap="all" baseline="0">
                <a:solidFill>
                  <a:schemeClr val="bg1"/>
                </a:solidFill>
              </a:defRPr>
            </a:lvl1pPr>
          </a:lstStyle>
          <a:p>
            <a:r>
              <a:rPr lang="en-GB"/>
              <a:t>HEADLINE </a:t>
            </a:r>
            <a:br>
              <a:rPr lang="en-GB"/>
            </a:br>
            <a:r>
              <a:rPr lang="en-GB"/>
              <a:t>TO GO </a:t>
            </a:r>
            <a:br>
              <a:rPr lang="en-GB"/>
            </a:br>
            <a:r>
              <a:rPr lang="en-GB"/>
              <a:t>HERE</a:t>
            </a:r>
            <a:endParaRPr lang="en-US"/>
          </a:p>
        </p:txBody>
      </p:sp>
      <p:cxnSp>
        <p:nvCxnSpPr>
          <p:cNvPr id="13" name="Straight Connector 12"/>
          <p:cNvCxnSpPr/>
          <p:nvPr/>
        </p:nvCxnSpPr>
        <p:spPr>
          <a:xfrm>
            <a:off x="1224000"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223963" y="4648248"/>
            <a:ext cx="6696220" cy="708843"/>
          </a:xfrm>
        </p:spPr>
        <p:txBody>
          <a:bodyPr/>
          <a:lstStyle>
            <a:lvl1pPr marL="0" indent="0">
              <a:lnSpc>
                <a:spcPct val="90000"/>
              </a:lnSpc>
              <a:buNone/>
              <a:defRPr sz="4800" b="1">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GB"/>
              <a:t>00/00/0000</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cxnSp>
        <p:nvCxnSpPr>
          <p:cNvPr id="7" name="Straight Connector 6"/>
          <p:cNvCxnSpPr/>
          <p:nvPr userDrawn="1"/>
        </p:nvCxnSpPr>
        <p:spPr>
          <a:xfrm>
            <a:off x="1224000"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77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138826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90191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a:t>
            </a:r>
            <a:br>
              <a:rPr lang="en-GB"/>
            </a:br>
            <a:r>
              <a:rPr lang="en-GB"/>
              <a:t>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21716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a:t>
            </a:r>
            <a:br>
              <a:rPr lang="en-GB"/>
            </a:br>
            <a:r>
              <a:rPr lang="en-GB"/>
              <a:t>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379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7521" y="2704274"/>
            <a:ext cx="7215154" cy="3280060"/>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42052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I">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7521" y="2704274"/>
            <a:ext cx="7215154" cy="3280060"/>
          </a:xfrm>
        </p:spPr>
        <p:txBody>
          <a:bodyPr anchor="t" anchorCtr="0"/>
          <a:lstStyle>
            <a:lvl1pPr>
              <a:lnSpc>
                <a:spcPct val="90000"/>
              </a:lnSpc>
              <a:defRPr sz="7500" cap="all"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57" y="6114606"/>
            <a:ext cx="2010918" cy="322707"/>
          </a:xfrm>
          <a:prstGeom prst="rect">
            <a:avLst/>
          </a:prstGeom>
        </p:spPr>
      </p:pic>
    </p:spTree>
    <p:extLst>
      <p:ext uri="{BB962C8B-B14F-4D97-AF65-F5344CB8AC3E}">
        <p14:creationId xmlns:p14="http://schemas.microsoft.com/office/powerpoint/2010/main" val="100466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000" y="432000"/>
            <a:ext cx="7475537" cy="121255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224000" y="2304000"/>
            <a:ext cx="7478675" cy="339710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98088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83" r:id="rId10"/>
    <p:sldLayoutId id="2147483684" r:id="rId11"/>
    <p:sldLayoutId id="2147483685" r:id="rId12"/>
    <p:sldLayoutId id="2147483677" r:id="rId13"/>
    <p:sldLayoutId id="2147483678" r:id="rId14"/>
    <p:sldLayoutId id="2147483679" r:id="rId15"/>
    <p:sldLayoutId id="2147483680" r:id="rId16"/>
    <p:sldLayoutId id="2147483681" r:id="rId17"/>
    <p:sldLayoutId id="214748368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500" kern="1200">
          <a:solidFill>
            <a:schemeClr val="tx1"/>
          </a:solidFill>
          <a:latin typeface="Arial"/>
          <a:ea typeface="+mj-ea"/>
          <a:cs typeface="+mj-cs"/>
        </a:defRPr>
      </a:lvl1pPr>
    </p:titleStyle>
    <p:bodyStyle>
      <a:lvl1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bg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historicenvironment.scot/grants-and-funding/our-grants-prioritie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C55B-4CD0-4386-BD10-9CFA45C07F52}"/>
              </a:ext>
            </a:extLst>
          </p:cNvPr>
          <p:cNvSpPr>
            <a:spLocks noGrp="1"/>
          </p:cNvSpPr>
          <p:nvPr>
            <p:ph type="title"/>
          </p:nvPr>
        </p:nvSpPr>
        <p:spPr>
          <a:xfrm>
            <a:off x="715962" y="505706"/>
            <a:ext cx="8012401" cy="908773"/>
          </a:xfrm>
        </p:spPr>
        <p:txBody>
          <a:bodyPr/>
          <a:lstStyle/>
          <a:p>
            <a:r>
              <a:rPr lang="en-GB" sz="2800"/>
              <a:t>Historic environment grants (HEG) INFORMATION SESSION</a:t>
            </a:r>
          </a:p>
        </p:txBody>
      </p:sp>
      <p:sp>
        <p:nvSpPr>
          <p:cNvPr id="5" name="Text Placeholder 4">
            <a:extLst>
              <a:ext uri="{FF2B5EF4-FFF2-40B4-BE49-F238E27FC236}">
                <a16:creationId xmlns:a16="http://schemas.microsoft.com/office/drawing/2014/main" id="{ECF97296-C8E7-4318-861A-2F0A1A61A211}"/>
              </a:ext>
            </a:extLst>
          </p:cNvPr>
          <p:cNvSpPr>
            <a:spLocks noGrp="1"/>
          </p:cNvSpPr>
          <p:nvPr>
            <p:ph type="body" sz="quarter" idx="11"/>
          </p:nvPr>
        </p:nvSpPr>
        <p:spPr>
          <a:xfrm>
            <a:off x="715963" y="1497244"/>
            <a:ext cx="7726075" cy="3946277"/>
          </a:xfrm>
        </p:spPr>
        <p:txBody>
          <a:bodyPr vert="horz" lIns="0" tIns="0" rIns="0" bIns="0" rtlCol="0" anchor="t">
            <a:noAutofit/>
          </a:bodyPr>
          <a:lstStyle/>
          <a:p>
            <a:pPr marL="342900" indent="-342900">
              <a:buFont typeface="Arial" panose="020B0604020202020204" pitchFamily="34" charset="0"/>
              <a:buChar char="•"/>
            </a:pPr>
            <a:r>
              <a:rPr lang="en-GB"/>
              <a:t>Introduction and Welcome - </a:t>
            </a:r>
            <a:r>
              <a:rPr lang="en-GB" i="1"/>
              <a:t>5 mins</a:t>
            </a: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Historic Environment Grants (HEG) – </a:t>
            </a:r>
            <a:r>
              <a:rPr lang="en-GB" i="1"/>
              <a:t>10 mins</a:t>
            </a:r>
            <a:endParaRPr lang="en-GB" i="1">
              <a:cs typeface="Arial"/>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Making an application and next steps	- </a:t>
            </a:r>
            <a:r>
              <a:rPr lang="en-GB" i="1"/>
              <a:t>10 mins</a:t>
            </a:r>
            <a:endParaRPr lang="en-GB" i="1">
              <a:cs typeface="Arial"/>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Q&amp;A – </a:t>
            </a:r>
            <a:r>
              <a:rPr lang="en-GB" i="1"/>
              <a:t>30 mins	</a:t>
            </a:r>
            <a:endParaRPr lang="en-GB" i="1">
              <a:cs typeface="Arial"/>
            </a:endParaRPr>
          </a:p>
          <a:p>
            <a:endParaRPr lang="en-GB"/>
          </a:p>
          <a:p>
            <a:endParaRPr lang="en-GB"/>
          </a:p>
        </p:txBody>
      </p:sp>
    </p:spTree>
    <p:extLst>
      <p:ext uri="{BB962C8B-B14F-4D97-AF65-F5344CB8AC3E}">
        <p14:creationId xmlns:p14="http://schemas.microsoft.com/office/powerpoint/2010/main" val="386213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BB0-2D3C-4733-9E77-0E0685E2A850}"/>
              </a:ext>
            </a:extLst>
          </p:cNvPr>
          <p:cNvSpPr>
            <a:spLocks noGrp="1"/>
          </p:cNvSpPr>
          <p:nvPr>
            <p:ph type="title"/>
          </p:nvPr>
        </p:nvSpPr>
        <p:spPr/>
        <p:txBody>
          <a:bodyPr/>
          <a:lstStyle/>
          <a:p>
            <a:r>
              <a:rPr lang="en-GB" sz="3500"/>
              <a:t>HISTORIC ENVIRONMENT GRANTS</a:t>
            </a:r>
          </a:p>
        </p:txBody>
      </p:sp>
      <p:sp>
        <p:nvSpPr>
          <p:cNvPr id="3" name="Content Placeholder 2">
            <a:extLst>
              <a:ext uri="{FF2B5EF4-FFF2-40B4-BE49-F238E27FC236}">
                <a16:creationId xmlns:a16="http://schemas.microsoft.com/office/drawing/2014/main" id="{0EB28FD0-1426-410C-B200-C34989995368}"/>
              </a:ext>
            </a:extLst>
          </p:cNvPr>
          <p:cNvSpPr>
            <a:spLocks noGrp="1"/>
          </p:cNvSpPr>
          <p:nvPr>
            <p:ph type="body" sz="quarter" idx="11"/>
          </p:nvPr>
        </p:nvSpPr>
        <p:spPr>
          <a:xfrm>
            <a:off x="715962" y="1976582"/>
            <a:ext cx="7799965" cy="3291019"/>
          </a:xfrm>
        </p:spPr>
        <p:txBody>
          <a:bodyPr/>
          <a:lstStyle/>
          <a:p>
            <a:pPr marL="0" indent="0">
              <a:buNone/>
            </a:pPr>
            <a:endParaRPr lang="en-GB" sz="1800"/>
          </a:p>
          <a:p>
            <a:pPr marL="449263" indent="0">
              <a:buNone/>
            </a:pPr>
            <a:endParaRPr lang="en-GB" sz="1800" i="1"/>
          </a:p>
          <a:p>
            <a:endParaRPr lang="en-GB" sz="1800"/>
          </a:p>
          <a:p>
            <a:endParaRPr lang="en-GB" sz="1800"/>
          </a:p>
          <a:p>
            <a:endParaRPr lang="en-GB" sz="1800"/>
          </a:p>
        </p:txBody>
      </p:sp>
      <p:graphicFrame>
        <p:nvGraphicFramePr>
          <p:cNvPr id="9" name="Table 9">
            <a:extLst>
              <a:ext uri="{FF2B5EF4-FFF2-40B4-BE49-F238E27FC236}">
                <a16:creationId xmlns:a16="http://schemas.microsoft.com/office/drawing/2014/main" id="{D6808F53-A5F8-4443-B10E-EFF7375AD643}"/>
              </a:ext>
            </a:extLst>
          </p:cNvPr>
          <p:cNvGraphicFramePr>
            <a:graphicFrameLocks noGrp="1"/>
          </p:cNvGraphicFramePr>
          <p:nvPr>
            <p:extLst>
              <p:ext uri="{D42A27DB-BD31-4B8C-83A1-F6EECF244321}">
                <p14:modId xmlns:p14="http://schemas.microsoft.com/office/powerpoint/2010/main" val="3773846917"/>
              </p:ext>
            </p:extLst>
          </p:nvPr>
        </p:nvGraphicFramePr>
        <p:xfrm>
          <a:off x="803565" y="1447798"/>
          <a:ext cx="7389093" cy="4297680"/>
        </p:xfrm>
        <a:graphic>
          <a:graphicData uri="http://schemas.openxmlformats.org/drawingml/2006/table">
            <a:tbl>
              <a:tblPr firstRow="1" bandRow="1">
                <a:tableStyleId>{5C22544A-7EE6-4342-B048-85BDC9FD1C3A}</a:tableStyleId>
              </a:tblPr>
              <a:tblGrid>
                <a:gridCol w="2463031">
                  <a:extLst>
                    <a:ext uri="{9D8B030D-6E8A-4147-A177-3AD203B41FA5}">
                      <a16:colId xmlns:a16="http://schemas.microsoft.com/office/drawing/2014/main" val="507480271"/>
                    </a:ext>
                  </a:extLst>
                </a:gridCol>
                <a:gridCol w="2463031">
                  <a:extLst>
                    <a:ext uri="{9D8B030D-6E8A-4147-A177-3AD203B41FA5}">
                      <a16:colId xmlns:a16="http://schemas.microsoft.com/office/drawing/2014/main" val="910528637"/>
                    </a:ext>
                  </a:extLst>
                </a:gridCol>
                <a:gridCol w="2463031">
                  <a:extLst>
                    <a:ext uri="{9D8B030D-6E8A-4147-A177-3AD203B41FA5}">
                      <a16:colId xmlns:a16="http://schemas.microsoft.com/office/drawing/2014/main" val="308991951"/>
                    </a:ext>
                  </a:extLst>
                </a:gridCol>
              </a:tblGrid>
              <a:tr h="786970">
                <a:tc gridSpan="3">
                  <a:txBody>
                    <a:bodyPr/>
                    <a:lstStyle/>
                    <a:p>
                      <a:endParaRPr lang="en-GB" sz="1600">
                        <a:solidFill>
                          <a:schemeClr val="accent6"/>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a:solidFill>
                            <a:schemeClr val="accent6"/>
                          </a:solidFill>
                          <a:latin typeface="Arial" panose="020B0604020202020204" pitchFamily="34" charset="0"/>
                          <a:cs typeface="Arial" panose="020B0604020202020204" pitchFamily="34" charset="0"/>
                        </a:rPr>
                        <a:t>FUNDING STREAMS AND TIMESCALES</a:t>
                      </a:r>
                    </a:p>
                    <a:p>
                      <a:endParaRPr lang="en-GB" sz="1600">
                        <a:solidFill>
                          <a:schemeClr val="accent6"/>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113163"/>
                  </a:ext>
                </a:extLst>
              </a:tr>
              <a:tr h="291470">
                <a:tc>
                  <a:txBody>
                    <a:bodyPr/>
                    <a:lstStyle/>
                    <a:p>
                      <a:r>
                        <a:rPr lang="en-GB" sz="1400" b="1">
                          <a:latin typeface="Arial" panose="020B0604020202020204" pitchFamily="34" charset="0"/>
                          <a:cs typeface="Arial" panose="020B0604020202020204" pitchFamily="34" charset="0"/>
                        </a:rPr>
                        <a:t>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a:latin typeface="Arial" panose="020B0604020202020204" pitchFamily="34" charset="0"/>
                          <a:cs typeface="Arial" panose="020B0604020202020204" pitchFamily="34" charset="0"/>
                        </a:rPr>
                        <a:t>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a:latin typeface="Arial" panose="020B0604020202020204" pitchFamily="34" charset="0"/>
                          <a:cs typeface="Arial" panose="020B0604020202020204" pitchFamily="34" charset="0"/>
                        </a:rPr>
                        <a:t>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313976"/>
                  </a:ext>
                </a:extLst>
              </a:tr>
              <a:tr h="291470">
                <a:tc gridSpan="3">
                  <a:txBody>
                    <a:bodyPr/>
                    <a:lstStyle/>
                    <a:p>
                      <a:r>
                        <a:rPr lang="en-GB" sz="1400" b="1">
                          <a:latin typeface="Arial" panose="020B0604020202020204" pitchFamily="34" charset="0"/>
                          <a:cs typeface="Arial" panose="020B0604020202020204" pitchFamily="34" charset="0"/>
                        </a:rPr>
                        <a:t>Express Grants (£1,000 to £25,000)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283167"/>
                  </a:ext>
                </a:extLst>
              </a:tr>
              <a:tr h="291470">
                <a:tc>
                  <a:txBody>
                    <a:bodyPr/>
                    <a:lstStyle/>
                    <a:p>
                      <a:r>
                        <a:rPr lang="en-GB" sz="1400">
                          <a:latin typeface="Arial" panose="020B0604020202020204" pitchFamily="34" charset="0"/>
                          <a:cs typeface="Arial" panose="020B0604020202020204" pitchFamily="34" charset="0"/>
                        </a:rPr>
                        <a:t>Expression of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Open all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262756"/>
                  </a:ext>
                </a:extLst>
              </a:tr>
              <a:tr h="291470">
                <a:tc>
                  <a:txBody>
                    <a:bodyPr/>
                    <a:lstStyle/>
                    <a:p>
                      <a:r>
                        <a:rPr lang="en-GB" sz="1400">
                          <a:latin typeface="Arial" panose="020B0604020202020204" pitchFamily="34" charset="0"/>
                          <a:cs typeface="Arial" panose="020B0604020202020204" pitchFamily="34" charset="0"/>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Open all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6-8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370894"/>
                  </a:ext>
                </a:extLst>
              </a:tr>
              <a:tr h="291470">
                <a:tc gridSpan="3">
                  <a:txBody>
                    <a:bodyPr/>
                    <a:lstStyle/>
                    <a:p>
                      <a:r>
                        <a:rPr lang="en-GB" sz="1400" b="1">
                          <a:latin typeface="Arial" panose="020B0604020202020204" pitchFamily="34" charset="0"/>
                          <a:cs typeface="Arial" panose="020B0604020202020204" pitchFamily="34" charset="0"/>
                        </a:rPr>
                        <a:t>Small Grants (£25,001 to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747651"/>
                  </a:ext>
                </a:extLst>
              </a:tr>
              <a:tr h="291470">
                <a:tc>
                  <a:txBody>
                    <a:bodyPr/>
                    <a:lstStyle/>
                    <a:p>
                      <a:r>
                        <a:rPr lang="en-GB" sz="1400">
                          <a:latin typeface="Arial" panose="020B0604020202020204" pitchFamily="34" charset="0"/>
                          <a:cs typeface="Arial" panose="020B0604020202020204" pitchFamily="34" charset="0"/>
                        </a:rPr>
                        <a:t>Expression of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Open all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91381"/>
                  </a:ext>
                </a:extLst>
              </a:tr>
              <a:tr h="502826">
                <a:tc>
                  <a:txBody>
                    <a:bodyPr/>
                    <a:lstStyle/>
                    <a:p>
                      <a:r>
                        <a:rPr lang="en-GB" sz="1400">
                          <a:latin typeface="Arial" panose="020B0604020202020204" pitchFamily="34" charset="0"/>
                          <a:cs typeface="Arial" panose="020B0604020202020204" pitchFamily="34" charset="0"/>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Three per year (30 April; 31 August; 31 December)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10-12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7038811"/>
                  </a:ext>
                </a:extLst>
              </a:tr>
              <a:tr h="291470">
                <a:tc gridSpan="3">
                  <a:txBody>
                    <a:bodyPr/>
                    <a:lstStyle/>
                    <a:p>
                      <a:r>
                        <a:rPr lang="en-GB" sz="1400" b="1">
                          <a:latin typeface="Arial" panose="020B0604020202020204" pitchFamily="34" charset="0"/>
                          <a:cs typeface="Arial" panose="020B0604020202020204" pitchFamily="34" charset="0"/>
                        </a:rPr>
                        <a:t>Large Grants (£100,001 to £500,000)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303019"/>
                  </a:ext>
                </a:extLst>
              </a:tr>
              <a:tr h="291470">
                <a:tc>
                  <a:txBody>
                    <a:bodyPr/>
                    <a:lstStyle/>
                    <a:p>
                      <a:r>
                        <a:rPr lang="en-GB" sz="1400">
                          <a:latin typeface="Arial" panose="020B0604020202020204" pitchFamily="34" charset="0"/>
                          <a:cs typeface="Arial" panose="020B0604020202020204" pitchFamily="34" charset="0"/>
                        </a:rPr>
                        <a:t>Expression of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Open all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318677"/>
                  </a:ext>
                </a:extLst>
              </a:tr>
              <a:tr h="502826">
                <a:tc>
                  <a:txBody>
                    <a:bodyPr/>
                    <a:lstStyle/>
                    <a:p>
                      <a:r>
                        <a:rPr lang="en-GB" sz="1400">
                          <a:latin typeface="Arial" panose="020B0604020202020204" pitchFamily="34" charset="0"/>
                          <a:cs typeface="Arial" panose="020B0604020202020204" pitchFamily="34" charset="0"/>
                        </a:rPr>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Three per year (30 June; 31 October; 28/29 February)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latin typeface="Arial" panose="020B0604020202020204" pitchFamily="34" charset="0"/>
                          <a:cs typeface="Arial" panose="020B0604020202020204" pitchFamily="34" charset="0"/>
                        </a:rPr>
                        <a:t>12-16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733432"/>
                  </a:ext>
                </a:extLst>
              </a:tr>
            </a:tbl>
          </a:graphicData>
        </a:graphic>
      </p:graphicFrame>
    </p:spTree>
    <p:extLst>
      <p:ext uri="{BB962C8B-B14F-4D97-AF65-F5344CB8AC3E}">
        <p14:creationId xmlns:p14="http://schemas.microsoft.com/office/powerpoint/2010/main" val="24748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BB0-2D3C-4733-9E77-0E0685E2A850}"/>
              </a:ext>
            </a:extLst>
          </p:cNvPr>
          <p:cNvSpPr>
            <a:spLocks noGrp="1"/>
          </p:cNvSpPr>
          <p:nvPr>
            <p:ph type="title"/>
          </p:nvPr>
        </p:nvSpPr>
        <p:spPr/>
        <p:txBody>
          <a:bodyPr/>
          <a:lstStyle/>
          <a:p>
            <a:r>
              <a:rPr lang="en-GB" sz="3500"/>
              <a:t>HISTORIC ENVIRONMENT GRANTS</a:t>
            </a:r>
          </a:p>
        </p:txBody>
      </p:sp>
      <p:sp>
        <p:nvSpPr>
          <p:cNvPr id="3" name="Content Placeholder 2">
            <a:extLst>
              <a:ext uri="{FF2B5EF4-FFF2-40B4-BE49-F238E27FC236}">
                <a16:creationId xmlns:a16="http://schemas.microsoft.com/office/drawing/2014/main" id="{0EB28FD0-1426-410C-B200-C34989995368}"/>
              </a:ext>
            </a:extLst>
          </p:cNvPr>
          <p:cNvSpPr>
            <a:spLocks noGrp="1"/>
          </p:cNvSpPr>
          <p:nvPr>
            <p:ph sz="half" idx="1"/>
          </p:nvPr>
        </p:nvSpPr>
        <p:spPr>
          <a:xfrm>
            <a:off x="712788" y="1715556"/>
            <a:ext cx="7696693" cy="4133916"/>
          </a:xfrm>
        </p:spPr>
        <p:txBody>
          <a:bodyPr/>
          <a:lstStyle/>
          <a:p>
            <a:pPr marL="900113" indent="-450850">
              <a:buFont typeface="Wingdings" panose="05000000000000000000" pitchFamily="2" charset="2"/>
              <a:buChar char="Ø"/>
            </a:pPr>
            <a:endParaRPr lang="en-GB" sz="1800" i="1"/>
          </a:p>
          <a:p>
            <a:r>
              <a:rPr lang="en-GB" sz="1800"/>
              <a:t>Before submitting a full application, an EOI will need to be submitted and approved.</a:t>
            </a:r>
          </a:p>
          <a:p>
            <a:endParaRPr lang="en-GB" sz="1800"/>
          </a:p>
          <a:p>
            <a:r>
              <a:rPr lang="en-GB" sz="1800"/>
              <a:t>In the EOI, applicants will need to tell us :</a:t>
            </a:r>
          </a:p>
          <a:p>
            <a:pPr marL="809625" lvl="2" indent="-269875">
              <a:buFont typeface="Wingdings" panose="05000000000000000000" pitchFamily="2" charset="2"/>
              <a:buChar char="Ø"/>
            </a:pPr>
            <a:r>
              <a:rPr lang="en-GB" sz="1800"/>
              <a:t>What funding stream they are wanting to apply to.</a:t>
            </a:r>
          </a:p>
          <a:p>
            <a:pPr marL="809625" lvl="2" indent="-269875">
              <a:buFont typeface="Wingdings" panose="05000000000000000000" pitchFamily="2" charset="2"/>
              <a:buChar char="Ø"/>
            </a:pPr>
            <a:r>
              <a:rPr lang="en-GB" sz="1800"/>
              <a:t>About their project;</a:t>
            </a:r>
          </a:p>
          <a:p>
            <a:pPr marL="809625" lvl="2" indent="-269875">
              <a:buFont typeface="Wingdings" panose="05000000000000000000" pitchFamily="2" charset="2"/>
              <a:buChar char="Ø"/>
            </a:pPr>
            <a:r>
              <a:rPr lang="en-GB" sz="1800"/>
              <a:t>The project timeframes;</a:t>
            </a:r>
          </a:p>
          <a:p>
            <a:pPr marL="809625" lvl="2" indent="-269875">
              <a:buFont typeface="Wingdings" panose="05000000000000000000" pitchFamily="2" charset="2"/>
              <a:buChar char="Ø"/>
            </a:pPr>
            <a:r>
              <a:rPr lang="en-GB" sz="1800"/>
              <a:t>Estimated costs. </a:t>
            </a:r>
          </a:p>
          <a:p>
            <a:pPr marL="809625" lvl="2" indent="-269875">
              <a:buFont typeface="Wingdings" panose="05000000000000000000" pitchFamily="2" charset="2"/>
              <a:buChar char="Ø"/>
            </a:pPr>
            <a:r>
              <a:rPr lang="en-GB" sz="1800"/>
              <a:t>HES Grant request and other match funding.</a:t>
            </a:r>
          </a:p>
          <a:p>
            <a:pPr marL="809625" lvl="2" indent="-269875">
              <a:buFont typeface="Wingdings" panose="05000000000000000000" pitchFamily="2" charset="2"/>
              <a:buChar char="Ø"/>
            </a:pPr>
            <a:endParaRPr lang="en-GB" sz="1800"/>
          </a:p>
          <a:p>
            <a:pPr marL="269875" lvl="2" indent="-269875"/>
            <a:r>
              <a:rPr lang="en-GB" sz="1800"/>
              <a:t>For small and large grants, it is advised to submit the EOI well in advance of application deadline.</a:t>
            </a:r>
          </a:p>
          <a:p>
            <a:pPr marL="809625" lvl="2" indent="-269875">
              <a:buFont typeface="Wingdings" panose="05000000000000000000" pitchFamily="2" charset="2"/>
              <a:buChar char="Ø"/>
            </a:pPr>
            <a:endParaRPr lang="en-GB" sz="1800"/>
          </a:p>
          <a:p>
            <a:endParaRPr lang="en-GB" sz="1800"/>
          </a:p>
          <a:p>
            <a:endParaRPr lang="en-GB" sz="1800"/>
          </a:p>
        </p:txBody>
      </p:sp>
      <p:sp>
        <p:nvSpPr>
          <p:cNvPr id="4" name="Text Placeholder 3">
            <a:extLst>
              <a:ext uri="{FF2B5EF4-FFF2-40B4-BE49-F238E27FC236}">
                <a16:creationId xmlns:a16="http://schemas.microsoft.com/office/drawing/2014/main" id="{6F0E053B-3FF3-434A-91BC-C9345A49ACF1}"/>
              </a:ext>
            </a:extLst>
          </p:cNvPr>
          <p:cNvSpPr>
            <a:spLocks noGrp="1"/>
          </p:cNvSpPr>
          <p:nvPr>
            <p:ph type="body" sz="quarter" idx="10"/>
          </p:nvPr>
        </p:nvSpPr>
        <p:spPr>
          <a:xfrm>
            <a:off x="712789" y="1111022"/>
            <a:ext cx="7989886" cy="395287"/>
          </a:xfrm>
        </p:spPr>
        <p:txBody>
          <a:bodyPr/>
          <a:lstStyle/>
          <a:p>
            <a:r>
              <a:rPr lang="en-GB"/>
              <a:t>SUBMITTING AN Expression of interest (EOI)</a:t>
            </a:r>
          </a:p>
        </p:txBody>
      </p:sp>
    </p:spTree>
    <p:extLst>
      <p:ext uri="{BB962C8B-B14F-4D97-AF65-F5344CB8AC3E}">
        <p14:creationId xmlns:p14="http://schemas.microsoft.com/office/powerpoint/2010/main" val="348758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BB0-2D3C-4733-9E77-0E0685E2A850}"/>
              </a:ext>
            </a:extLst>
          </p:cNvPr>
          <p:cNvSpPr>
            <a:spLocks noGrp="1"/>
          </p:cNvSpPr>
          <p:nvPr>
            <p:ph type="title"/>
          </p:nvPr>
        </p:nvSpPr>
        <p:spPr/>
        <p:txBody>
          <a:bodyPr/>
          <a:lstStyle/>
          <a:p>
            <a:r>
              <a:rPr lang="en-GB" sz="3500"/>
              <a:t>HISTORIC ENVIRONMENT GRANTS</a:t>
            </a:r>
          </a:p>
        </p:txBody>
      </p:sp>
      <p:sp>
        <p:nvSpPr>
          <p:cNvPr id="4" name="Text Placeholder 3">
            <a:extLst>
              <a:ext uri="{FF2B5EF4-FFF2-40B4-BE49-F238E27FC236}">
                <a16:creationId xmlns:a16="http://schemas.microsoft.com/office/drawing/2014/main" id="{6F0E053B-3FF3-434A-91BC-C9345A49ACF1}"/>
              </a:ext>
            </a:extLst>
          </p:cNvPr>
          <p:cNvSpPr>
            <a:spLocks noGrp="1"/>
          </p:cNvSpPr>
          <p:nvPr>
            <p:ph type="body" sz="quarter" idx="10"/>
          </p:nvPr>
        </p:nvSpPr>
        <p:spPr/>
        <p:txBody>
          <a:bodyPr/>
          <a:lstStyle/>
          <a:p>
            <a:r>
              <a:rPr lang="en-GB"/>
              <a:t>MAKING AN APPLICATION</a:t>
            </a:r>
          </a:p>
        </p:txBody>
      </p:sp>
      <p:sp>
        <p:nvSpPr>
          <p:cNvPr id="3" name="Content Placeholder 2">
            <a:extLst>
              <a:ext uri="{FF2B5EF4-FFF2-40B4-BE49-F238E27FC236}">
                <a16:creationId xmlns:a16="http://schemas.microsoft.com/office/drawing/2014/main" id="{0EB28FD0-1426-410C-B200-C34989995368}"/>
              </a:ext>
            </a:extLst>
          </p:cNvPr>
          <p:cNvSpPr>
            <a:spLocks noGrp="1"/>
          </p:cNvSpPr>
          <p:nvPr>
            <p:ph type="body" sz="quarter" idx="11"/>
          </p:nvPr>
        </p:nvSpPr>
        <p:spPr>
          <a:xfrm>
            <a:off x="715962" y="1644073"/>
            <a:ext cx="7846147" cy="4405746"/>
          </a:xfrm>
        </p:spPr>
        <p:txBody>
          <a:bodyPr/>
          <a:lstStyle/>
          <a:p>
            <a:pPr marL="285750" indent="-285750">
              <a:spcAft>
                <a:spcPts val="0"/>
              </a:spcAft>
              <a:buFont typeface="Arial" panose="020B0604020202020204" pitchFamily="34" charset="0"/>
              <a:buChar char="•"/>
            </a:pPr>
            <a:r>
              <a:rPr lang="en-GB" sz="1800"/>
              <a:t>The Project - project title, project activities; timeframes.</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Historic Environment Asset - significance; designation; ownership.</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Project Costs and Income – eligible and non eligible; match funding.</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Urgency – why now?</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Outcomes – HES Grants Priorities.</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Deliverability and Sustainability – project risks; longer-term impact; maintenance plan.</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Evaluation</a:t>
            </a:r>
          </a:p>
          <a:p>
            <a:pPr marL="285750" indent="-285750">
              <a:spcAft>
                <a:spcPts val="0"/>
              </a:spcAft>
              <a:buFont typeface="Arial" panose="020B0604020202020204" pitchFamily="34" charset="0"/>
              <a:buChar char="•"/>
            </a:pPr>
            <a:endParaRPr lang="en-GB" sz="1800"/>
          </a:p>
          <a:p>
            <a:pPr marL="285750" indent="-285750">
              <a:spcAft>
                <a:spcPts val="0"/>
              </a:spcAft>
              <a:buFont typeface="Arial" panose="020B0604020202020204" pitchFamily="34" charset="0"/>
              <a:buChar char="•"/>
            </a:pPr>
            <a:r>
              <a:rPr lang="en-GB" sz="1800"/>
              <a:t>Supporting Documents</a:t>
            </a:r>
          </a:p>
          <a:p>
            <a:endParaRPr lang="en-GB" sz="1800"/>
          </a:p>
          <a:p>
            <a:endParaRPr lang="en-GB" sz="1800"/>
          </a:p>
          <a:p>
            <a:endParaRPr lang="en-GB" sz="1800"/>
          </a:p>
          <a:p>
            <a:endParaRPr lang="en-GB" sz="1800"/>
          </a:p>
          <a:p>
            <a:pPr marL="900113" indent="-450850">
              <a:buFont typeface="Wingdings" panose="05000000000000000000" pitchFamily="2" charset="2"/>
              <a:buChar char="Ø"/>
            </a:pPr>
            <a:endParaRPr lang="en-GB" sz="1800" i="1"/>
          </a:p>
          <a:p>
            <a:endParaRPr lang="en-GB" sz="1800"/>
          </a:p>
          <a:p>
            <a:endParaRPr lang="en-GB" sz="1800"/>
          </a:p>
          <a:p>
            <a:endParaRPr lang="en-GB" sz="1800"/>
          </a:p>
        </p:txBody>
      </p:sp>
    </p:spTree>
    <p:extLst>
      <p:ext uri="{BB962C8B-B14F-4D97-AF65-F5344CB8AC3E}">
        <p14:creationId xmlns:p14="http://schemas.microsoft.com/office/powerpoint/2010/main" val="6102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a:xfrm>
            <a:off x="884420" y="713984"/>
            <a:ext cx="7680936" cy="395287"/>
          </a:xfrm>
        </p:spPr>
        <p:txBody>
          <a:bodyPr/>
          <a:lstStyle/>
          <a:p>
            <a:r>
              <a:rPr lang="en-GB" sz="3500"/>
              <a:t>HISTORIC ENVIRONMENT GRANTS</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a:xfrm>
            <a:off x="884419" y="1354951"/>
            <a:ext cx="7818255" cy="695522"/>
          </a:xfrm>
        </p:spPr>
        <p:txBody>
          <a:bodyPr/>
          <a:lstStyle/>
          <a:p>
            <a:r>
              <a:rPr lang="en-GB" sz="2000"/>
              <a:t>IF YOUR APPLICATION IS SUCCESSFUL</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sz="half" idx="1"/>
          </p:nvPr>
        </p:nvSpPr>
        <p:spPr>
          <a:xfrm>
            <a:off x="347028" y="1764493"/>
            <a:ext cx="8355646" cy="4227516"/>
          </a:xfrm>
        </p:spPr>
        <p:txBody>
          <a:bodyPr/>
          <a:lstStyle/>
          <a:p>
            <a:pPr marL="809625" indent="-447675"/>
            <a:endParaRPr lang="en-GB" sz="1800"/>
          </a:p>
          <a:p>
            <a:pPr marL="457200" lvl="3" indent="0" algn="just">
              <a:lnSpc>
                <a:spcPct val="115000"/>
              </a:lnSpc>
              <a:buNone/>
            </a:pPr>
            <a:r>
              <a:rPr lang="en-GB" sz="2200"/>
              <a:t>Non-Repair Projects:</a:t>
            </a:r>
          </a:p>
          <a:p>
            <a:pPr marL="457200" lvl="3" indent="0" algn="just">
              <a:lnSpc>
                <a:spcPct val="115000"/>
              </a:lnSpc>
              <a:buNone/>
            </a:pPr>
            <a:endParaRPr lang="en-GB" sz="2200"/>
          </a:p>
          <a:p>
            <a:pPr marL="457200" lvl="3" indent="0" algn="just">
              <a:lnSpc>
                <a:spcPct val="115000"/>
              </a:lnSpc>
              <a:buNone/>
            </a:pPr>
            <a:endParaRPr lang="en-GB" sz="2200"/>
          </a:p>
          <a:p>
            <a:pPr marL="457200" lvl="3" indent="0" algn="just">
              <a:lnSpc>
                <a:spcPct val="115000"/>
              </a:lnSpc>
              <a:buNone/>
            </a:pPr>
            <a:endParaRPr lang="en-GB" sz="2200"/>
          </a:p>
          <a:p>
            <a:pPr marL="457200" lvl="3" indent="0" algn="just">
              <a:lnSpc>
                <a:spcPct val="115000"/>
              </a:lnSpc>
              <a:buNone/>
            </a:pPr>
            <a:r>
              <a:rPr lang="en-GB" sz="2200"/>
              <a:t>Repair Projects: </a:t>
            </a:r>
          </a:p>
        </p:txBody>
      </p:sp>
      <p:graphicFrame>
        <p:nvGraphicFramePr>
          <p:cNvPr id="3" name="Diagram 2">
            <a:extLst>
              <a:ext uri="{FF2B5EF4-FFF2-40B4-BE49-F238E27FC236}">
                <a16:creationId xmlns:a16="http://schemas.microsoft.com/office/drawing/2014/main" id="{0792C520-366B-460C-A687-0FDC0CCFDF04}"/>
              </a:ext>
            </a:extLst>
          </p:cNvPr>
          <p:cNvGraphicFramePr/>
          <p:nvPr>
            <p:extLst>
              <p:ext uri="{D42A27DB-BD31-4B8C-83A1-F6EECF244321}">
                <p14:modId xmlns:p14="http://schemas.microsoft.com/office/powerpoint/2010/main" val="2526996322"/>
              </p:ext>
            </p:extLst>
          </p:nvPr>
        </p:nvGraphicFramePr>
        <p:xfrm>
          <a:off x="1524000" y="2558474"/>
          <a:ext cx="6096000" cy="122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77193A69-CD9B-4A00-A55D-C0A034FA3E59}"/>
              </a:ext>
            </a:extLst>
          </p:cNvPr>
          <p:cNvGraphicFramePr/>
          <p:nvPr>
            <p:extLst>
              <p:ext uri="{D42A27DB-BD31-4B8C-83A1-F6EECF244321}">
                <p14:modId xmlns:p14="http://schemas.microsoft.com/office/powerpoint/2010/main" val="1055981582"/>
              </p:ext>
            </p:extLst>
          </p:nvPr>
        </p:nvGraphicFramePr>
        <p:xfrm>
          <a:off x="884419" y="4442131"/>
          <a:ext cx="7818255" cy="10609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697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82FD-1DAE-4E36-B95E-43B1AD59C9AD}"/>
              </a:ext>
            </a:extLst>
          </p:cNvPr>
          <p:cNvSpPr>
            <a:spLocks noGrp="1"/>
          </p:cNvSpPr>
          <p:nvPr>
            <p:ph type="title"/>
          </p:nvPr>
        </p:nvSpPr>
        <p:spPr/>
        <p:txBody>
          <a:bodyPr/>
          <a:lstStyle/>
          <a:p>
            <a:r>
              <a:rPr lang="en-GB" sz="3600"/>
              <a:t>HISTORIC ENVIRONMENT GRANTS</a:t>
            </a:r>
          </a:p>
        </p:txBody>
      </p:sp>
      <p:sp>
        <p:nvSpPr>
          <p:cNvPr id="4" name="Text Placeholder 3">
            <a:extLst>
              <a:ext uri="{FF2B5EF4-FFF2-40B4-BE49-F238E27FC236}">
                <a16:creationId xmlns:a16="http://schemas.microsoft.com/office/drawing/2014/main" id="{F0F53CB6-9A84-4C07-ABFE-73EEDDB4DD3F}"/>
              </a:ext>
            </a:extLst>
          </p:cNvPr>
          <p:cNvSpPr>
            <a:spLocks noGrp="1"/>
          </p:cNvSpPr>
          <p:nvPr>
            <p:ph type="body" sz="quarter" idx="10"/>
          </p:nvPr>
        </p:nvSpPr>
        <p:spPr/>
        <p:txBody>
          <a:bodyPr/>
          <a:lstStyle/>
          <a:p>
            <a:r>
              <a:rPr lang="en-GB"/>
              <a:t>PROGRAMME RESOURCES</a:t>
            </a:r>
          </a:p>
        </p:txBody>
      </p:sp>
      <p:graphicFrame>
        <p:nvGraphicFramePr>
          <p:cNvPr id="6" name="Table 6">
            <a:extLst>
              <a:ext uri="{FF2B5EF4-FFF2-40B4-BE49-F238E27FC236}">
                <a16:creationId xmlns:a16="http://schemas.microsoft.com/office/drawing/2014/main" id="{D0564706-264E-4AD6-A106-1D665C78F913}"/>
              </a:ext>
            </a:extLst>
          </p:cNvPr>
          <p:cNvGraphicFramePr>
            <a:graphicFrameLocks noGrp="1"/>
          </p:cNvGraphicFramePr>
          <p:nvPr>
            <p:extLst>
              <p:ext uri="{D42A27DB-BD31-4B8C-83A1-F6EECF244321}">
                <p14:modId xmlns:p14="http://schemas.microsoft.com/office/powerpoint/2010/main" val="1997199988"/>
              </p:ext>
            </p:extLst>
          </p:nvPr>
        </p:nvGraphicFramePr>
        <p:xfrm>
          <a:off x="794328" y="1715556"/>
          <a:ext cx="7636887" cy="4134518"/>
        </p:xfrm>
        <a:graphic>
          <a:graphicData uri="http://schemas.openxmlformats.org/drawingml/2006/table">
            <a:tbl>
              <a:tblPr firstRow="1" bandRow="1">
                <a:tableStyleId>{5C22544A-7EE6-4342-B048-85BDC9FD1C3A}</a:tableStyleId>
              </a:tblPr>
              <a:tblGrid>
                <a:gridCol w="2013527">
                  <a:extLst>
                    <a:ext uri="{9D8B030D-6E8A-4147-A177-3AD203B41FA5}">
                      <a16:colId xmlns:a16="http://schemas.microsoft.com/office/drawing/2014/main" val="4190858794"/>
                    </a:ext>
                  </a:extLst>
                </a:gridCol>
                <a:gridCol w="1874981">
                  <a:extLst>
                    <a:ext uri="{9D8B030D-6E8A-4147-A177-3AD203B41FA5}">
                      <a16:colId xmlns:a16="http://schemas.microsoft.com/office/drawing/2014/main" val="2644041743"/>
                    </a:ext>
                  </a:extLst>
                </a:gridCol>
                <a:gridCol w="1948873">
                  <a:extLst>
                    <a:ext uri="{9D8B030D-6E8A-4147-A177-3AD203B41FA5}">
                      <a16:colId xmlns:a16="http://schemas.microsoft.com/office/drawing/2014/main" val="1059129373"/>
                    </a:ext>
                  </a:extLst>
                </a:gridCol>
                <a:gridCol w="1799506">
                  <a:extLst>
                    <a:ext uri="{9D8B030D-6E8A-4147-A177-3AD203B41FA5}">
                      <a16:colId xmlns:a16="http://schemas.microsoft.com/office/drawing/2014/main" val="3695863283"/>
                    </a:ext>
                  </a:extLst>
                </a:gridCol>
              </a:tblGrid>
              <a:tr h="628815">
                <a:tc>
                  <a:txBody>
                    <a:bodyPr/>
                    <a:lstStyle/>
                    <a:p>
                      <a:r>
                        <a:rPr lang="en-GB" sz="1400">
                          <a:solidFill>
                            <a:schemeClr val="accent6"/>
                          </a:solidFill>
                          <a:latin typeface="Arial" panose="020B0604020202020204" pitchFamily="34" charset="0"/>
                          <a:cs typeface="Arial" panose="020B0604020202020204" pitchFamily="34" charset="0"/>
                        </a:rPr>
                        <a:t>Guidance</a:t>
                      </a:r>
                    </a:p>
                  </a:txBody>
                  <a:tcPr/>
                </a:tc>
                <a:tc>
                  <a:txBody>
                    <a:bodyPr/>
                    <a:lstStyle/>
                    <a:p>
                      <a:r>
                        <a:rPr lang="en-GB" sz="1400">
                          <a:solidFill>
                            <a:schemeClr val="accent6"/>
                          </a:solidFill>
                          <a:latin typeface="Arial" panose="020B0604020202020204" pitchFamily="34" charset="0"/>
                          <a:cs typeface="Arial" panose="020B0604020202020204" pitchFamily="34" charset="0"/>
                        </a:rPr>
                        <a:t>Templates</a:t>
                      </a:r>
                    </a:p>
                  </a:txBody>
                  <a:tcPr/>
                </a:tc>
                <a:tc>
                  <a:txBody>
                    <a:bodyPr/>
                    <a:lstStyle/>
                    <a:p>
                      <a:r>
                        <a:rPr lang="en-GB" sz="1400">
                          <a:solidFill>
                            <a:schemeClr val="accent6"/>
                          </a:solidFill>
                          <a:latin typeface="Arial" panose="020B0604020202020204" pitchFamily="34" charset="0"/>
                          <a:cs typeface="Arial" panose="020B0604020202020204" pitchFamily="34" charset="0"/>
                        </a:rPr>
                        <a:t>Grant Contract and Conditions</a:t>
                      </a:r>
                    </a:p>
                  </a:txBody>
                  <a:tcPr/>
                </a:tc>
                <a:tc>
                  <a:txBody>
                    <a:bodyPr/>
                    <a:lstStyle/>
                    <a:p>
                      <a:r>
                        <a:rPr lang="en-GB" sz="1400">
                          <a:solidFill>
                            <a:schemeClr val="accent6"/>
                          </a:solidFill>
                          <a:latin typeface="Arial" panose="020B0604020202020204" pitchFamily="34" charset="0"/>
                          <a:cs typeface="Arial" panose="020B0604020202020204" pitchFamily="34" charset="0"/>
                        </a:rPr>
                        <a:t>Other </a:t>
                      </a:r>
                    </a:p>
                    <a:p>
                      <a:r>
                        <a:rPr lang="en-GB" sz="1400">
                          <a:solidFill>
                            <a:schemeClr val="accent6"/>
                          </a:solidFill>
                          <a:latin typeface="Arial" panose="020B0604020202020204" pitchFamily="34" charset="0"/>
                          <a:cs typeface="Arial" panose="020B0604020202020204" pitchFamily="34" charset="0"/>
                        </a:rPr>
                        <a:t>(for information only)</a:t>
                      </a:r>
                    </a:p>
                  </a:txBody>
                  <a:tcPr/>
                </a:tc>
                <a:extLst>
                  <a:ext uri="{0D108BD9-81ED-4DB2-BD59-A6C34878D82A}">
                    <a16:rowId xmlns:a16="http://schemas.microsoft.com/office/drawing/2014/main" val="3452198889"/>
                  </a:ext>
                </a:extLst>
              </a:tr>
              <a:tr h="6288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rgbClr val="4A4A4A"/>
                          </a:solidFill>
                          <a:effectLst/>
                          <a:latin typeface="Arial" panose="020B0604020202020204" pitchFamily="34" charset="0"/>
                          <a:ea typeface="Calibri" panose="020F0502020204030204" pitchFamily="34" charset="0"/>
                          <a:cs typeface="Arial" panose="020B0604020202020204" pitchFamily="34" charset="0"/>
                        </a:rPr>
                        <a:t>HEG Programme</a:t>
                      </a:r>
                      <a:endParaRPr lang="en-GB" sz="1400">
                        <a:latin typeface="Arial" panose="020B0604020202020204" pitchFamily="34" charset="0"/>
                        <a:cs typeface="Arial" panose="020B0604020202020204" pitchFamily="34" charset="0"/>
                      </a:endParaRPr>
                    </a:p>
                  </a:txBody>
                  <a:tcPr/>
                </a:tc>
                <a:tc>
                  <a:txBody>
                    <a:bodyPr/>
                    <a:lstStyle/>
                    <a:p>
                      <a:r>
                        <a:rPr lang="en-GB" sz="1400">
                          <a:latin typeface="Arial" panose="020B0604020202020204" pitchFamily="34" charset="0"/>
                          <a:cs typeface="Arial" panose="020B0604020202020204" pitchFamily="34" charset="0"/>
                        </a:rPr>
                        <a:t>Budget Profile</a:t>
                      </a:r>
                    </a:p>
                  </a:txBody>
                  <a:tcPr/>
                </a:tc>
                <a:tc>
                  <a:txBody>
                    <a:bodyPr/>
                    <a:lstStyle/>
                    <a:p>
                      <a:r>
                        <a:rPr lang="en-GB" sz="1400">
                          <a:latin typeface="Arial" panose="020B0604020202020204" pitchFamily="34" charset="0"/>
                          <a:cs typeface="Arial" panose="020B0604020202020204" pitchFamily="34" charset="0"/>
                        </a:rPr>
                        <a:t>Grant Offer</a:t>
                      </a:r>
                    </a:p>
                  </a:txBody>
                  <a:tcPr/>
                </a:tc>
                <a:tc>
                  <a:txBody>
                    <a:bodyPr/>
                    <a:lstStyle/>
                    <a:p>
                      <a:r>
                        <a:rPr lang="en-GB" sz="1400">
                          <a:latin typeface="Arial" panose="020B0604020202020204" pitchFamily="34" charset="0"/>
                          <a:cs typeface="Arial" panose="020B0604020202020204" pitchFamily="34" charset="0"/>
                        </a:rPr>
                        <a:t>Grants Data Report</a:t>
                      </a:r>
                    </a:p>
                  </a:txBody>
                  <a:tcPr/>
                </a:tc>
                <a:extLst>
                  <a:ext uri="{0D108BD9-81ED-4DB2-BD59-A6C34878D82A}">
                    <a16:rowId xmlns:a16="http://schemas.microsoft.com/office/drawing/2014/main" val="1756430737"/>
                  </a:ext>
                </a:extLst>
              </a:tr>
              <a:tr h="8877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rgbClr val="4A4A4A"/>
                          </a:solidFill>
                          <a:effectLst/>
                          <a:latin typeface="Arial" panose="020B0604020202020204" pitchFamily="34" charset="0"/>
                          <a:ea typeface="Calibri" panose="020F0502020204030204" pitchFamily="34" charset="0"/>
                          <a:cs typeface="Arial" panose="020B0604020202020204" pitchFamily="34" charset="0"/>
                        </a:rPr>
                        <a:t>Archaeology Grants</a:t>
                      </a:r>
                      <a:endParaRPr lang="en-GB" sz="1400">
                        <a:effectLst/>
                        <a:latin typeface="Arial" panose="020B0604020202020204" pitchFamily="34" charset="0"/>
                        <a:ea typeface="Calibri" panose="020F050202020403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tc>
                <a:tc>
                  <a:txBody>
                    <a:bodyPr/>
                    <a:lstStyle/>
                    <a:p>
                      <a:r>
                        <a:rPr lang="en-GB" sz="1400">
                          <a:latin typeface="Arial" panose="020B0604020202020204" pitchFamily="34" charset="0"/>
                          <a:cs typeface="Arial" panose="020B0604020202020204" pitchFamily="34" charset="0"/>
                        </a:rPr>
                        <a:t>Activity Plan</a:t>
                      </a:r>
                    </a:p>
                  </a:txBody>
                  <a:tcPr/>
                </a:tc>
                <a:tc>
                  <a:txBody>
                    <a:bodyPr/>
                    <a:lstStyle/>
                    <a:p>
                      <a:r>
                        <a:rPr lang="en-GB" sz="1400">
                          <a:latin typeface="Arial" panose="020B0604020202020204" pitchFamily="34" charset="0"/>
                          <a:cs typeface="Arial" panose="020B0604020202020204" pitchFamily="34" charset="0"/>
                        </a:rPr>
                        <a:t>Standard Conditions</a:t>
                      </a:r>
                    </a:p>
                  </a:txBody>
                  <a:tcPr/>
                </a:tc>
                <a:tc>
                  <a:txBody>
                    <a:bodyPr/>
                    <a:lstStyle/>
                    <a:p>
                      <a:r>
                        <a:rPr lang="en-GB" sz="1400">
                          <a:latin typeface="Arial" panose="020B0604020202020204" pitchFamily="34" charset="0"/>
                          <a:cs typeface="Arial" panose="020B0604020202020204" pitchFamily="34" charset="0"/>
                        </a:rPr>
                        <a:t>Application Questions</a:t>
                      </a:r>
                    </a:p>
                  </a:txBody>
                  <a:tcPr/>
                </a:tc>
                <a:extLst>
                  <a:ext uri="{0D108BD9-81ED-4DB2-BD59-A6C34878D82A}">
                    <a16:rowId xmlns:a16="http://schemas.microsoft.com/office/drawing/2014/main" val="441181215"/>
                  </a:ext>
                </a:extLst>
              </a:tr>
              <a:tr h="6288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rgbClr val="4A4A4A"/>
                          </a:solidFill>
                          <a:effectLst/>
                          <a:latin typeface="Arial" panose="020B0604020202020204" pitchFamily="34" charset="0"/>
                          <a:ea typeface="Calibri" panose="020F0502020204030204" pitchFamily="34" charset="0"/>
                          <a:cs typeface="Arial" panose="020B0604020202020204" pitchFamily="34" charset="0"/>
                        </a:rPr>
                        <a:t>Repair Grants </a:t>
                      </a:r>
                      <a:endParaRPr lang="en-GB" sz="1400">
                        <a:effectLst/>
                        <a:latin typeface="Arial" panose="020B0604020202020204" pitchFamily="34" charset="0"/>
                        <a:ea typeface="Calibri" panose="020F050202020403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tc>
                <a:tc>
                  <a:txBody>
                    <a:bodyPr/>
                    <a:lstStyle/>
                    <a:p>
                      <a:r>
                        <a:rPr lang="en-GB" sz="1400">
                          <a:latin typeface="Arial" panose="020B0604020202020204" pitchFamily="34" charset="0"/>
                          <a:cs typeface="Arial" panose="020B0604020202020204" pitchFamily="34" charset="0"/>
                        </a:rPr>
                        <a:t>Owners Permission Letter</a:t>
                      </a:r>
                    </a:p>
                  </a:txBody>
                  <a:tcPr/>
                </a:tc>
                <a:tc>
                  <a:txBody>
                    <a:bodyPr/>
                    <a:lstStyle/>
                    <a:p>
                      <a:r>
                        <a:rPr lang="en-GB" sz="1400">
                          <a:latin typeface="Arial" panose="020B0604020202020204" pitchFamily="34" charset="0"/>
                          <a:cs typeface="Arial" panose="020B0604020202020204" pitchFamily="34" charset="0"/>
                        </a:rPr>
                        <a:t>Conditions for Schemes of Repair</a:t>
                      </a:r>
                    </a:p>
                  </a:txBody>
                  <a:tcPr/>
                </a:tc>
                <a:tc>
                  <a:txBody>
                    <a:bodyPr/>
                    <a:lstStyle/>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6745467"/>
                  </a:ext>
                </a:extLst>
              </a:tr>
              <a:tr h="628815">
                <a:tc>
                  <a:txBody>
                    <a:bodyPr/>
                    <a:lstStyle/>
                    <a:p>
                      <a:r>
                        <a:rPr lang="en-GB" sz="1400">
                          <a:latin typeface="Arial" panose="020B0604020202020204" pitchFamily="34" charset="0"/>
                          <a:cs typeface="Arial" panose="020B0604020202020204" pitchFamily="34" charset="0"/>
                        </a:rPr>
                        <a:t>Advisory Standards for Repair Grants</a:t>
                      </a:r>
                    </a:p>
                  </a:txBody>
                  <a:tcPr/>
                </a:tc>
                <a:tc>
                  <a:txBody>
                    <a:bodyPr/>
                    <a:lstStyle/>
                    <a:p>
                      <a:r>
                        <a:rPr lang="en-GB" sz="1400">
                          <a:latin typeface="Arial" panose="020B0604020202020204" pitchFamily="34" charset="0"/>
                          <a:cs typeface="Arial" panose="020B0604020202020204" pitchFamily="34" charset="0"/>
                        </a:rPr>
                        <a:t>POW Confirmation Letter</a:t>
                      </a: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4562232"/>
                  </a:ext>
                </a:extLst>
              </a:tr>
              <a:tr h="628815">
                <a:tc>
                  <a:txBody>
                    <a:bodyPr/>
                    <a:lstStyle/>
                    <a:p>
                      <a:r>
                        <a:rPr lang="en-GB" sz="1400">
                          <a:latin typeface="Arial" panose="020B0604020202020204" pitchFamily="34" charset="0"/>
                          <a:cs typeface="Arial" panose="020B0604020202020204" pitchFamily="34" charset="0"/>
                        </a:rPr>
                        <a:t>Outcomes Planning</a:t>
                      </a: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tc>
                  <a:txBody>
                    <a:bodyPr/>
                    <a:lstStyle/>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1704250"/>
                  </a:ext>
                </a:extLst>
              </a:tr>
            </a:tbl>
          </a:graphicData>
        </a:graphic>
      </p:graphicFrame>
    </p:spTree>
    <p:extLst>
      <p:ext uri="{BB962C8B-B14F-4D97-AF65-F5344CB8AC3E}">
        <p14:creationId xmlns:p14="http://schemas.microsoft.com/office/powerpoint/2010/main" val="303014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BB0-2D3C-4733-9E77-0E0685E2A850}"/>
              </a:ext>
            </a:extLst>
          </p:cNvPr>
          <p:cNvSpPr>
            <a:spLocks noGrp="1"/>
          </p:cNvSpPr>
          <p:nvPr>
            <p:ph type="title"/>
          </p:nvPr>
        </p:nvSpPr>
        <p:spPr/>
        <p:txBody>
          <a:bodyPr/>
          <a:lstStyle/>
          <a:p>
            <a:r>
              <a:rPr lang="en-GB" sz="3500"/>
              <a:t>HISTORIC ENVIRONMENT GRANTS</a:t>
            </a:r>
          </a:p>
        </p:txBody>
      </p:sp>
      <p:sp>
        <p:nvSpPr>
          <p:cNvPr id="4" name="Text Placeholder 3">
            <a:extLst>
              <a:ext uri="{FF2B5EF4-FFF2-40B4-BE49-F238E27FC236}">
                <a16:creationId xmlns:a16="http://schemas.microsoft.com/office/drawing/2014/main" id="{6F0E053B-3FF3-434A-91BC-C9345A49ACF1}"/>
              </a:ext>
            </a:extLst>
          </p:cNvPr>
          <p:cNvSpPr>
            <a:spLocks noGrp="1"/>
          </p:cNvSpPr>
          <p:nvPr>
            <p:ph type="body" sz="quarter" idx="10"/>
          </p:nvPr>
        </p:nvSpPr>
        <p:spPr/>
        <p:txBody>
          <a:bodyPr vert="horz" lIns="0" tIns="0" rIns="0" bIns="0" rtlCol="0" anchor="t">
            <a:noAutofit/>
          </a:bodyPr>
          <a:lstStyle/>
          <a:p>
            <a:r>
              <a:rPr lang="en-GB">
                <a:cs typeface="Arial"/>
              </a:rPr>
              <a:t>What are we expecting?</a:t>
            </a:r>
          </a:p>
        </p:txBody>
      </p:sp>
      <p:sp>
        <p:nvSpPr>
          <p:cNvPr id="3" name="Content Placeholder 2">
            <a:extLst>
              <a:ext uri="{FF2B5EF4-FFF2-40B4-BE49-F238E27FC236}">
                <a16:creationId xmlns:a16="http://schemas.microsoft.com/office/drawing/2014/main" id="{0EB28FD0-1426-410C-B200-C34989995368}"/>
              </a:ext>
            </a:extLst>
          </p:cNvPr>
          <p:cNvSpPr>
            <a:spLocks noGrp="1"/>
          </p:cNvSpPr>
          <p:nvPr>
            <p:ph type="body" sz="quarter" idx="11"/>
          </p:nvPr>
        </p:nvSpPr>
        <p:spPr>
          <a:xfrm>
            <a:off x="715962" y="1644073"/>
            <a:ext cx="7846147" cy="4405746"/>
          </a:xfrm>
        </p:spPr>
        <p:txBody>
          <a:bodyPr vert="horz" lIns="0" tIns="0" rIns="0" bIns="0" rtlCol="0" anchor="t">
            <a:noAutofit/>
          </a:bodyPr>
          <a:lstStyle/>
          <a:p>
            <a:pPr marL="285750" indent="-285750">
              <a:spcAft>
                <a:spcPts val="0"/>
              </a:spcAft>
              <a:buFont typeface="Arial"/>
              <a:buChar char="•"/>
            </a:pPr>
            <a:r>
              <a:rPr lang="en-GB" sz="1800">
                <a:cs typeface="Arial"/>
              </a:rPr>
              <a:t>A broader range of projects </a:t>
            </a:r>
          </a:p>
          <a:p>
            <a:pPr marL="285750" indent="-285750">
              <a:spcAft>
                <a:spcPts val="0"/>
              </a:spcAft>
              <a:buFont typeface="Arial"/>
              <a:buChar char="•"/>
            </a:pPr>
            <a:endParaRPr lang="en-GB" sz="1800">
              <a:cs typeface="Arial"/>
            </a:endParaRPr>
          </a:p>
          <a:p>
            <a:pPr marL="285750" indent="-285750">
              <a:spcAft>
                <a:spcPts val="0"/>
              </a:spcAft>
              <a:buFont typeface="Arial"/>
              <a:buChar char="•"/>
            </a:pPr>
            <a:r>
              <a:rPr lang="en-GB" sz="1800">
                <a:cs typeface="Arial"/>
              </a:rPr>
              <a:t>Stich-in-time works</a:t>
            </a:r>
          </a:p>
          <a:p>
            <a:pPr marL="285750" indent="-285750">
              <a:spcAft>
                <a:spcPts val="0"/>
              </a:spcAft>
              <a:buFont typeface="Arial"/>
              <a:buChar char="•"/>
            </a:pPr>
            <a:endParaRPr lang="en-GB" sz="1800">
              <a:cs typeface="Arial"/>
            </a:endParaRPr>
          </a:p>
          <a:p>
            <a:pPr marL="285750" indent="-285750">
              <a:spcAft>
                <a:spcPts val="0"/>
              </a:spcAft>
              <a:buFont typeface="Arial"/>
              <a:buChar char="•"/>
            </a:pPr>
            <a:r>
              <a:rPr lang="en-GB" sz="1800">
                <a:cs typeface="Arial"/>
              </a:rPr>
              <a:t>More built-in sustainability to schemes</a:t>
            </a:r>
          </a:p>
          <a:p>
            <a:pPr marL="285750" indent="-285750">
              <a:spcAft>
                <a:spcPts val="0"/>
              </a:spcAft>
              <a:buFont typeface="Arial"/>
              <a:buChar char="•"/>
            </a:pPr>
            <a:endParaRPr lang="en-GB" sz="1800">
              <a:cs typeface="Arial"/>
            </a:endParaRPr>
          </a:p>
          <a:p>
            <a:pPr marL="285750" indent="-285750">
              <a:spcAft>
                <a:spcPts val="0"/>
              </a:spcAft>
              <a:buFont typeface="Arial"/>
              <a:buChar char="•"/>
            </a:pPr>
            <a:r>
              <a:rPr lang="en-GB" sz="1800"/>
              <a:t>Phased projects</a:t>
            </a:r>
            <a:endParaRPr lang="en-GB" sz="1800">
              <a:cs typeface="Arial"/>
            </a:endParaRPr>
          </a:p>
          <a:p>
            <a:pPr marL="285750" indent="-285750">
              <a:spcAft>
                <a:spcPts val="0"/>
              </a:spcAft>
              <a:buChar char="•"/>
            </a:pPr>
            <a:endParaRPr lang="en-GB" sz="1800">
              <a:cs typeface="Arial"/>
            </a:endParaRPr>
          </a:p>
          <a:p>
            <a:pPr marL="285750" indent="-285750">
              <a:spcAft>
                <a:spcPts val="0"/>
              </a:spcAft>
              <a:buFont typeface="Arial"/>
              <a:buChar char="•"/>
            </a:pPr>
            <a:r>
              <a:rPr lang="en-GB" sz="1800"/>
              <a:t>Better data</a:t>
            </a:r>
            <a:endParaRPr lang="en-GB" sz="1800">
              <a:cs typeface="Arial"/>
            </a:endParaRPr>
          </a:p>
          <a:p>
            <a:pPr marL="285750" indent="-285750">
              <a:spcAft>
                <a:spcPts val="0"/>
              </a:spcAft>
              <a:buFont typeface="Arial"/>
              <a:buChar char="•"/>
            </a:pPr>
            <a:endParaRPr lang="en-GB" sz="1800">
              <a:cs typeface="Arial"/>
            </a:endParaRPr>
          </a:p>
          <a:p>
            <a:pPr marL="285750" indent="-285750">
              <a:spcAft>
                <a:spcPts val="0"/>
              </a:spcAft>
              <a:buFont typeface="Arial"/>
              <a:buChar char="•"/>
            </a:pPr>
            <a:r>
              <a:rPr lang="en-GB" sz="1800">
                <a:cs typeface="Arial"/>
              </a:rPr>
              <a:t>Annual sector update</a:t>
            </a:r>
          </a:p>
          <a:p>
            <a:pPr marL="285750" indent="-285750">
              <a:spcAft>
                <a:spcPts val="0"/>
              </a:spcAft>
              <a:buFont typeface="Arial" panose="020B0604020202020204" pitchFamily="34" charset="0"/>
              <a:buChar char="•"/>
            </a:pPr>
            <a:endParaRPr lang="en-GB" sz="1800"/>
          </a:p>
          <a:p>
            <a:pPr>
              <a:spcAft>
                <a:spcPts val="0"/>
              </a:spcAft>
            </a:pPr>
            <a:endParaRPr lang="en-GB" sz="1800">
              <a:cs typeface="Arial"/>
            </a:endParaRPr>
          </a:p>
          <a:p>
            <a:endParaRPr lang="en-GB" sz="1800"/>
          </a:p>
          <a:p>
            <a:endParaRPr lang="en-GB" sz="1800"/>
          </a:p>
          <a:p>
            <a:endParaRPr lang="en-GB" sz="1800"/>
          </a:p>
          <a:p>
            <a:endParaRPr lang="en-GB" sz="1800"/>
          </a:p>
          <a:p>
            <a:pPr marL="899795" indent="-450850">
              <a:buFont typeface="Wingdings" panose="05000000000000000000" pitchFamily="2" charset="2"/>
              <a:buChar char="Ø"/>
            </a:pPr>
            <a:endParaRPr lang="en-GB" sz="1800" i="1">
              <a:cs typeface="Arial"/>
            </a:endParaRPr>
          </a:p>
          <a:p>
            <a:endParaRPr lang="en-GB" sz="1800"/>
          </a:p>
          <a:p>
            <a:endParaRPr lang="en-GB" sz="1800"/>
          </a:p>
          <a:p>
            <a:endParaRPr lang="en-GB" sz="1800"/>
          </a:p>
        </p:txBody>
      </p:sp>
    </p:spTree>
    <p:extLst>
      <p:ext uri="{BB962C8B-B14F-4D97-AF65-F5344CB8AC3E}">
        <p14:creationId xmlns:p14="http://schemas.microsoft.com/office/powerpoint/2010/main" val="198156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57E1-D7FF-45CB-856E-C307495A98BB}"/>
              </a:ext>
            </a:extLst>
          </p:cNvPr>
          <p:cNvSpPr>
            <a:spLocks noGrp="1"/>
          </p:cNvSpPr>
          <p:nvPr>
            <p:ph type="ctrTitle"/>
          </p:nvPr>
        </p:nvSpPr>
        <p:spPr>
          <a:xfrm>
            <a:off x="656042" y="1203547"/>
            <a:ext cx="7064848" cy="3519965"/>
          </a:xfrm>
        </p:spPr>
        <p:txBody>
          <a:bodyPr anchor="t">
            <a:normAutofit/>
          </a:bodyPr>
          <a:lstStyle/>
          <a:p>
            <a:br>
              <a:rPr lang="en-GB" sz="4700"/>
            </a:br>
            <a:r>
              <a:rPr lang="en-GB" sz="4700"/>
              <a:t>THANK YOU!</a:t>
            </a:r>
            <a:br>
              <a:rPr lang="en-GB" sz="4700"/>
            </a:br>
            <a:br>
              <a:rPr lang="en-GB" sz="4700"/>
            </a:br>
            <a:r>
              <a:rPr lang="en-GB" sz="1600"/>
              <a:t>Any Questions, PLEASE Contact: Grants@hes.scot</a:t>
            </a:r>
          </a:p>
        </p:txBody>
      </p:sp>
    </p:spTree>
    <p:extLst>
      <p:ext uri="{BB962C8B-B14F-4D97-AF65-F5344CB8AC3E}">
        <p14:creationId xmlns:p14="http://schemas.microsoft.com/office/powerpoint/2010/main" val="329496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BEF3-AC6E-4377-B38B-4B692921CB60}"/>
              </a:ext>
            </a:extLst>
          </p:cNvPr>
          <p:cNvSpPr>
            <a:spLocks noGrp="1"/>
          </p:cNvSpPr>
          <p:nvPr>
            <p:ph type="ctrTitle"/>
          </p:nvPr>
        </p:nvSpPr>
        <p:spPr>
          <a:xfrm>
            <a:off x="656041" y="1203547"/>
            <a:ext cx="7139449" cy="4116598"/>
          </a:xfrm>
        </p:spPr>
        <p:txBody>
          <a:bodyPr/>
          <a:lstStyle/>
          <a:p>
            <a:r>
              <a:rPr lang="en-GB" sz="7200"/>
              <a:t>HISTORIC ENVIRONMENT GRANTS (HEG)</a:t>
            </a:r>
          </a:p>
        </p:txBody>
      </p:sp>
    </p:spTree>
    <p:extLst>
      <p:ext uri="{BB962C8B-B14F-4D97-AF65-F5344CB8AC3E}">
        <p14:creationId xmlns:p14="http://schemas.microsoft.com/office/powerpoint/2010/main" val="223480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2850-D163-4D51-BEAE-9B4DEDD8F8B7}"/>
              </a:ext>
            </a:extLst>
          </p:cNvPr>
          <p:cNvSpPr>
            <a:spLocks noGrp="1"/>
          </p:cNvSpPr>
          <p:nvPr>
            <p:ph type="title"/>
          </p:nvPr>
        </p:nvSpPr>
        <p:spPr/>
        <p:txBody>
          <a:bodyPr/>
          <a:lstStyle/>
          <a:p>
            <a:r>
              <a:rPr lang="en-GB" sz="3600"/>
              <a:t>HISTORIC ENVIRONMENT GRANTS</a:t>
            </a:r>
          </a:p>
        </p:txBody>
      </p:sp>
      <p:graphicFrame>
        <p:nvGraphicFramePr>
          <p:cNvPr id="6" name="Content Placeholder 5">
            <a:extLst>
              <a:ext uri="{FF2B5EF4-FFF2-40B4-BE49-F238E27FC236}">
                <a16:creationId xmlns:a16="http://schemas.microsoft.com/office/drawing/2014/main" id="{5C8300E3-5D7B-4BD9-A556-E093CBCCC9ED}"/>
              </a:ext>
            </a:extLst>
          </p:cNvPr>
          <p:cNvGraphicFramePr>
            <a:graphicFrameLocks noGrp="1"/>
          </p:cNvGraphicFramePr>
          <p:nvPr>
            <p:ph sz="half" idx="1"/>
            <p:extLst>
              <p:ext uri="{D42A27DB-BD31-4B8C-83A1-F6EECF244321}">
                <p14:modId xmlns:p14="http://schemas.microsoft.com/office/powerpoint/2010/main" val="1793242980"/>
              </p:ext>
            </p:extLst>
          </p:nvPr>
        </p:nvGraphicFramePr>
        <p:xfrm>
          <a:off x="712788" y="2179782"/>
          <a:ext cx="7904739" cy="3670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C2714B80-9472-4925-A251-F52C00757A4C}"/>
              </a:ext>
            </a:extLst>
          </p:cNvPr>
          <p:cNvSpPr>
            <a:spLocks noGrp="1"/>
          </p:cNvSpPr>
          <p:nvPr>
            <p:ph type="body" sz="quarter" idx="10"/>
          </p:nvPr>
        </p:nvSpPr>
        <p:spPr/>
        <p:txBody>
          <a:bodyPr/>
          <a:lstStyle/>
          <a:p>
            <a:r>
              <a:rPr lang="en-GB" sz="2800"/>
              <a:t>BACKGROUND – GRANTS REFRESH</a:t>
            </a:r>
          </a:p>
        </p:txBody>
      </p:sp>
    </p:spTree>
    <p:extLst>
      <p:ext uri="{BB962C8B-B14F-4D97-AF65-F5344CB8AC3E}">
        <p14:creationId xmlns:p14="http://schemas.microsoft.com/office/powerpoint/2010/main" val="407655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FF14-2994-4E85-88DE-041E154DE116}"/>
              </a:ext>
            </a:extLst>
          </p:cNvPr>
          <p:cNvSpPr>
            <a:spLocks noGrp="1"/>
          </p:cNvSpPr>
          <p:nvPr>
            <p:ph type="title"/>
          </p:nvPr>
        </p:nvSpPr>
        <p:spPr/>
        <p:txBody>
          <a:bodyPr/>
          <a:lstStyle/>
          <a:p>
            <a:r>
              <a:rPr lang="en-GB" sz="3500"/>
              <a:t>HISTORIC ENVIRONMENT GRANTS</a:t>
            </a:r>
            <a:br>
              <a:rPr lang="en-GB" sz="3500"/>
            </a:br>
            <a:endParaRPr lang="en-GB"/>
          </a:p>
        </p:txBody>
      </p:sp>
      <p:graphicFrame>
        <p:nvGraphicFramePr>
          <p:cNvPr id="6" name="Diagram 5">
            <a:extLst>
              <a:ext uri="{FF2B5EF4-FFF2-40B4-BE49-F238E27FC236}">
                <a16:creationId xmlns:a16="http://schemas.microsoft.com/office/drawing/2014/main" id="{D5285244-C443-4195-BF27-1185486F94BD}"/>
              </a:ext>
            </a:extLst>
          </p:cNvPr>
          <p:cNvGraphicFramePr/>
          <p:nvPr>
            <p:extLst>
              <p:ext uri="{D42A27DB-BD31-4B8C-83A1-F6EECF244321}">
                <p14:modId xmlns:p14="http://schemas.microsoft.com/office/powerpoint/2010/main" val="2733764709"/>
              </p:ext>
            </p:extLst>
          </p:nvPr>
        </p:nvGraphicFramePr>
        <p:xfrm>
          <a:off x="715963" y="1274618"/>
          <a:ext cx="7675418" cy="4775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29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2800"/>
              <a:t>HISTORIC ENVIRONMENT GRANTS</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What’s New?</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2789" y="1652977"/>
            <a:ext cx="5028443" cy="4094392"/>
          </a:xfrm>
        </p:spPr>
        <p:txBody>
          <a:bodyPr vert="horz" lIns="0" tIns="0" rIns="0" bIns="0" rtlCol="0" anchor="t">
            <a:noAutofit/>
          </a:bodyPr>
          <a:lstStyle/>
          <a:p>
            <a:pPr marL="180975" indent="-180975" algn="just">
              <a:lnSpc>
                <a:spcPct val="115000"/>
              </a:lnSpc>
              <a:spcBef>
                <a:spcPts val="600"/>
              </a:spcBef>
              <a:buFont typeface="Arial" panose="020B0604020202020204" pitchFamily="34" charset="0"/>
              <a:buChar char="•"/>
              <a:tabLst>
                <a:tab pos="179388" algn="l"/>
              </a:tabLst>
            </a:pPr>
            <a:r>
              <a:rPr lang="en-GB" sz="1800">
                <a:cs typeface="Arial"/>
              </a:rPr>
              <a:t>£2million in 2023/24</a:t>
            </a:r>
            <a:endParaRPr lang="en-GB" sz="1800"/>
          </a:p>
          <a:p>
            <a:pPr marL="180975" indent="-180975" algn="just">
              <a:lnSpc>
                <a:spcPct val="114999"/>
              </a:lnSpc>
              <a:spcBef>
                <a:spcPts val="600"/>
              </a:spcBef>
              <a:buFont typeface="Arial" panose="020B0604020202020204" pitchFamily="34" charset="0"/>
              <a:buChar char="•"/>
              <a:tabLst>
                <a:tab pos="179388" algn="l"/>
              </a:tabLst>
            </a:pPr>
            <a:r>
              <a:rPr lang="en-GB" sz="1800"/>
              <a:t>Streamlined and flexible</a:t>
            </a:r>
            <a:endParaRPr lang="en-GB"/>
          </a:p>
          <a:p>
            <a:pPr marL="180975" indent="-180975" algn="just">
              <a:lnSpc>
                <a:spcPct val="115000"/>
              </a:lnSpc>
              <a:spcBef>
                <a:spcPts val="600"/>
              </a:spcBef>
              <a:buFont typeface="Arial" panose="020B0604020202020204" pitchFamily="34" charset="0"/>
              <a:buChar char="•"/>
              <a:tabLst>
                <a:tab pos="179388" algn="l"/>
              </a:tabLst>
            </a:pPr>
            <a:r>
              <a:rPr lang="en-GB" sz="1800"/>
              <a:t>Shorter decision times for smaller grants</a:t>
            </a:r>
            <a:endParaRPr lang="en-GB" sz="1800">
              <a:cs typeface="Arial"/>
            </a:endParaRPr>
          </a:p>
          <a:p>
            <a:pPr marL="180975" indent="-180975" algn="just">
              <a:lnSpc>
                <a:spcPct val="115000"/>
              </a:lnSpc>
              <a:spcBef>
                <a:spcPts val="600"/>
              </a:spcBef>
              <a:buFont typeface="Arial" panose="020B0604020202020204" pitchFamily="34" charset="0"/>
              <a:buChar char="•"/>
              <a:tabLst>
                <a:tab pos="179388" algn="l"/>
              </a:tabLst>
            </a:pPr>
            <a:r>
              <a:rPr lang="en-GB" sz="1800"/>
              <a:t>3 funding streams – express, small and large</a:t>
            </a:r>
            <a:endParaRPr lang="en-GB" sz="1800">
              <a:cs typeface="Arial"/>
            </a:endParaRPr>
          </a:p>
          <a:p>
            <a:pPr marL="180975" indent="-180975" algn="just">
              <a:lnSpc>
                <a:spcPct val="115000"/>
              </a:lnSpc>
              <a:spcBef>
                <a:spcPts val="600"/>
              </a:spcBef>
              <a:buFont typeface="Arial" panose="020B0604020202020204" pitchFamily="34" charset="0"/>
              <a:buChar char="•"/>
              <a:tabLst>
                <a:tab pos="179388" algn="l"/>
              </a:tabLst>
            </a:pPr>
            <a:r>
              <a:rPr lang="en-GB" sz="1800"/>
              <a:t>Introduction of detailed guidance including</a:t>
            </a:r>
            <a:endParaRPr lang="en-GB" sz="1800">
              <a:cs typeface="Arial"/>
            </a:endParaRPr>
          </a:p>
          <a:p>
            <a:pPr algn="just">
              <a:lnSpc>
                <a:spcPct val="115000"/>
              </a:lnSpc>
              <a:spcBef>
                <a:spcPts val="600"/>
              </a:spcBef>
              <a:tabLst>
                <a:tab pos="179388" algn="l"/>
              </a:tabLst>
            </a:pPr>
            <a:r>
              <a:rPr lang="en-GB" sz="1800"/>
              <a:t>	project specific guidance.</a:t>
            </a:r>
            <a:endParaRPr lang="en-GB" sz="1800">
              <a:cs typeface="Arial"/>
            </a:endParaRPr>
          </a:p>
          <a:p>
            <a:pPr marL="180975" indent="-180975" algn="just">
              <a:lnSpc>
                <a:spcPct val="115000"/>
              </a:lnSpc>
              <a:spcBef>
                <a:spcPts val="600"/>
              </a:spcBef>
              <a:buFont typeface="Arial" panose="020B0604020202020204" pitchFamily="34" charset="0"/>
              <a:buChar char="•"/>
              <a:tabLst>
                <a:tab pos="179388" algn="l"/>
              </a:tabLst>
            </a:pPr>
            <a:r>
              <a:rPr lang="en-GB" sz="1800"/>
              <a:t>Changes to grant control periods and </a:t>
            </a:r>
          </a:p>
          <a:p>
            <a:pPr algn="just">
              <a:lnSpc>
                <a:spcPct val="115000"/>
              </a:lnSpc>
              <a:spcBef>
                <a:spcPts val="600"/>
              </a:spcBef>
              <a:tabLst>
                <a:tab pos="179388" algn="l"/>
              </a:tabLst>
            </a:pPr>
            <a:r>
              <a:rPr lang="en-GB" sz="1800"/>
              <a:t>	legal requirements  for repair grants.</a:t>
            </a:r>
            <a:endParaRPr lang="en-GB" sz="1800">
              <a:cs typeface="Arial"/>
            </a:endParaRPr>
          </a:p>
          <a:p>
            <a:pPr marL="179070" indent="-179070" algn="just">
              <a:lnSpc>
                <a:spcPct val="115000"/>
              </a:lnSpc>
              <a:spcBef>
                <a:spcPts val="600"/>
              </a:spcBef>
              <a:buFont typeface="Arial" panose="020B0604020202020204" pitchFamily="34" charset="0"/>
              <a:buChar char="•"/>
              <a:tabLst>
                <a:tab pos="179388" algn="l"/>
              </a:tabLst>
            </a:pPr>
            <a:r>
              <a:rPr lang="en-GB" sz="1800"/>
              <a:t>Introduction of Payment Plans and new online </a:t>
            </a:r>
            <a:endParaRPr lang="en-GB" sz="1800">
              <a:cs typeface="Arial"/>
            </a:endParaRPr>
          </a:p>
          <a:p>
            <a:pPr algn="just">
              <a:lnSpc>
                <a:spcPct val="115000"/>
              </a:lnSpc>
              <a:spcBef>
                <a:spcPts val="600"/>
              </a:spcBef>
              <a:tabLst>
                <a:tab pos="179388" algn="l"/>
              </a:tabLst>
            </a:pPr>
            <a:r>
              <a:rPr lang="en-GB" sz="1800"/>
              <a:t>	claiming and reporting process</a:t>
            </a:r>
            <a:endParaRPr lang="en-GB" sz="1800">
              <a:cs typeface="Arial"/>
            </a:endParaRPr>
          </a:p>
          <a:p>
            <a:pPr algn="just">
              <a:lnSpc>
                <a:spcPct val="115000"/>
              </a:lnSpc>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p:txBody>
      </p:sp>
      <p:graphicFrame>
        <p:nvGraphicFramePr>
          <p:cNvPr id="7" name="Table 7">
            <a:extLst>
              <a:ext uri="{FF2B5EF4-FFF2-40B4-BE49-F238E27FC236}">
                <a16:creationId xmlns:a16="http://schemas.microsoft.com/office/drawing/2014/main" id="{864EAEE0-2E7E-47A4-AACE-561CCF82B250}"/>
              </a:ext>
            </a:extLst>
          </p:cNvPr>
          <p:cNvGraphicFramePr>
            <a:graphicFrameLocks noGrp="1"/>
          </p:cNvGraphicFramePr>
          <p:nvPr>
            <p:extLst>
              <p:ext uri="{D42A27DB-BD31-4B8C-83A1-F6EECF244321}">
                <p14:modId xmlns:p14="http://schemas.microsoft.com/office/powerpoint/2010/main" val="2735404370"/>
              </p:ext>
            </p:extLst>
          </p:nvPr>
        </p:nvGraphicFramePr>
        <p:xfrm>
          <a:off x="5741233" y="1652978"/>
          <a:ext cx="2689978" cy="4031753"/>
        </p:xfrm>
        <a:graphic>
          <a:graphicData uri="http://schemas.openxmlformats.org/drawingml/2006/table">
            <a:tbl>
              <a:tblPr firstRow="1" bandRow="1">
                <a:tableStyleId>{5C22544A-7EE6-4342-B048-85BDC9FD1C3A}</a:tableStyleId>
              </a:tblPr>
              <a:tblGrid>
                <a:gridCol w="1344989">
                  <a:extLst>
                    <a:ext uri="{9D8B030D-6E8A-4147-A177-3AD203B41FA5}">
                      <a16:colId xmlns:a16="http://schemas.microsoft.com/office/drawing/2014/main" val="2741020381"/>
                    </a:ext>
                  </a:extLst>
                </a:gridCol>
                <a:gridCol w="1344989">
                  <a:extLst>
                    <a:ext uri="{9D8B030D-6E8A-4147-A177-3AD203B41FA5}">
                      <a16:colId xmlns:a16="http://schemas.microsoft.com/office/drawing/2014/main" val="1595472733"/>
                    </a:ext>
                  </a:extLst>
                </a:gridCol>
              </a:tblGrid>
              <a:tr h="931269">
                <a:tc>
                  <a:txBody>
                    <a:bodyPr/>
                    <a:lstStyle/>
                    <a:p>
                      <a:pPr algn="ctr"/>
                      <a:r>
                        <a:rPr lang="en-GB" b="1">
                          <a:solidFill>
                            <a:schemeClr val="accent6"/>
                          </a:solidFill>
                        </a:rPr>
                        <a:t>FUNDING STREAM</a:t>
                      </a:r>
                    </a:p>
                  </a:txBody>
                  <a:tcPr anchor="ctr"/>
                </a:tc>
                <a:tc>
                  <a:txBody>
                    <a:bodyPr/>
                    <a:lstStyle/>
                    <a:p>
                      <a:pPr algn="ctr"/>
                      <a:r>
                        <a:rPr lang="en-GB" b="1">
                          <a:solidFill>
                            <a:schemeClr val="accent6"/>
                          </a:solidFill>
                        </a:rPr>
                        <a:t>GRANT REQUEST</a:t>
                      </a:r>
                    </a:p>
                  </a:txBody>
                  <a:tcPr anchor="ctr"/>
                </a:tc>
                <a:extLst>
                  <a:ext uri="{0D108BD9-81ED-4DB2-BD59-A6C34878D82A}">
                    <a16:rowId xmlns:a16="http://schemas.microsoft.com/office/drawing/2014/main" val="1148242199"/>
                  </a:ext>
                </a:extLst>
              </a:tr>
              <a:tr h="931269">
                <a:tc>
                  <a:txBody>
                    <a:bodyPr/>
                    <a:lstStyle/>
                    <a:p>
                      <a:pPr algn="ctr"/>
                      <a:r>
                        <a:rPr lang="en-GB" b="1">
                          <a:solidFill>
                            <a:schemeClr val="accent6"/>
                          </a:solidFill>
                        </a:rPr>
                        <a:t>EXPRESS</a:t>
                      </a:r>
                    </a:p>
                  </a:txBody>
                  <a:tcPr anchor="ctr"/>
                </a:tc>
                <a:tc>
                  <a:txBody>
                    <a:bodyPr/>
                    <a:lstStyle/>
                    <a:p>
                      <a:pPr algn="ctr"/>
                      <a:r>
                        <a:rPr lang="en-GB" b="1">
                          <a:solidFill>
                            <a:schemeClr val="accent6"/>
                          </a:solidFill>
                        </a:rPr>
                        <a:t>Up to £25,000</a:t>
                      </a:r>
                    </a:p>
                  </a:txBody>
                  <a:tcPr anchor="ctr"/>
                </a:tc>
                <a:extLst>
                  <a:ext uri="{0D108BD9-81ED-4DB2-BD59-A6C34878D82A}">
                    <a16:rowId xmlns:a16="http://schemas.microsoft.com/office/drawing/2014/main" val="315505223"/>
                  </a:ext>
                </a:extLst>
              </a:tr>
              <a:tr h="1017429">
                <a:tc>
                  <a:txBody>
                    <a:bodyPr/>
                    <a:lstStyle/>
                    <a:p>
                      <a:pPr algn="ctr"/>
                      <a:r>
                        <a:rPr lang="en-GB" b="1">
                          <a:solidFill>
                            <a:schemeClr val="accent6"/>
                          </a:solidFill>
                        </a:rPr>
                        <a:t>SMALL</a:t>
                      </a:r>
                    </a:p>
                  </a:txBody>
                  <a:tcPr anchor="ctr">
                    <a:lnB w="12700" cap="flat" cmpd="sng" algn="ctr">
                      <a:noFill/>
                      <a:prstDash val="solid"/>
                      <a:round/>
                      <a:headEnd type="none" w="med" len="med"/>
                      <a:tailEnd type="none" w="med" len="med"/>
                    </a:lnB>
                  </a:tcPr>
                </a:tc>
                <a:tc>
                  <a:txBody>
                    <a:bodyPr/>
                    <a:lstStyle/>
                    <a:p>
                      <a:pPr algn="ctr"/>
                      <a:r>
                        <a:rPr lang="en-GB" b="1">
                          <a:solidFill>
                            <a:schemeClr val="accent6"/>
                          </a:solidFill>
                        </a:rPr>
                        <a:t>£25,001 to £100,000</a:t>
                      </a:r>
                    </a:p>
                  </a:txBody>
                  <a:tcPr anchor="ctr"/>
                </a:tc>
                <a:extLst>
                  <a:ext uri="{0D108BD9-81ED-4DB2-BD59-A6C34878D82A}">
                    <a16:rowId xmlns:a16="http://schemas.microsoft.com/office/drawing/2014/main" val="4112352252"/>
                  </a:ext>
                </a:extLst>
              </a:tr>
              <a:tr h="1151786">
                <a:tc>
                  <a:txBody>
                    <a:bodyPr/>
                    <a:lstStyle/>
                    <a:p>
                      <a:pPr algn="ctr"/>
                      <a:r>
                        <a:rPr lang="en-GB" b="1">
                          <a:solidFill>
                            <a:schemeClr val="accent6"/>
                          </a:solidFill>
                        </a:rPr>
                        <a:t>LARGE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a:solidFill>
                            <a:schemeClr val="accent6"/>
                          </a:solidFill>
                        </a:rPr>
                        <a:t>£100,001 to £500,000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470518774"/>
                  </a:ext>
                </a:extLst>
              </a:tr>
            </a:tbl>
          </a:graphicData>
        </a:graphic>
      </p:graphicFrame>
    </p:spTree>
    <p:extLst>
      <p:ext uri="{BB962C8B-B14F-4D97-AF65-F5344CB8AC3E}">
        <p14:creationId xmlns:p14="http://schemas.microsoft.com/office/powerpoint/2010/main" val="313210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2800"/>
              <a:t>HISTORIC ENVIRONMENT GRANTS</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What’s New?</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2789" y="1652977"/>
            <a:ext cx="5028443" cy="4448020"/>
          </a:xfrm>
        </p:spPr>
        <p:txBody>
          <a:bodyPr/>
          <a:lstStyle/>
          <a:p>
            <a:pPr marL="180975" indent="-180975" algn="just">
              <a:lnSpc>
                <a:spcPct val="115000"/>
              </a:lnSpc>
              <a:spcBef>
                <a:spcPts val="600"/>
              </a:spcBef>
              <a:buFont typeface="Arial" panose="020B0604020202020204" pitchFamily="34" charset="0"/>
              <a:buChar char="•"/>
              <a:tabLst>
                <a:tab pos="180975" algn="l"/>
              </a:tabLst>
            </a:pPr>
            <a:r>
              <a:rPr lang="en-GB" sz="1800"/>
              <a:t>Interim/ urgent works for properties (up to £50k) where a clear need for this is demonstrated.</a:t>
            </a:r>
          </a:p>
          <a:p>
            <a:pPr marL="180975" indent="-180975" algn="just">
              <a:lnSpc>
                <a:spcPct val="115000"/>
              </a:lnSpc>
              <a:spcBef>
                <a:spcPts val="600"/>
              </a:spcBef>
              <a:buFont typeface="Arial" panose="020B0604020202020204" pitchFamily="34" charset="0"/>
              <a:buChar char="•"/>
              <a:tabLst>
                <a:tab pos="180975" algn="l"/>
              </a:tabLst>
            </a:pPr>
            <a:r>
              <a:rPr lang="en-GB" sz="1800"/>
              <a:t>Eligible ‘Ancillary Works’ for repair projects can be considered.</a:t>
            </a:r>
          </a:p>
          <a:p>
            <a:pPr marL="180975" indent="-180975" algn="just">
              <a:lnSpc>
                <a:spcPct val="115000"/>
              </a:lnSpc>
              <a:spcBef>
                <a:spcPts val="600"/>
              </a:spcBef>
              <a:buFont typeface="Arial" panose="020B0604020202020204" pitchFamily="34" charset="0"/>
              <a:buChar char="•"/>
              <a:tabLst>
                <a:tab pos="180975" algn="l"/>
              </a:tabLst>
            </a:pPr>
            <a:r>
              <a:rPr lang="en-GB" sz="1800"/>
              <a:t>Maintenance Plan for repair projects (over £25k of grant)</a:t>
            </a:r>
          </a:p>
          <a:p>
            <a:pPr marL="180975" indent="-180975" algn="just">
              <a:lnSpc>
                <a:spcPct val="115000"/>
              </a:lnSpc>
              <a:spcBef>
                <a:spcPts val="600"/>
              </a:spcBef>
              <a:buFont typeface="Arial" panose="020B0604020202020204" pitchFamily="34" charset="0"/>
              <a:buChar char="•"/>
              <a:tabLst>
                <a:tab pos="180975" algn="l"/>
              </a:tabLst>
            </a:pPr>
            <a:r>
              <a:rPr lang="en-GB" sz="1800"/>
              <a:t>Project Evaluation</a:t>
            </a:r>
          </a:p>
          <a:p>
            <a:pPr marL="180975" indent="-180975" algn="just">
              <a:lnSpc>
                <a:spcPct val="115000"/>
              </a:lnSpc>
              <a:spcBef>
                <a:spcPts val="600"/>
              </a:spcBef>
              <a:buFont typeface="Arial" panose="020B0604020202020204" pitchFamily="34" charset="0"/>
              <a:buChar char="•"/>
              <a:tabLst>
                <a:tab pos="180975" algn="l"/>
              </a:tabLst>
            </a:pPr>
            <a:r>
              <a:rPr lang="en-GB" sz="1800"/>
              <a:t>Funding for capacity building (up to £25k) </a:t>
            </a:r>
            <a:r>
              <a:rPr lang="en-GB" sz="1800">
                <a:effectLst/>
                <a:latin typeface="Arial" panose="020B0604020202020204" pitchFamily="34" charset="0"/>
                <a:ea typeface="Calibri" panose="020F0502020204030204" pitchFamily="34" charset="0"/>
              </a:rPr>
              <a:t>to support the development of sustainable historic environment skills opportunities</a:t>
            </a:r>
            <a:endParaRPr lang="en-GB" sz="1800"/>
          </a:p>
          <a:p>
            <a:pPr algn="just">
              <a:lnSpc>
                <a:spcPct val="115000"/>
              </a:lnSpc>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a:p>
            <a:pPr marL="180975" indent="-180975" algn="just">
              <a:lnSpc>
                <a:spcPct val="115000"/>
              </a:lnSpc>
              <a:buFont typeface="Arial" panose="020B0604020202020204" pitchFamily="34" charset="0"/>
              <a:buChar char="•"/>
              <a:tabLst>
                <a:tab pos="180975" algn="l"/>
              </a:tabLst>
            </a:pPr>
            <a:endParaRPr lang="en-GB" sz="1800"/>
          </a:p>
        </p:txBody>
      </p:sp>
      <p:graphicFrame>
        <p:nvGraphicFramePr>
          <p:cNvPr id="7" name="Table 7">
            <a:extLst>
              <a:ext uri="{FF2B5EF4-FFF2-40B4-BE49-F238E27FC236}">
                <a16:creationId xmlns:a16="http://schemas.microsoft.com/office/drawing/2014/main" id="{864EAEE0-2E7E-47A4-AACE-561CCF82B250}"/>
              </a:ext>
            </a:extLst>
          </p:cNvPr>
          <p:cNvGraphicFramePr>
            <a:graphicFrameLocks noGrp="1"/>
          </p:cNvGraphicFramePr>
          <p:nvPr>
            <p:extLst>
              <p:ext uri="{D42A27DB-BD31-4B8C-83A1-F6EECF244321}">
                <p14:modId xmlns:p14="http://schemas.microsoft.com/office/powerpoint/2010/main" val="3438225237"/>
              </p:ext>
            </p:extLst>
          </p:nvPr>
        </p:nvGraphicFramePr>
        <p:xfrm>
          <a:off x="6011056" y="1652978"/>
          <a:ext cx="2563318" cy="4031753"/>
        </p:xfrm>
        <a:graphic>
          <a:graphicData uri="http://schemas.openxmlformats.org/drawingml/2006/table">
            <a:tbl>
              <a:tblPr firstRow="1" bandRow="1">
                <a:tableStyleId>{5C22544A-7EE6-4342-B048-85BDC9FD1C3A}</a:tableStyleId>
              </a:tblPr>
              <a:tblGrid>
                <a:gridCol w="1281659">
                  <a:extLst>
                    <a:ext uri="{9D8B030D-6E8A-4147-A177-3AD203B41FA5}">
                      <a16:colId xmlns:a16="http://schemas.microsoft.com/office/drawing/2014/main" val="2741020381"/>
                    </a:ext>
                  </a:extLst>
                </a:gridCol>
                <a:gridCol w="1281659">
                  <a:extLst>
                    <a:ext uri="{9D8B030D-6E8A-4147-A177-3AD203B41FA5}">
                      <a16:colId xmlns:a16="http://schemas.microsoft.com/office/drawing/2014/main" val="1595472733"/>
                    </a:ext>
                  </a:extLst>
                </a:gridCol>
              </a:tblGrid>
              <a:tr h="931269">
                <a:tc>
                  <a:txBody>
                    <a:bodyPr/>
                    <a:lstStyle/>
                    <a:p>
                      <a:pPr algn="ctr"/>
                      <a:r>
                        <a:rPr lang="en-GB" b="1">
                          <a:solidFill>
                            <a:schemeClr val="accent6"/>
                          </a:solidFill>
                        </a:rPr>
                        <a:t>FUNDING STREAM</a:t>
                      </a:r>
                    </a:p>
                  </a:txBody>
                  <a:tcPr anchor="ctr"/>
                </a:tc>
                <a:tc>
                  <a:txBody>
                    <a:bodyPr/>
                    <a:lstStyle/>
                    <a:p>
                      <a:pPr algn="ctr"/>
                      <a:r>
                        <a:rPr lang="en-GB" b="1">
                          <a:solidFill>
                            <a:schemeClr val="accent6"/>
                          </a:solidFill>
                        </a:rPr>
                        <a:t>GRANT REQUEST</a:t>
                      </a:r>
                    </a:p>
                  </a:txBody>
                  <a:tcPr anchor="ctr"/>
                </a:tc>
                <a:extLst>
                  <a:ext uri="{0D108BD9-81ED-4DB2-BD59-A6C34878D82A}">
                    <a16:rowId xmlns:a16="http://schemas.microsoft.com/office/drawing/2014/main" val="1148242199"/>
                  </a:ext>
                </a:extLst>
              </a:tr>
              <a:tr h="931269">
                <a:tc>
                  <a:txBody>
                    <a:bodyPr/>
                    <a:lstStyle/>
                    <a:p>
                      <a:pPr algn="ctr"/>
                      <a:r>
                        <a:rPr lang="en-GB" b="1">
                          <a:solidFill>
                            <a:schemeClr val="accent6"/>
                          </a:solidFill>
                        </a:rPr>
                        <a:t>EXPRESS</a:t>
                      </a:r>
                    </a:p>
                  </a:txBody>
                  <a:tcPr anchor="ctr"/>
                </a:tc>
                <a:tc>
                  <a:txBody>
                    <a:bodyPr/>
                    <a:lstStyle/>
                    <a:p>
                      <a:pPr algn="ctr"/>
                      <a:r>
                        <a:rPr lang="en-GB" b="1">
                          <a:solidFill>
                            <a:schemeClr val="accent6"/>
                          </a:solidFill>
                        </a:rPr>
                        <a:t>Up to £25,000</a:t>
                      </a:r>
                    </a:p>
                  </a:txBody>
                  <a:tcPr anchor="ctr"/>
                </a:tc>
                <a:extLst>
                  <a:ext uri="{0D108BD9-81ED-4DB2-BD59-A6C34878D82A}">
                    <a16:rowId xmlns:a16="http://schemas.microsoft.com/office/drawing/2014/main" val="315505223"/>
                  </a:ext>
                </a:extLst>
              </a:tr>
              <a:tr h="1017429">
                <a:tc>
                  <a:txBody>
                    <a:bodyPr/>
                    <a:lstStyle/>
                    <a:p>
                      <a:pPr algn="ctr"/>
                      <a:r>
                        <a:rPr lang="en-GB" b="1">
                          <a:solidFill>
                            <a:schemeClr val="accent6"/>
                          </a:solidFill>
                        </a:rPr>
                        <a:t>SMALL</a:t>
                      </a:r>
                    </a:p>
                  </a:txBody>
                  <a:tcPr anchor="ctr">
                    <a:lnB w="12700" cap="flat" cmpd="sng" algn="ctr">
                      <a:noFill/>
                      <a:prstDash val="solid"/>
                      <a:round/>
                      <a:headEnd type="none" w="med" len="med"/>
                      <a:tailEnd type="none" w="med" len="med"/>
                    </a:lnB>
                  </a:tcPr>
                </a:tc>
                <a:tc>
                  <a:txBody>
                    <a:bodyPr/>
                    <a:lstStyle/>
                    <a:p>
                      <a:pPr algn="ctr"/>
                      <a:r>
                        <a:rPr lang="en-GB" b="1">
                          <a:solidFill>
                            <a:schemeClr val="accent6"/>
                          </a:solidFill>
                        </a:rPr>
                        <a:t>£25,001 to £100,000</a:t>
                      </a:r>
                    </a:p>
                  </a:txBody>
                  <a:tcPr anchor="ctr"/>
                </a:tc>
                <a:extLst>
                  <a:ext uri="{0D108BD9-81ED-4DB2-BD59-A6C34878D82A}">
                    <a16:rowId xmlns:a16="http://schemas.microsoft.com/office/drawing/2014/main" val="4112352252"/>
                  </a:ext>
                </a:extLst>
              </a:tr>
              <a:tr h="1151786">
                <a:tc>
                  <a:txBody>
                    <a:bodyPr/>
                    <a:lstStyle/>
                    <a:p>
                      <a:pPr algn="ctr"/>
                      <a:r>
                        <a:rPr lang="en-GB" b="1">
                          <a:solidFill>
                            <a:schemeClr val="accent6"/>
                          </a:solidFill>
                        </a:rPr>
                        <a:t>LARGE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a:solidFill>
                            <a:schemeClr val="accent6"/>
                          </a:solidFill>
                        </a:rPr>
                        <a:t>£100,001 to £500,000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470518774"/>
                  </a:ext>
                </a:extLst>
              </a:tr>
            </a:tbl>
          </a:graphicData>
        </a:graphic>
      </p:graphicFrame>
    </p:spTree>
    <p:extLst>
      <p:ext uri="{BB962C8B-B14F-4D97-AF65-F5344CB8AC3E}">
        <p14:creationId xmlns:p14="http://schemas.microsoft.com/office/powerpoint/2010/main" val="12966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3500"/>
              <a:t>HISTORIC ENVIRONMENT GRANTS </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Programme CriteriA</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5962" y="1874981"/>
            <a:ext cx="7864620" cy="3872387"/>
          </a:xfrm>
        </p:spPr>
        <p:txBody>
          <a:bodyPr/>
          <a:lstStyle/>
          <a:p>
            <a:pPr marL="360363" lvl="0" indent="-360363" algn="just"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Clearly relate to an historic environment asset (tangible or intangible).</a:t>
            </a:r>
          </a:p>
          <a:p>
            <a:pPr marL="360363" indent="-360363" algn="just"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Be able to demonstrate how they will contribute to </a:t>
            </a:r>
            <a:r>
              <a:rPr lang="en-GB" sz="1800">
                <a:solidFill>
                  <a:srgbClr val="4A4A4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HES Grants Priorities</a:t>
            </a:r>
            <a:r>
              <a:rPr lang="en-GB" sz="1800">
                <a:solidFill>
                  <a:srgbClr val="4A4A4A"/>
                </a:solidFill>
                <a:latin typeface="Arial" panose="020B0604020202020204" pitchFamily="34" charset="0"/>
                <a:cs typeface="Arial" panose="020B0604020202020204" pitchFamily="34" charset="0"/>
              </a:rPr>
              <a:t>.</a:t>
            </a:r>
          </a:p>
          <a:p>
            <a:pPr marL="360363" indent="-360363"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Be able to demonstrate a financial need for our grant.</a:t>
            </a:r>
          </a:p>
          <a:p>
            <a:pPr marL="360363" indent="-360363" algn="just"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Offer good value for money, with an appropriate level of match funding, either from your own resources or from other funders. </a:t>
            </a:r>
          </a:p>
          <a:p>
            <a:pPr marL="360363" indent="-360363" algn="just" defTabSz="179388">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Must not have started (unless discussed and agreed by HES Grants Team).</a:t>
            </a:r>
          </a:p>
          <a:p>
            <a:pPr marL="360363" indent="-360363" defTabSz="179388">
              <a:lnSpc>
                <a:spcPct val="107000"/>
              </a:lnSpc>
              <a:spcAft>
                <a:spcPts val="800"/>
              </a:spcAft>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Must not be funded by either a City Heritage Trust (as their funding is via HES grants) or through any of our other funding programmes. </a:t>
            </a:r>
          </a:p>
          <a:p>
            <a:pPr marL="534987" lvl="1" indent="0">
              <a:buNone/>
            </a:pPr>
            <a:endParaRPr lang="en-GB" sz="2200"/>
          </a:p>
        </p:txBody>
      </p:sp>
    </p:spTree>
    <p:extLst>
      <p:ext uri="{BB962C8B-B14F-4D97-AF65-F5344CB8AC3E}">
        <p14:creationId xmlns:p14="http://schemas.microsoft.com/office/powerpoint/2010/main" val="61130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3500"/>
              <a:t>HISTORIC ENVIRONMENT GRANTS </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Programme CriteriA</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5962" y="1874981"/>
            <a:ext cx="7864620" cy="4477313"/>
          </a:xfrm>
        </p:spPr>
        <p:txBody>
          <a:bodyPr/>
          <a:lstStyle/>
          <a:p>
            <a:pPr marL="285750" lvl="0" indent="-285750" algn="just">
              <a:lnSpc>
                <a:spcPct val="107000"/>
              </a:lnSpc>
              <a:spcBef>
                <a:spcPts val="600"/>
              </a:spcBef>
              <a:buFont typeface="Arial" panose="020B0604020202020204" pitchFamily="34" charset="0"/>
              <a:buChar char="•"/>
            </a:pPr>
            <a:r>
              <a:rPr lang="en-GB" sz="1800">
                <a:solidFill>
                  <a:srgbClr val="4A4A4A"/>
                </a:solidFill>
                <a:effectLst/>
                <a:latin typeface="Arial" panose="020B0604020202020204" pitchFamily="34" charset="0"/>
                <a:ea typeface="Calibri" panose="020F0502020204030204" pitchFamily="34" charset="0"/>
                <a:cs typeface="Arial" panose="020B0604020202020204" pitchFamily="34" charset="0"/>
              </a:rPr>
              <a:t>Applicant to own the heritage asset or hold a full repairing lease which has at least 21 years to run.</a:t>
            </a:r>
          </a:p>
          <a:p>
            <a:pPr marL="285750" lvl="0" indent="-285750" algn="just">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Where not the owner or leaseholder, in exceptional circumstances, we may accept the written permission of the owner to carry out the work and for the applicant to meet the grant conditions for the control period. </a:t>
            </a:r>
            <a:r>
              <a:rPr lang="en-GB" sz="1800">
                <a:solidFill>
                  <a:srgbClr val="4A4A4A"/>
                </a:solidFill>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Bef>
                <a:spcPts val="600"/>
              </a:spcBef>
              <a:buFont typeface="Arial" panose="020B0604020202020204" pitchFamily="34" charset="0"/>
              <a:buChar char="•"/>
            </a:pPr>
            <a:r>
              <a:rPr lang="en-GB" sz="1800">
                <a:solidFill>
                  <a:srgbClr val="4A4A4A"/>
                </a:solidFill>
                <a:effectLst/>
                <a:latin typeface="Arial" panose="020B0604020202020204" pitchFamily="34" charset="0"/>
                <a:ea typeface="Calibri" panose="020F0502020204030204" pitchFamily="34" charset="0"/>
                <a:cs typeface="Arial" panose="020B0604020202020204" pitchFamily="34" charset="0"/>
              </a:rPr>
              <a:t>For a place of worship, confirmation from the owner that the building is not to close as a place of worship in the next 15 years.  </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Bef>
                <a:spcPts val="600"/>
              </a:spcBef>
              <a:buFont typeface="Arial" panose="020B0604020202020204" pitchFamily="34" charset="0"/>
              <a:buChar char="•"/>
            </a:pPr>
            <a:r>
              <a:rPr lang="en-GB" sz="1800">
                <a:solidFill>
                  <a:srgbClr val="4A4A4A"/>
                </a:solidFill>
                <a:effectLst/>
                <a:latin typeface="Arial" panose="020B0604020202020204" pitchFamily="34" charset="0"/>
                <a:ea typeface="Calibri" panose="020F0502020204030204" pitchFamily="34" charset="0"/>
                <a:cs typeface="Arial" panose="020B0604020202020204" pitchFamily="34" charset="0"/>
              </a:rPr>
              <a:t>We will expect you to appoint a professional team led by an appropriately qualified Conservation Accredited Professional to oversee and manage the project. </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Bef>
                <a:spcPts val="600"/>
              </a:spcBef>
              <a:buFont typeface="Arial" panose="020B0604020202020204" pitchFamily="34" charset="0"/>
              <a:buChar char="•"/>
            </a:pPr>
            <a:r>
              <a:rPr lang="en-GB" sz="1800">
                <a:solidFill>
                  <a:srgbClr val="4A4A4A"/>
                </a:solidFill>
                <a:latin typeface="Arial" panose="020B0604020202020204" pitchFamily="34" charset="0"/>
                <a:cs typeface="Arial" panose="020B0604020202020204" pitchFamily="34" charset="0"/>
              </a:rPr>
              <a:t>Works carried out will need to follow our </a:t>
            </a:r>
            <a:r>
              <a:rPr lang="en-GB" sz="1800" b="1">
                <a:solidFill>
                  <a:srgbClr val="4A4A4A"/>
                </a:solidFill>
                <a:latin typeface="Arial" panose="020B0604020202020204" pitchFamily="34" charset="0"/>
                <a:cs typeface="Arial" panose="020B0604020202020204" pitchFamily="34" charset="0"/>
              </a:rPr>
              <a:t>Guidance for Repair Grants Annex: Advisory Standards for Repair Grants</a:t>
            </a:r>
            <a:r>
              <a:rPr lang="en-GB" sz="1800">
                <a:solidFill>
                  <a:srgbClr val="4A4A4A"/>
                </a:solidFill>
                <a:latin typeface="Arial" panose="020B0604020202020204" pitchFamily="34" charset="0"/>
                <a:cs typeface="Arial" panose="020B0604020202020204" pitchFamily="34" charset="0"/>
              </a:rPr>
              <a:t>.</a:t>
            </a:r>
          </a:p>
          <a:p>
            <a:pPr marL="534987" lvl="1" indent="0">
              <a:buNone/>
            </a:pPr>
            <a:endParaRPr lang="en-GB" sz="2200"/>
          </a:p>
        </p:txBody>
      </p:sp>
    </p:spTree>
    <p:extLst>
      <p:ext uri="{BB962C8B-B14F-4D97-AF65-F5344CB8AC3E}">
        <p14:creationId xmlns:p14="http://schemas.microsoft.com/office/powerpoint/2010/main" val="323259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711A-7776-43B4-95FF-9058534FDFD0}"/>
              </a:ext>
            </a:extLst>
          </p:cNvPr>
          <p:cNvSpPr>
            <a:spLocks noGrp="1"/>
          </p:cNvSpPr>
          <p:nvPr>
            <p:ph type="title"/>
          </p:nvPr>
        </p:nvSpPr>
        <p:spPr/>
        <p:txBody>
          <a:bodyPr/>
          <a:lstStyle/>
          <a:p>
            <a:r>
              <a:rPr lang="en-GB" sz="3500"/>
              <a:t>HISTORIC ENVIRONMENT GRANTS </a:t>
            </a:r>
          </a:p>
        </p:txBody>
      </p:sp>
      <p:sp>
        <p:nvSpPr>
          <p:cNvPr id="4" name="Text Placeholder 3">
            <a:extLst>
              <a:ext uri="{FF2B5EF4-FFF2-40B4-BE49-F238E27FC236}">
                <a16:creationId xmlns:a16="http://schemas.microsoft.com/office/drawing/2014/main" id="{8E1C310B-A8F1-4B0F-84C7-6C0C8FBB9BDD}"/>
              </a:ext>
            </a:extLst>
          </p:cNvPr>
          <p:cNvSpPr>
            <a:spLocks noGrp="1"/>
          </p:cNvSpPr>
          <p:nvPr>
            <p:ph type="body" sz="quarter" idx="10"/>
          </p:nvPr>
        </p:nvSpPr>
        <p:spPr/>
        <p:txBody>
          <a:bodyPr/>
          <a:lstStyle/>
          <a:p>
            <a:r>
              <a:rPr lang="en-GB"/>
              <a:t>Programme CriteriA</a:t>
            </a:r>
          </a:p>
        </p:txBody>
      </p:sp>
      <p:sp>
        <p:nvSpPr>
          <p:cNvPr id="5" name="Content Placeholder 4">
            <a:extLst>
              <a:ext uri="{FF2B5EF4-FFF2-40B4-BE49-F238E27FC236}">
                <a16:creationId xmlns:a16="http://schemas.microsoft.com/office/drawing/2014/main" id="{B605AFA4-7973-4FD8-AE0C-B0605D85FCE8}"/>
              </a:ext>
            </a:extLst>
          </p:cNvPr>
          <p:cNvSpPr>
            <a:spLocks noGrp="1"/>
          </p:cNvSpPr>
          <p:nvPr>
            <p:ph type="body" sz="quarter" idx="11"/>
          </p:nvPr>
        </p:nvSpPr>
        <p:spPr>
          <a:xfrm>
            <a:off x="715962" y="1874981"/>
            <a:ext cx="7864620" cy="4477313"/>
          </a:xfrm>
        </p:spPr>
        <p:txBody>
          <a:bodyPr vert="horz" lIns="0" tIns="0" rIns="0" bIns="0" rtlCol="0" anchor="t">
            <a:noAutofit/>
          </a:bodyPr>
          <a:lstStyle/>
          <a:p>
            <a:pPr marL="360045" lvl="0" indent="-360045" algn="just">
              <a:lnSpc>
                <a:spcPct val="107000"/>
              </a:lnSpc>
              <a:spcBef>
                <a:spcPts val="600"/>
              </a:spcBef>
              <a:buFont typeface="Arial" panose="020B0604020202020204" pitchFamily="34" charset="0"/>
              <a:buChar char="•"/>
            </a:pPr>
            <a:r>
              <a:rPr lang="en-GB" sz="1800">
                <a:solidFill>
                  <a:srgbClr val="4A4A4A"/>
                </a:solidFill>
                <a:cs typeface="Arial"/>
              </a:rPr>
              <a:t>Applicant to demonstrate how the project aligns with Scotland’s Archaeology Strategy.</a:t>
            </a:r>
            <a:endParaRPr lang="en-US">
              <a:cs typeface="Arial"/>
            </a:endParaRPr>
          </a:p>
          <a:p>
            <a:pPr marL="360045" indent="-360045" algn="just">
              <a:lnSpc>
                <a:spcPct val="107000"/>
              </a:lnSpc>
              <a:spcBef>
                <a:spcPts val="600"/>
              </a:spcBef>
              <a:buFont typeface="Arial" panose="020B0604020202020204" pitchFamily="34" charset="0"/>
              <a:buChar char="•"/>
            </a:pPr>
            <a:r>
              <a:rPr lang="en-GB" sz="1800">
                <a:solidFill>
                  <a:srgbClr val="4A4A4A"/>
                </a:solidFill>
                <a:cs typeface="Arial"/>
              </a:rPr>
              <a:t>For excavation projects, applicant to demonstrate that there is a need for this and that there are alternative means of investigation which could achieve the same results. </a:t>
            </a:r>
            <a:endParaRPr lang="en-GB" sz="1800">
              <a:solidFill>
                <a:srgbClr val="4A4A4A"/>
              </a:solidFill>
              <a:latin typeface="Arial" panose="020B0604020202020204" pitchFamily="34" charset="0"/>
              <a:cs typeface="Arial" panose="020B0604020202020204" pitchFamily="34" charset="0"/>
            </a:endParaRPr>
          </a:p>
          <a:p>
            <a:pPr marL="360045" indent="-360045" algn="just">
              <a:lnSpc>
                <a:spcPct val="107000"/>
              </a:lnSpc>
              <a:spcBef>
                <a:spcPts val="600"/>
              </a:spcBef>
              <a:buFont typeface="Arial" panose="020B0604020202020204" pitchFamily="34" charset="0"/>
              <a:buChar char="•"/>
            </a:pPr>
            <a:r>
              <a:rPr lang="en-GB" sz="1800">
                <a:solidFill>
                  <a:srgbClr val="4A4A4A"/>
                </a:solidFill>
                <a:cs typeface="Arial"/>
              </a:rPr>
              <a:t>Project to be guided by research questions.</a:t>
            </a:r>
          </a:p>
          <a:p>
            <a:pPr marL="360045" indent="-360045">
              <a:lnSpc>
                <a:spcPct val="107000"/>
              </a:lnSpc>
              <a:spcBef>
                <a:spcPts val="600"/>
              </a:spcBef>
              <a:buFont typeface="Arial" panose="020B0604020202020204" pitchFamily="34" charset="0"/>
              <a:buChar char="•"/>
            </a:pPr>
            <a:r>
              <a:rPr lang="en-GB" sz="1800">
                <a:solidFill>
                  <a:srgbClr val="4A4A4A"/>
                </a:solidFill>
                <a:cs typeface="Arial"/>
              </a:rPr>
              <a:t>The lead archaeologist to be a member of The Chartered Institute for Archaeologists (</a:t>
            </a:r>
            <a:r>
              <a:rPr lang="en-GB" sz="1800" err="1">
                <a:solidFill>
                  <a:srgbClr val="4A4A4A"/>
                </a:solidFill>
                <a:cs typeface="Arial"/>
              </a:rPr>
              <a:t>CIfA</a:t>
            </a:r>
            <a:r>
              <a:rPr lang="en-GB" sz="1800">
                <a:solidFill>
                  <a:srgbClr val="4A4A4A"/>
                </a:solidFill>
                <a:cs typeface="Arial"/>
              </a:rPr>
              <a:t>).</a:t>
            </a:r>
          </a:p>
          <a:p>
            <a:pPr marL="360045" indent="-360045">
              <a:lnSpc>
                <a:spcPct val="107000"/>
              </a:lnSpc>
              <a:spcBef>
                <a:spcPts val="600"/>
              </a:spcBef>
              <a:buFont typeface="Arial" panose="020B0604020202020204" pitchFamily="34" charset="0"/>
              <a:buChar char="•"/>
            </a:pPr>
            <a:r>
              <a:rPr lang="en-GB" sz="1800">
                <a:solidFill>
                  <a:srgbClr val="4A4A4A"/>
                </a:solidFill>
                <a:cs typeface="Arial"/>
              </a:rPr>
              <a:t>To follow the process and guidance set out in our </a:t>
            </a:r>
            <a:r>
              <a:rPr lang="en-GB" sz="1800" b="1">
                <a:solidFill>
                  <a:srgbClr val="4A4A4A"/>
                </a:solidFill>
                <a:cs typeface="Arial"/>
              </a:rPr>
              <a:t>Guidance for Archaeology Grants</a:t>
            </a:r>
            <a:r>
              <a:rPr lang="en-GB" sz="1800">
                <a:solidFill>
                  <a:srgbClr val="4A4A4A"/>
                </a:solidFill>
                <a:cs typeface="Arial"/>
              </a:rPr>
              <a:t>.</a:t>
            </a:r>
            <a:endParaRPr lang="en-GB" sz="1800">
              <a:solidFill>
                <a:srgbClr val="4A4A4A"/>
              </a:solidFill>
              <a:latin typeface="Arial" panose="020B0604020202020204" pitchFamily="34" charset="0"/>
              <a:cs typeface="Arial" panose="020B0604020202020204" pitchFamily="34" charset="0"/>
            </a:endParaRPr>
          </a:p>
          <a:p>
            <a:pPr marL="534670" lvl="1" indent="0">
              <a:buNone/>
            </a:pPr>
            <a:endParaRPr lang="en-GB" sz="2200">
              <a:cs typeface="Arial"/>
            </a:endParaRPr>
          </a:p>
        </p:txBody>
      </p:sp>
    </p:spTree>
    <p:extLst>
      <p:ext uri="{BB962C8B-B14F-4D97-AF65-F5344CB8AC3E}">
        <p14:creationId xmlns:p14="http://schemas.microsoft.com/office/powerpoint/2010/main" val="18776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istoric Environment Scotland">
  <a:themeElements>
    <a:clrScheme name="HES">
      <a:dk1>
        <a:srgbClr val="424242"/>
      </a:dk1>
      <a:lt1>
        <a:sysClr val="window" lastClr="FFFFFF"/>
      </a:lt1>
      <a:dk2>
        <a:srgbClr val="305983"/>
      </a:dk2>
      <a:lt2>
        <a:srgbClr val="77B0A4"/>
      </a:lt2>
      <a:accent1>
        <a:srgbClr val="8FB4D9"/>
      </a:accent1>
      <a:accent2>
        <a:srgbClr val="ACC67B"/>
      </a:accent2>
      <a:accent3>
        <a:srgbClr val="B65B3F"/>
      </a:accent3>
      <a:accent4>
        <a:srgbClr val="746444"/>
      </a:accent4>
      <a:accent5>
        <a:srgbClr val="C09D3C"/>
      </a:accent5>
      <a:accent6>
        <a:srgbClr val="00485B"/>
      </a:accent6>
      <a:hlink>
        <a:srgbClr val="DDC6AB"/>
      </a:hlink>
      <a:folHlink>
        <a:srgbClr val="4150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dd9e27-27d5-4e14-bb17-6d324c86e065">
      <Terms xmlns="http://schemas.microsoft.com/office/infopath/2007/PartnerControls"/>
    </lcf76f155ced4ddcb4097134ff3c332f>
    <TaxCatchAll xmlns="06f018bf-803e-4abc-a35e-c5693f223fe7" xsi:nil="true"/>
    <SharedWithUsers xmlns="06f018bf-803e-4abc-a35e-c5693f223fe7">
      <UserInfo>
        <DisplayName>Charmian Runciman</DisplayName>
        <AccountId>107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ECDCFFEE8AD84796812DC3362B5CD1" ma:contentTypeVersion="16" ma:contentTypeDescription="Create a new document." ma:contentTypeScope="" ma:versionID="a9faceece09d3cdba1715de867046acb">
  <xsd:schema xmlns:xsd="http://www.w3.org/2001/XMLSchema" xmlns:xs="http://www.w3.org/2001/XMLSchema" xmlns:p="http://schemas.microsoft.com/office/2006/metadata/properties" xmlns:ns2="eedd9e27-27d5-4e14-bb17-6d324c86e065" xmlns:ns3="06f018bf-803e-4abc-a35e-c5693f223fe7" targetNamespace="http://schemas.microsoft.com/office/2006/metadata/properties" ma:root="true" ma:fieldsID="69df985c3cc0b1c3a726d9cca10bf5ad" ns2:_="" ns3:_="">
    <xsd:import namespace="eedd9e27-27d5-4e14-bb17-6d324c86e065"/>
    <xsd:import namespace="06f018bf-803e-4abc-a35e-c5693f223f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dd9e27-27d5-4e14-bb17-6d324c86e0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091f16-79d5-4f0b-b9d4-d20c00c650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f018bf-803e-4abc-a35e-c5693f223f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d13e18-d5a7-459d-b26a-e68d34e202a9}" ma:internalName="TaxCatchAll" ma:showField="CatchAllData" ma:web="06f018bf-803e-4abc-a35e-c5693f223f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21AC3-A39D-413E-BBD6-9CBCD1989666}">
  <ds:schemaRefs>
    <ds:schemaRef ds:uri="06f018bf-803e-4abc-a35e-c5693f223fe7"/>
    <ds:schemaRef ds:uri="eedd9e27-27d5-4e14-bb17-6d324c86e0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E91950-7D70-4CCB-898B-C6A747D0AC96}">
  <ds:schemaRefs>
    <ds:schemaRef ds:uri="http://schemas.microsoft.com/sharepoint/v3/contenttype/forms"/>
  </ds:schemaRefs>
</ds:datastoreItem>
</file>

<file path=customXml/itemProps3.xml><?xml version="1.0" encoding="utf-8"?>
<ds:datastoreItem xmlns:ds="http://schemas.openxmlformats.org/officeDocument/2006/customXml" ds:itemID="{DD6EBA07-744A-4EF9-A3A4-EA471AEAA465}">
  <ds:schemaRefs>
    <ds:schemaRef ds:uri="06f018bf-803e-4abc-a35e-c5693f223fe7"/>
    <ds:schemaRef ds:uri="eedd9e27-27d5-4e14-bb17-6d324c86e0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16</Slides>
  <Notes>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Historic Environment Scotland</vt:lpstr>
      <vt:lpstr>Historic environment grants (HEG) INFORMATION SESSION</vt:lpstr>
      <vt:lpstr>HISTORIC ENVIRONMENT GRANTS (HEG)</vt:lpstr>
      <vt:lpstr>HISTORIC ENVIRONMENT GRANTS</vt:lpstr>
      <vt:lpstr>HISTORIC ENVIRONMENT GRANTS </vt:lpstr>
      <vt:lpstr>HISTORIC ENVIRONMENT GRANTS</vt:lpstr>
      <vt:lpstr>HISTORIC ENVIRONMENT GRANTS</vt:lpstr>
      <vt:lpstr>HISTORIC ENVIRONMENT GRANTS </vt:lpstr>
      <vt:lpstr>HISTORIC ENVIRONMENT GRANTS </vt:lpstr>
      <vt:lpstr>HISTORIC ENVIRONMENT GRANTS </vt:lpstr>
      <vt:lpstr>HISTORIC ENVIRONMENT GRANTS</vt:lpstr>
      <vt:lpstr>HISTORIC ENVIRONMENT GRANTS</vt:lpstr>
      <vt:lpstr>HISTORIC ENVIRONMENT GRANTS</vt:lpstr>
      <vt:lpstr>HISTORIC ENVIRONMENT GRANTS</vt:lpstr>
      <vt:lpstr>HISTORIC ENVIRONMENT GRANTS</vt:lpstr>
      <vt:lpstr>HISTORIC ENVIRONMENT GRANTS</vt:lpstr>
      <vt:lpstr> THANK YOU!  Any Questions, PLEASE Contact: Grants@hes.scot</vt:lpstr>
    </vt:vector>
  </TitlesOfParts>
  <Company>Leith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Lovie</dc:creator>
  <cp:revision>2</cp:revision>
  <dcterms:created xsi:type="dcterms:W3CDTF">2016-03-16T11:48:20Z</dcterms:created>
  <dcterms:modified xsi:type="dcterms:W3CDTF">2023-03-22T21:06:54Z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0x01010088ECDCFFEE8AD84796812DC3362B5CD1</vt:lpwstr>
  </property>
  <property fmtid="{D5CDD505-2E9C-101B-9397-08002B2CF9AE}" pid="3" name="_dlc_DocIdItemGuid">
    <vt:lpwstr>ec7749fa-60f0-4979-af98-7d2e3a2d1c33</vt:lpwstr>
  </property>
  <property fmtid="{D5CDD505-2E9C-101B-9397-08002B2CF9AE}" pid="4" name="MediaServiceImageTags">
    <vt:lpwstr/>
  </property>
</Properties>
</file>