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5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7" r:id="rId15"/>
    <p:sldId id="292" r:id="rId16"/>
    <p:sldId id="298" r:id="rId17"/>
    <p:sldId id="299" r:id="rId18"/>
    <p:sldId id="295" r:id="rId19"/>
    <p:sldId id="300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07" autoAdjust="0"/>
    <p:restoredTop sz="86481" autoAdjust="0"/>
  </p:normalViewPr>
  <p:slideViewPr>
    <p:cSldViewPr snapToGrid="0">
      <p:cViewPr varScale="1">
        <p:scale>
          <a:sx n="59" d="100"/>
          <a:sy n="59" d="100"/>
        </p:scale>
        <p:origin x="300" y="72"/>
      </p:cViewPr>
      <p:guideLst/>
    </p:cSldViewPr>
  </p:slideViewPr>
  <p:outlineViewPr>
    <p:cViewPr>
      <p:scale>
        <a:sx n="33" d="100"/>
        <a:sy n="33" d="100"/>
      </p:scale>
      <p:origin x="0" y="-87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D8B8-295C-403D-861C-AEC3F5DB86DC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ADC2-4476-49C1-944C-6652B2F61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2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https://www.youtube.com/watch?v=Nk2taAMlTYU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 points – 24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008-001-055-341-C Linlithgow Palace 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1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for each up to a maximum of three</a:t>
            </a:r>
          </a:p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Turnbrochie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Kitchen maid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Servants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Cleaners,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Potwashers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008-000-089-347-C Detail of fireplace in upper kitchen of Linlithgow Palace 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9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for each up to a maximum of three, plus two bonus points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Roast peacock (stuffed with mallard &amp; teal for bonus point!)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Swan (stuffed with capon, pigeon &amp; robin for bonus point)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Pies ( tongue and mutton)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Trout/trout pastries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can be given for roast meats, pies and fish without naming the types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008-000-056-662-C Royal feast food © Crown Copyright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61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for</a:t>
            </a:r>
          </a:p>
          <a:p>
            <a:endParaRPr lang="en-GB" dirty="0"/>
          </a:p>
          <a:p>
            <a:r>
              <a:rPr lang="en-GB" dirty="0"/>
              <a:t>B. Basse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008-001-073-158-C Royal Stewart court dance © Crown Copyright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97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for</a:t>
            </a:r>
          </a:p>
          <a:p>
            <a:endParaRPr lang="en-GB" dirty="0"/>
          </a:p>
          <a:p>
            <a:pPr marL="228600" indent="-228600">
              <a:buAutoNum type="alphaUcPeriod"/>
            </a:pPr>
            <a:r>
              <a:rPr lang="en-GB" dirty="0"/>
              <a:t>High wire walking</a:t>
            </a:r>
          </a:p>
          <a:p>
            <a:pPr marL="228600" indent="-228600">
              <a:buAutoNum type="alphaUcPeriod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008-000-011-013-C Juggler © Crown Copyright</a:t>
            </a:r>
            <a:endParaRPr lang="en-GB" dirty="0"/>
          </a:p>
          <a:p>
            <a:pPr marL="228600" indent="-228600">
              <a:buAutoNum type="alphaU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0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008-001-066-052-C James I © Crown Copyright</a:t>
            </a:r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008-000-100-067-C Portrait of Mary Queen of Scots  © Crown Copyright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008-001-012-374-C Portrait of an actor dressed as a castle guard © Crown Copyright</a:t>
            </a:r>
            <a:endParaRPr lang="en-GB" dirty="0"/>
          </a:p>
          <a:p>
            <a:endParaRPr lang="en-GB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658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008-001-057-837-C A decorated window pediment, Linlithgow Palace © Crown Copyright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008-001-004-846-C  Scroll and quill pen © Crown Copyright</a:t>
            </a:r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94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008-001-012-690-C Portrait of an actor and an actress dressed as James V and Mary of Guise © Crown Copyright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008-000-024-928-C Midwinter feast © Crown Copyright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11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008-000-089-347-C Detail of fireplace in upper kitchen of Linlithgow Palace © Crown Copyright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Turnbrochie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cauldron and fire illustrations by Helen Wyllie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60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008-000-056-662-C Royal feast food © Crown Copyright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008-001-073-158-C Royal Stewart court dance © Crown Copyright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008-000-011-013-C Juggler © Crown Copyright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004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008-001-073-158-C Royal Stewart court dance © Crown Copyright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008-000-011-013-C Juggler © Crown Copyright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67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for</a:t>
            </a:r>
          </a:p>
          <a:p>
            <a:endParaRPr lang="en-GB" dirty="0"/>
          </a:p>
          <a:p>
            <a:r>
              <a:rPr lang="en-GB" dirty="0"/>
              <a:t>D. James</a:t>
            </a:r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008-001-066-052-C James I 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08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Maximum points – 24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008-001-055-341-C Linlithgow Palace 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1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for </a:t>
            </a:r>
          </a:p>
          <a:p>
            <a:endParaRPr lang="en-GB" dirty="0"/>
          </a:p>
          <a:p>
            <a:r>
              <a:rPr lang="en-GB" dirty="0"/>
              <a:t>B. Cousin</a:t>
            </a:r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008-000-100-067-C Portrait of Mary Queen of Scots  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1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One point for each, up to a maximum of three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Lower and raise drawbridge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Lower and raise portcullis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Checked everyone coming in and out (for weapons),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/>
              <a:t>Patrolled key points around Palace</a:t>
            </a:r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008-001-012-374-C Portrait of an actor dressed as a castle guard 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68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for </a:t>
            </a:r>
          </a:p>
          <a:p>
            <a:endParaRPr lang="en-GB" dirty="0"/>
          </a:p>
          <a:p>
            <a:r>
              <a:rPr lang="en-GB" dirty="0"/>
              <a:t>C. Thistle</a:t>
            </a:r>
          </a:p>
          <a:p>
            <a:endParaRPr lang="en-GB" dirty="0"/>
          </a:p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008-001-057-837-C A decorated window pediment, Linlithgow Palace 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6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for </a:t>
            </a:r>
          </a:p>
          <a:p>
            <a:endParaRPr lang="en-GB" dirty="0"/>
          </a:p>
          <a:p>
            <a:r>
              <a:rPr lang="en-GB" dirty="0"/>
              <a:t>B. Cipher</a:t>
            </a:r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008-001-004-846-C  Scroll and quill pen 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24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for each, up to a maximum of two</a:t>
            </a:r>
          </a:p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Caesar cipher,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Backwards writing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 swap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008-001-004-846-C  Scroll and quill pen © Crown Copyright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64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point each for 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Curtsey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008-001-012-690-C Portrait of an actor and an actress dressed as James V and Mary of Guise 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357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One point for each, up to a maximum of three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scratch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 sniff, don’t start eating before King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 eating when the King stops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your elbows off the table</a:t>
            </a:r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008-000-024-928-C Midwinter feast © Crown Copyright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CC80C-7812-40DB-A1BB-89DC7B8383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57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DE62-E968-47D0-B6C7-624F6A6D9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71A65-42DF-40E6-9DE5-43DE96405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B8D37-FBE7-4F22-8EC4-69105F4D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94FD2-D10D-4833-B56B-D4A79587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B929-4858-470C-BACA-C128FB09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06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4DEA-77E0-4F21-8C05-9364350F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C4052-5AE5-4D66-B576-4EDEA8A42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DFC9A-9281-4D54-AC46-716889C4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AAFC-B1C4-4265-85C5-CE00CAD2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35666-96CD-4772-A216-093AC073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4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B25BB-63B0-4B7B-B96E-9E1A97F0D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1EE94-D6C0-4654-B4BA-AAF101A62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4FDC-BB46-4320-8C16-1893CB12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3A6BD-2B35-46D6-85CC-A0C3DEE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46A86-B7B2-4391-974F-2248646E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B6EB-30F7-4F72-BDF0-1CE13B44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9D045-E428-41C7-83FA-8C140580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A6418-EE71-4D6D-BF7F-D536A9FF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853E3-B866-45E2-AF95-3FA8D158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DD038-409D-4AF4-9AAF-39CE12A7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83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F80F-2D3A-4FCA-BB85-3CA12989D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CFCC3-746D-4D5B-9363-2D80E442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975E9-DEC9-4D1D-A3EB-3DA54F98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A936B-8904-4520-BEA6-D56BEDB4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3CD7F-33ED-4C76-ADB4-B6B9212AA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2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02E1-501A-4F69-BED1-FF704B46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6F83-C63C-4A35-AA20-9C7D21590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17776-3950-45B9-AECF-3E95ECC1D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FF431-76A7-4496-896A-8D1A04B40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05B4F-CA19-4F8E-95E5-567FB02B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45FDF-FBC8-47D6-8D18-9A2CDD94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2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664C-95E2-4C8D-A762-BE5C148E9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9C8B-F205-451C-855D-90704B3A6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99CF8-56FA-41E3-AFBE-56DFBBBD1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FBBE4-4772-4B7B-9DAB-949B3E493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E6C486-9DCB-4499-BFF9-EAC1C9E90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B0627-4F78-4510-8F92-081768B5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85CFD-01C2-410B-9E43-0711B505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CA237-EB32-4AB2-AC04-A6B987DD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3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9693-64C5-42EF-800E-46090137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526FB-2ABE-4288-B604-EC381A84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76019-0C5C-4E60-A729-F2DEC256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3B5145-DC9C-43B9-A75C-080169A5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C1116-1E74-4432-80D0-EEF3B875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0CDF8-93CC-4F20-8C70-C52DAE43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E1856-0307-4650-AE15-B3089325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93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0DA5-71A7-47FA-83C7-E5E1D4D6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17C03-D372-457D-9E4B-CE8FA788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D8983-ACC7-44A9-9208-01D5490E9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0A0A2-D8AE-4C82-936B-382D5512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61872-F94F-43A8-B90E-E2F47D41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33CEE-B311-40CC-BF5D-3E0BD0C3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53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66A9-EEBA-4780-990A-32AAA2AC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BB029-65E3-4337-A7BF-8694EEB62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66DE1-9E58-4B35-88AC-32B8AD69C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9D990-D034-4561-9CE7-2CE95BB2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F67F-2A5F-47E3-B773-FD93C7E5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F0135-8210-4A33-AE13-39EAF220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8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4F322-6CED-4865-B029-B846B780A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31C6C-0CD9-4FCB-A22C-BA5E8A3A8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D4B7C-7ACA-498D-B980-0BA8909FA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B3E5-A023-47CD-AB06-3329C186114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B93A-B2AB-4F48-A20F-686DB2FA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76DA-2998-4B37-BE1A-20AC85C81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0BE4-B6C1-4683-BFEE-871E83D57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6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taAMlTY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ecorative feature">
            <a:extLst>
              <a:ext uri="{FF2B5EF4-FFF2-40B4-BE49-F238E27FC236}">
                <a16:creationId xmlns:a16="http://schemas.microsoft.com/office/drawing/2014/main" id="{34223007-1EAC-4544-8B5F-E074EF3F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-53449" y="-484990"/>
            <a:ext cx="12205474" cy="1699758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Decorative feature">
            <a:extLst>
              <a:ext uri="{FF2B5EF4-FFF2-40B4-BE49-F238E27FC236}">
                <a16:creationId xmlns:a16="http://schemas.microsoft.com/office/drawing/2014/main" id="{8358CCD5-9EF1-448B-8AAD-40820706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377549">
            <a:off x="-52665" y="-639597"/>
            <a:ext cx="12248097" cy="1781592"/>
          </a:xfrm>
          <a:prstGeom prst="rect">
            <a:avLst/>
          </a:prstGeom>
          <a:solidFill>
            <a:srgbClr val="005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Linlithgow Palace – Film Quiz </a:t>
            </a:r>
          </a:p>
        </p:txBody>
      </p:sp>
      <p:sp>
        <p:nvSpPr>
          <p:cNvPr id="9" name="Title 1" descr="Explore Linlithgow Palace Film Quiz">
            <a:extLst>
              <a:ext uri="{FF2B5EF4-FFF2-40B4-BE49-F238E27FC236}">
                <a16:creationId xmlns:a16="http://schemas.microsoft.com/office/drawing/2014/main" id="{0F33055B-B3CA-41B9-82D9-330F76F23D60}"/>
              </a:ext>
            </a:extLst>
          </p:cNvPr>
          <p:cNvSpPr txBox="1">
            <a:spLocks/>
          </p:cNvSpPr>
          <p:nvPr/>
        </p:nvSpPr>
        <p:spPr>
          <a:xfrm rot="21384528">
            <a:off x="2104928" y="375643"/>
            <a:ext cx="8316688" cy="721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otham Book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4400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E1576A-7557-4C5B-BBDE-3594E7E9F1B1}"/>
              </a:ext>
            </a:extLst>
          </p:cNvPr>
          <p:cNvSpPr txBox="1"/>
          <p:nvPr/>
        </p:nvSpPr>
        <p:spPr>
          <a:xfrm>
            <a:off x="427084" y="1841242"/>
            <a:ext cx="53898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this quiz after watching the film</a:t>
            </a:r>
          </a:p>
          <a:p>
            <a:r>
              <a:rPr lang="en-GB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Explore Linlithgow Palace with the Junior Tour Guides </a:t>
            </a:r>
            <a:r>
              <a:rPr lang="en-GB" sz="32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if you are an expert about royal life there.</a:t>
            </a:r>
          </a:p>
          <a:p>
            <a:endParaRPr lang="en-GB" sz="3200" b="1" dirty="0">
              <a:solidFill>
                <a:srgbClr val="69295D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www.youtube.com/watch?v=Nk2taAMlTYU</a:t>
            </a:r>
          </a:p>
        </p:txBody>
      </p:sp>
      <p:pic>
        <p:nvPicPr>
          <p:cNvPr id="5" name="Picture 4" descr="An external view of the east side of Linlithgow Palace showing the entrance gate.">
            <a:extLst>
              <a:ext uri="{FF2B5EF4-FFF2-40B4-BE49-F238E27FC236}">
                <a16:creationId xmlns:a16="http://schemas.microsoft.com/office/drawing/2014/main" id="{43968921-6A44-4777-8AE6-2DEEEC70F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84" y="1869635"/>
            <a:ext cx="4986969" cy="33506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grpSp>
        <p:nvGrpSpPr>
          <p:cNvPr id="10" name="HES logo">
            <a:extLst>
              <a:ext uri="{FF2B5EF4-FFF2-40B4-BE49-F238E27FC236}">
                <a16:creationId xmlns:a16="http://schemas.microsoft.com/office/drawing/2014/main" id="{38165356-4C78-4FF3-A8DF-72B6964E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145341">
            <a:off x="7672534" y="5970041"/>
            <a:ext cx="5015499" cy="824103"/>
            <a:chOff x="5496000" y="5881372"/>
            <a:chExt cx="4052339" cy="705679"/>
          </a:xfrm>
          <a:solidFill>
            <a:srgbClr val="005685"/>
          </a:solidFill>
        </p:grpSpPr>
        <p:sp>
          <p:nvSpPr>
            <p:cNvPr id="11" name="Decorative feature">
              <a:extLst>
                <a:ext uri="{FF2B5EF4-FFF2-40B4-BE49-F238E27FC236}">
                  <a16:creationId xmlns:a16="http://schemas.microsoft.com/office/drawing/2014/main" id="{071614D4-7447-4ABF-92F6-38FC0A666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35930" flipH="1">
              <a:off x="5496000" y="5881372"/>
              <a:ext cx="4052339" cy="705679"/>
            </a:xfrm>
            <a:custGeom>
              <a:avLst/>
              <a:gdLst>
                <a:gd name="connsiteX0" fmla="*/ 32823 w 4052339"/>
                <a:gd name="connsiteY0" fmla="*/ 1218 h 705679"/>
                <a:gd name="connsiteX1" fmla="*/ 742937 w 4052339"/>
                <a:gd name="connsiteY1" fmla="*/ 1003 h 705679"/>
                <a:gd name="connsiteX2" fmla="*/ 1453051 w 4052339"/>
                <a:gd name="connsiteY2" fmla="*/ 788 h 705679"/>
                <a:gd name="connsiteX3" fmla="*/ 2122970 w 4052339"/>
                <a:gd name="connsiteY3" fmla="*/ 585 h 705679"/>
                <a:gd name="connsiteX4" fmla="*/ 2873280 w 4052339"/>
                <a:gd name="connsiteY4" fmla="*/ 357 h 705679"/>
                <a:gd name="connsiteX5" fmla="*/ 4052337 w 4052339"/>
                <a:gd name="connsiteY5" fmla="*/ 0 h 705679"/>
                <a:gd name="connsiteX6" fmla="*/ 3601691 w 4052339"/>
                <a:gd name="connsiteY6" fmla="*/ 352839 h 705679"/>
                <a:gd name="connsiteX7" fmla="*/ 4052339 w 4052339"/>
                <a:gd name="connsiteY7" fmla="*/ 705679 h 705679"/>
                <a:gd name="connsiteX8" fmla="*/ 3336426 w 4052339"/>
                <a:gd name="connsiteY8" fmla="*/ 705679 h 705679"/>
                <a:gd name="connsiteX9" fmla="*/ 2661036 w 4052339"/>
                <a:gd name="connsiteY9" fmla="*/ 705679 h 705679"/>
                <a:gd name="connsiteX10" fmla="*/ 1985646 w 4052339"/>
                <a:gd name="connsiteY10" fmla="*/ 705679 h 705679"/>
                <a:gd name="connsiteX11" fmla="*/ 1310256 w 4052339"/>
                <a:gd name="connsiteY11" fmla="*/ 705679 h 705679"/>
                <a:gd name="connsiteX12" fmla="*/ 634866 w 4052339"/>
                <a:gd name="connsiteY12" fmla="*/ 705679 h 705679"/>
                <a:gd name="connsiteX13" fmla="*/ 0 w 4052339"/>
                <a:gd name="connsiteY13" fmla="*/ 705679 h 705679"/>
                <a:gd name="connsiteX14" fmla="*/ 15097 w 4052339"/>
                <a:gd name="connsiteY14" fmla="*/ 340711 h 705679"/>
                <a:gd name="connsiteX15" fmla="*/ 32823 w 4052339"/>
                <a:gd name="connsiteY15" fmla="*/ 1218 h 70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2339" h="705679" fill="none" extrusionOk="0">
                  <a:moveTo>
                    <a:pt x="32823" y="1218"/>
                  </a:moveTo>
                  <a:cubicBezTo>
                    <a:pt x="201408" y="1651"/>
                    <a:pt x="441793" y="2590"/>
                    <a:pt x="742937" y="1003"/>
                  </a:cubicBezTo>
                  <a:cubicBezTo>
                    <a:pt x="1044081" y="-584"/>
                    <a:pt x="1158416" y="4704"/>
                    <a:pt x="1453051" y="788"/>
                  </a:cubicBezTo>
                  <a:cubicBezTo>
                    <a:pt x="1747686" y="-3128"/>
                    <a:pt x="1865566" y="-3555"/>
                    <a:pt x="2122970" y="585"/>
                  </a:cubicBezTo>
                  <a:cubicBezTo>
                    <a:pt x="2380374" y="4725"/>
                    <a:pt x="2637283" y="-8533"/>
                    <a:pt x="2873280" y="357"/>
                  </a:cubicBezTo>
                  <a:cubicBezTo>
                    <a:pt x="3109277" y="9248"/>
                    <a:pt x="3651168" y="36567"/>
                    <a:pt x="4052337" y="0"/>
                  </a:cubicBezTo>
                  <a:cubicBezTo>
                    <a:pt x="3833598" y="146820"/>
                    <a:pt x="3740311" y="268100"/>
                    <a:pt x="3601691" y="352839"/>
                  </a:cubicBezTo>
                  <a:cubicBezTo>
                    <a:pt x="3723787" y="415490"/>
                    <a:pt x="3847629" y="580594"/>
                    <a:pt x="4052339" y="705679"/>
                  </a:cubicBezTo>
                  <a:cubicBezTo>
                    <a:pt x="3703930" y="677658"/>
                    <a:pt x="3542127" y="673068"/>
                    <a:pt x="3336426" y="705679"/>
                  </a:cubicBezTo>
                  <a:cubicBezTo>
                    <a:pt x="3130725" y="738290"/>
                    <a:pt x="2860072" y="737608"/>
                    <a:pt x="2661036" y="705679"/>
                  </a:cubicBezTo>
                  <a:cubicBezTo>
                    <a:pt x="2462000" y="673751"/>
                    <a:pt x="2123269" y="698950"/>
                    <a:pt x="1985646" y="705679"/>
                  </a:cubicBezTo>
                  <a:cubicBezTo>
                    <a:pt x="1848023" y="712409"/>
                    <a:pt x="1565729" y="681895"/>
                    <a:pt x="1310256" y="705679"/>
                  </a:cubicBezTo>
                  <a:cubicBezTo>
                    <a:pt x="1054783" y="729464"/>
                    <a:pt x="939360" y="715130"/>
                    <a:pt x="634866" y="705679"/>
                  </a:cubicBezTo>
                  <a:cubicBezTo>
                    <a:pt x="330372" y="696229"/>
                    <a:pt x="259537" y="728001"/>
                    <a:pt x="0" y="705679"/>
                  </a:cubicBezTo>
                  <a:cubicBezTo>
                    <a:pt x="13869" y="605419"/>
                    <a:pt x="11565" y="495549"/>
                    <a:pt x="15097" y="340711"/>
                  </a:cubicBezTo>
                  <a:cubicBezTo>
                    <a:pt x="27521" y="190749"/>
                    <a:pt x="18667" y="166433"/>
                    <a:pt x="32823" y="1218"/>
                  </a:cubicBezTo>
                  <a:close/>
                </a:path>
                <a:path w="4052339" h="705679" stroke="0" extrusionOk="0">
                  <a:moveTo>
                    <a:pt x="32823" y="1218"/>
                  </a:moveTo>
                  <a:cubicBezTo>
                    <a:pt x="248328" y="21224"/>
                    <a:pt x="417293" y="-8234"/>
                    <a:pt x="622352" y="1039"/>
                  </a:cubicBezTo>
                  <a:cubicBezTo>
                    <a:pt x="827411" y="10312"/>
                    <a:pt x="1055118" y="-7963"/>
                    <a:pt x="1292271" y="836"/>
                  </a:cubicBezTo>
                  <a:cubicBezTo>
                    <a:pt x="1529424" y="9635"/>
                    <a:pt x="1656702" y="-34643"/>
                    <a:pt x="2002385" y="621"/>
                  </a:cubicBezTo>
                  <a:cubicBezTo>
                    <a:pt x="2348068" y="35885"/>
                    <a:pt x="2425427" y="-11777"/>
                    <a:pt x="2551718" y="455"/>
                  </a:cubicBezTo>
                  <a:cubicBezTo>
                    <a:pt x="2678009" y="12687"/>
                    <a:pt x="3007582" y="-32076"/>
                    <a:pt x="3221637" y="252"/>
                  </a:cubicBezTo>
                  <a:cubicBezTo>
                    <a:pt x="3435692" y="32579"/>
                    <a:pt x="3662595" y="18395"/>
                    <a:pt x="4052337" y="0"/>
                  </a:cubicBezTo>
                  <a:cubicBezTo>
                    <a:pt x="3912130" y="80251"/>
                    <a:pt x="3716653" y="269059"/>
                    <a:pt x="3601691" y="352839"/>
                  </a:cubicBezTo>
                  <a:cubicBezTo>
                    <a:pt x="3772490" y="498682"/>
                    <a:pt x="3864786" y="557283"/>
                    <a:pt x="4052339" y="705679"/>
                  </a:cubicBezTo>
                  <a:cubicBezTo>
                    <a:pt x="3889861" y="714988"/>
                    <a:pt x="3615976" y="726178"/>
                    <a:pt x="3336426" y="705679"/>
                  </a:cubicBezTo>
                  <a:cubicBezTo>
                    <a:pt x="3056876" y="685180"/>
                    <a:pt x="2904687" y="731129"/>
                    <a:pt x="2701559" y="705679"/>
                  </a:cubicBezTo>
                  <a:cubicBezTo>
                    <a:pt x="2498431" y="680229"/>
                    <a:pt x="2102588" y="671993"/>
                    <a:pt x="1945123" y="705679"/>
                  </a:cubicBezTo>
                  <a:cubicBezTo>
                    <a:pt x="1787658" y="739365"/>
                    <a:pt x="1584207" y="689740"/>
                    <a:pt x="1310256" y="705679"/>
                  </a:cubicBezTo>
                  <a:cubicBezTo>
                    <a:pt x="1036305" y="721618"/>
                    <a:pt x="342198" y="648852"/>
                    <a:pt x="0" y="705679"/>
                  </a:cubicBezTo>
                  <a:cubicBezTo>
                    <a:pt x="22561" y="581143"/>
                    <a:pt x="19285" y="424710"/>
                    <a:pt x="15097" y="340711"/>
                  </a:cubicBezTo>
                  <a:cubicBezTo>
                    <a:pt x="14863" y="224075"/>
                    <a:pt x="18625" y="74599"/>
                    <a:pt x="32823" y="1218"/>
                  </a:cubicBezTo>
                  <a:close/>
                </a:path>
              </a:pathLst>
            </a:custGeom>
            <a:grpFill/>
            <a:ln w="762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641904466">
                    <a:custGeom>
                      <a:avLst/>
                      <a:gdLst>
                        <a:gd name="connsiteX0" fmla="*/ 0 w 1494155"/>
                        <a:gd name="connsiteY0" fmla="*/ 0 h 958850"/>
                        <a:gd name="connsiteX1" fmla="*/ 1014730 w 1494155"/>
                        <a:gd name="connsiteY1" fmla="*/ 0 h 958850"/>
                        <a:gd name="connsiteX2" fmla="*/ 1494155 w 1494155"/>
                        <a:gd name="connsiteY2" fmla="*/ 479425 h 958850"/>
                        <a:gd name="connsiteX3" fmla="*/ 1014730 w 1494155"/>
                        <a:gd name="connsiteY3" fmla="*/ 958850 h 958850"/>
                        <a:gd name="connsiteX4" fmla="*/ 0 w 1494155"/>
                        <a:gd name="connsiteY4" fmla="*/ 958850 h 958850"/>
                        <a:gd name="connsiteX5" fmla="*/ 479425 w 1494155"/>
                        <a:gd name="connsiteY5" fmla="*/ 479425 h 958850"/>
                        <a:gd name="connsiteX6" fmla="*/ 0 w 1494155"/>
                        <a:gd name="connsiteY6" fmla="*/ 0 h 958850"/>
                        <a:gd name="connsiteX0" fmla="*/ 0 w 1494155"/>
                        <a:gd name="connsiteY0" fmla="*/ 0 h 958850"/>
                        <a:gd name="connsiteX1" fmla="*/ 1014730 w 1494155"/>
                        <a:gd name="connsiteY1" fmla="*/ 0 h 958850"/>
                        <a:gd name="connsiteX2" fmla="*/ 1494155 w 1494155"/>
                        <a:gd name="connsiteY2" fmla="*/ 479425 h 958850"/>
                        <a:gd name="connsiteX3" fmla="*/ 1014730 w 1494155"/>
                        <a:gd name="connsiteY3" fmla="*/ 958850 h 958850"/>
                        <a:gd name="connsiteX4" fmla="*/ 0 w 1494155"/>
                        <a:gd name="connsiteY4" fmla="*/ 958850 h 958850"/>
                        <a:gd name="connsiteX5" fmla="*/ 0 w 1494155"/>
                        <a:gd name="connsiteY5" fmla="*/ 479425 h 958850"/>
                        <a:gd name="connsiteX6" fmla="*/ 0 w 1494155"/>
                        <a:gd name="connsiteY6" fmla="*/ 0 h 958850"/>
                        <a:gd name="connsiteX0" fmla="*/ 0 w 2003198"/>
                        <a:gd name="connsiteY0" fmla="*/ 0 h 958850"/>
                        <a:gd name="connsiteX1" fmla="*/ 1014730 w 2003198"/>
                        <a:gd name="connsiteY1" fmla="*/ 0 h 958850"/>
                        <a:gd name="connsiteX2" fmla="*/ 2003198 w 2003198"/>
                        <a:gd name="connsiteY2" fmla="*/ 501727 h 958850"/>
                        <a:gd name="connsiteX3" fmla="*/ 1014730 w 2003198"/>
                        <a:gd name="connsiteY3" fmla="*/ 958850 h 958850"/>
                        <a:gd name="connsiteX4" fmla="*/ 0 w 2003198"/>
                        <a:gd name="connsiteY4" fmla="*/ 958850 h 958850"/>
                        <a:gd name="connsiteX5" fmla="*/ 0 w 2003198"/>
                        <a:gd name="connsiteY5" fmla="*/ 479425 h 958850"/>
                        <a:gd name="connsiteX6" fmla="*/ 0 w 2003198"/>
                        <a:gd name="connsiteY6" fmla="*/ 0 h 958850"/>
                        <a:gd name="connsiteX0" fmla="*/ 0 w 1617157"/>
                        <a:gd name="connsiteY0" fmla="*/ 0 h 958850"/>
                        <a:gd name="connsiteX1" fmla="*/ 1014730 w 1617157"/>
                        <a:gd name="connsiteY1" fmla="*/ 0 h 958850"/>
                        <a:gd name="connsiteX2" fmla="*/ 1617156 w 1617157"/>
                        <a:gd name="connsiteY2" fmla="*/ 479425 h 958850"/>
                        <a:gd name="connsiteX3" fmla="*/ 1014730 w 1617157"/>
                        <a:gd name="connsiteY3" fmla="*/ 958850 h 958850"/>
                        <a:gd name="connsiteX4" fmla="*/ 0 w 1617157"/>
                        <a:gd name="connsiteY4" fmla="*/ 958850 h 958850"/>
                        <a:gd name="connsiteX5" fmla="*/ 0 w 1617157"/>
                        <a:gd name="connsiteY5" fmla="*/ 479425 h 958850"/>
                        <a:gd name="connsiteX6" fmla="*/ 0 w 1617157"/>
                        <a:gd name="connsiteY6" fmla="*/ 0 h 958850"/>
                        <a:gd name="connsiteX0" fmla="*/ 0 w 2108231"/>
                        <a:gd name="connsiteY0" fmla="*/ 0 h 958850"/>
                        <a:gd name="connsiteX1" fmla="*/ 2108231 w 2108231"/>
                        <a:gd name="connsiteY1" fmla="*/ 0 h 958850"/>
                        <a:gd name="connsiteX2" fmla="*/ 1617156 w 2108231"/>
                        <a:gd name="connsiteY2" fmla="*/ 479425 h 958850"/>
                        <a:gd name="connsiteX3" fmla="*/ 1014730 w 2108231"/>
                        <a:gd name="connsiteY3" fmla="*/ 958850 h 958850"/>
                        <a:gd name="connsiteX4" fmla="*/ 0 w 2108231"/>
                        <a:gd name="connsiteY4" fmla="*/ 958850 h 958850"/>
                        <a:gd name="connsiteX5" fmla="*/ 0 w 2108231"/>
                        <a:gd name="connsiteY5" fmla="*/ 479425 h 958850"/>
                        <a:gd name="connsiteX6" fmla="*/ 0 w 2108231"/>
                        <a:gd name="connsiteY6" fmla="*/ 0 h 958850"/>
                        <a:gd name="connsiteX0" fmla="*/ 0 w 2172692"/>
                        <a:gd name="connsiteY0" fmla="*/ 0 h 958850"/>
                        <a:gd name="connsiteX1" fmla="*/ 2108231 w 2172692"/>
                        <a:gd name="connsiteY1" fmla="*/ 0 h 958850"/>
                        <a:gd name="connsiteX2" fmla="*/ 1617156 w 2172692"/>
                        <a:gd name="connsiteY2" fmla="*/ 479425 h 958850"/>
                        <a:gd name="connsiteX3" fmla="*/ 2172692 w 2172692"/>
                        <a:gd name="connsiteY3" fmla="*/ 936548 h 958850"/>
                        <a:gd name="connsiteX4" fmla="*/ 0 w 2172692"/>
                        <a:gd name="connsiteY4" fmla="*/ 958850 h 958850"/>
                        <a:gd name="connsiteX5" fmla="*/ 0 w 2172692"/>
                        <a:gd name="connsiteY5" fmla="*/ 479425 h 958850"/>
                        <a:gd name="connsiteX6" fmla="*/ 0 w 2172692"/>
                        <a:gd name="connsiteY6" fmla="*/ 0 h 958850"/>
                        <a:gd name="connsiteX0" fmla="*/ 0 w 2416820"/>
                        <a:gd name="connsiteY0" fmla="*/ 0 h 958850"/>
                        <a:gd name="connsiteX1" fmla="*/ 2416819 w 2416820"/>
                        <a:gd name="connsiteY1" fmla="*/ 0 h 958850"/>
                        <a:gd name="connsiteX2" fmla="*/ 1617156 w 2416820"/>
                        <a:gd name="connsiteY2" fmla="*/ 479425 h 958850"/>
                        <a:gd name="connsiteX3" fmla="*/ 2172692 w 2416820"/>
                        <a:gd name="connsiteY3" fmla="*/ 936548 h 958850"/>
                        <a:gd name="connsiteX4" fmla="*/ 0 w 2416820"/>
                        <a:gd name="connsiteY4" fmla="*/ 958850 h 958850"/>
                        <a:gd name="connsiteX5" fmla="*/ 0 w 2416820"/>
                        <a:gd name="connsiteY5" fmla="*/ 479425 h 958850"/>
                        <a:gd name="connsiteX6" fmla="*/ 0 w 2416820"/>
                        <a:gd name="connsiteY6" fmla="*/ 0 h 958850"/>
                        <a:gd name="connsiteX0" fmla="*/ 0 w 2416820"/>
                        <a:gd name="connsiteY0" fmla="*/ 0 h 958850"/>
                        <a:gd name="connsiteX1" fmla="*/ 2416819 w 2416820"/>
                        <a:gd name="connsiteY1" fmla="*/ 0 h 958850"/>
                        <a:gd name="connsiteX2" fmla="*/ 1617156 w 2416820"/>
                        <a:gd name="connsiteY2" fmla="*/ 479425 h 958850"/>
                        <a:gd name="connsiteX3" fmla="*/ 2416820 w 2416820"/>
                        <a:gd name="connsiteY3" fmla="*/ 958850 h 958850"/>
                        <a:gd name="connsiteX4" fmla="*/ 0 w 2416820"/>
                        <a:gd name="connsiteY4" fmla="*/ 958850 h 958850"/>
                        <a:gd name="connsiteX5" fmla="*/ 0 w 2416820"/>
                        <a:gd name="connsiteY5" fmla="*/ 479425 h 958850"/>
                        <a:gd name="connsiteX6" fmla="*/ 0 w 2416820"/>
                        <a:gd name="connsiteY6" fmla="*/ 0 h 958850"/>
                        <a:gd name="connsiteX0" fmla="*/ 0 w 2416820"/>
                        <a:gd name="connsiteY0" fmla="*/ 0 h 958850"/>
                        <a:gd name="connsiteX1" fmla="*/ 2416819 w 2416820"/>
                        <a:gd name="connsiteY1" fmla="*/ 0 h 958850"/>
                        <a:gd name="connsiteX2" fmla="*/ 2148053 w 2416820"/>
                        <a:gd name="connsiteY2" fmla="*/ 479425 h 958850"/>
                        <a:gd name="connsiteX3" fmla="*/ 2416820 w 2416820"/>
                        <a:gd name="connsiteY3" fmla="*/ 958850 h 958850"/>
                        <a:gd name="connsiteX4" fmla="*/ 0 w 2416820"/>
                        <a:gd name="connsiteY4" fmla="*/ 958850 h 958850"/>
                        <a:gd name="connsiteX5" fmla="*/ 0 w 2416820"/>
                        <a:gd name="connsiteY5" fmla="*/ 479425 h 958850"/>
                        <a:gd name="connsiteX6" fmla="*/ 0 w 2416820"/>
                        <a:gd name="connsiteY6" fmla="*/ 0 h 958850"/>
                        <a:gd name="connsiteX0" fmla="*/ 0 w 2416820"/>
                        <a:gd name="connsiteY0" fmla="*/ 0 h 958850"/>
                        <a:gd name="connsiteX1" fmla="*/ 2416819 w 2416820"/>
                        <a:gd name="connsiteY1" fmla="*/ 0 h 958850"/>
                        <a:gd name="connsiteX2" fmla="*/ 2148053 w 2416820"/>
                        <a:gd name="connsiteY2" fmla="*/ 479425 h 958850"/>
                        <a:gd name="connsiteX3" fmla="*/ 2416820 w 2416820"/>
                        <a:gd name="connsiteY3" fmla="*/ 958850 h 958850"/>
                        <a:gd name="connsiteX4" fmla="*/ 0 w 2416820"/>
                        <a:gd name="connsiteY4" fmla="*/ 958850 h 958850"/>
                        <a:gd name="connsiteX5" fmla="*/ 9004 w 2416820"/>
                        <a:gd name="connsiteY5" fmla="*/ 462946 h 958850"/>
                        <a:gd name="connsiteX6" fmla="*/ 0 w 2416820"/>
                        <a:gd name="connsiteY6" fmla="*/ 0 h 958850"/>
                        <a:gd name="connsiteX0" fmla="*/ 19576 w 2416820"/>
                        <a:gd name="connsiteY0" fmla="*/ 1655 h 958850"/>
                        <a:gd name="connsiteX1" fmla="*/ 2416819 w 2416820"/>
                        <a:gd name="connsiteY1" fmla="*/ 0 h 958850"/>
                        <a:gd name="connsiteX2" fmla="*/ 2148053 w 2416820"/>
                        <a:gd name="connsiteY2" fmla="*/ 479425 h 958850"/>
                        <a:gd name="connsiteX3" fmla="*/ 2416820 w 2416820"/>
                        <a:gd name="connsiteY3" fmla="*/ 958850 h 958850"/>
                        <a:gd name="connsiteX4" fmla="*/ 0 w 2416820"/>
                        <a:gd name="connsiteY4" fmla="*/ 958850 h 958850"/>
                        <a:gd name="connsiteX5" fmla="*/ 9004 w 2416820"/>
                        <a:gd name="connsiteY5" fmla="*/ 462946 h 958850"/>
                        <a:gd name="connsiteX6" fmla="*/ 19576 w 2416820"/>
                        <a:gd name="connsiteY6" fmla="*/ 1655 h 958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16820" h="958850">
                          <a:moveTo>
                            <a:pt x="19576" y="1655"/>
                          </a:moveTo>
                          <a:lnTo>
                            <a:pt x="2416819" y="0"/>
                          </a:lnTo>
                          <a:lnTo>
                            <a:pt x="2148053" y="479425"/>
                          </a:lnTo>
                          <a:lnTo>
                            <a:pt x="2416820" y="958850"/>
                          </a:lnTo>
                          <a:lnTo>
                            <a:pt x="0" y="958850"/>
                          </a:lnTo>
                          <a:lnTo>
                            <a:pt x="9004" y="462946"/>
                          </a:lnTo>
                          <a:lnTo>
                            <a:pt x="19576" y="1655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9398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HES logo" descr="Historic Environment Scotland logo">
              <a:extLst>
                <a:ext uri="{FF2B5EF4-FFF2-40B4-BE49-F238E27FC236}">
                  <a16:creationId xmlns:a16="http://schemas.microsoft.com/office/drawing/2014/main" id="{B52DFE8E-2CAA-4F18-BF28-BE76B538D810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5930">
              <a:off x="6186791" y="6026329"/>
              <a:ext cx="2695438" cy="41606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814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878674" y="4258337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800758" y="1713909"/>
            <a:ext cx="9592236" cy="4188743"/>
          </a:xfrm>
          <a:prstGeom prst="rect">
            <a:avLst/>
          </a:prstGeom>
          <a:solidFill>
            <a:srgbClr val="AC3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0672" y="737943"/>
            <a:ext cx="1091065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 Name three jobs in the palace kitchen: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15FD7-D339-4A5D-85AF-7C365EDD625F}"/>
              </a:ext>
            </a:extLst>
          </p:cNvPr>
          <p:cNvSpPr/>
          <p:nvPr/>
        </p:nvSpPr>
        <p:spPr>
          <a:xfrm>
            <a:off x="1452895" y="2705372"/>
            <a:ext cx="5493338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69BD4-0AB8-474C-A83D-B747877BA5FE}"/>
              </a:ext>
            </a:extLst>
          </p:cNvPr>
          <p:cNvSpPr/>
          <p:nvPr/>
        </p:nvSpPr>
        <p:spPr>
          <a:xfrm>
            <a:off x="1452895" y="3659981"/>
            <a:ext cx="5493338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DADBA-0AA8-457B-BA36-CAC997BDDA39}"/>
              </a:ext>
            </a:extLst>
          </p:cNvPr>
          <p:cNvSpPr/>
          <p:nvPr/>
        </p:nvSpPr>
        <p:spPr>
          <a:xfrm>
            <a:off x="1452895" y="4631616"/>
            <a:ext cx="5493338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3?</a:t>
            </a:r>
          </a:p>
        </p:txBody>
      </p:sp>
      <p:pic>
        <p:nvPicPr>
          <p:cNvPr id="8" name="Picture 7" descr="The fireplace archway in the court kitchen at Linlithgow Palace.">
            <a:extLst>
              <a:ext uri="{FF2B5EF4-FFF2-40B4-BE49-F238E27FC236}">
                <a16:creationId xmlns:a16="http://schemas.microsoft.com/office/drawing/2014/main" id="{6A07D053-2C2F-4C55-8EED-90668A4E7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16" y="1434877"/>
            <a:ext cx="3824671" cy="254978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9098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890321" y="4276914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812403" y="1693770"/>
            <a:ext cx="9592236" cy="4188743"/>
          </a:xfrm>
          <a:prstGeom prst="rect">
            <a:avLst/>
          </a:prstGeom>
          <a:solidFill>
            <a:srgbClr val="A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srgbClr val="005685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7012" y="561621"/>
            <a:ext cx="10402401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 Name three dishes the cooks were preparing                                     for the feast: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15FD7-D339-4A5D-85AF-7C365EDD625F}"/>
              </a:ext>
            </a:extLst>
          </p:cNvPr>
          <p:cNvSpPr/>
          <p:nvPr/>
        </p:nvSpPr>
        <p:spPr>
          <a:xfrm>
            <a:off x="1205773" y="2604221"/>
            <a:ext cx="5435659" cy="698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6B6FF0-5A42-44DD-BC68-862DED508846}"/>
              </a:ext>
            </a:extLst>
          </p:cNvPr>
          <p:cNvSpPr/>
          <p:nvPr/>
        </p:nvSpPr>
        <p:spPr>
          <a:xfrm>
            <a:off x="1205773" y="3564361"/>
            <a:ext cx="5435660" cy="698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2A4307-750B-424E-8549-69283A78D842}"/>
              </a:ext>
            </a:extLst>
          </p:cNvPr>
          <p:cNvSpPr/>
          <p:nvPr/>
        </p:nvSpPr>
        <p:spPr>
          <a:xfrm>
            <a:off x="1205773" y="4524501"/>
            <a:ext cx="5435660" cy="698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3?</a:t>
            </a:r>
          </a:p>
        </p:txBody>
      </p:sp>
      <p:pic>
        <p:nvPicPr>
          <p:cNvPr id="9" name="Picture 8" descr="Plates of royal feast food.">
            <a:extLst>
              <a:ext uri="{FF2B5EF4-FFF2-40B4-BE49-F238E27FC236}">
                <a16:creationId xmlns:a16="http://schemas.microsoft.com/office/drawing/2014/main" id="{6EF53AFF-89DD-415B-80CF-B28DA594E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07" y="1388020"/>
            <a:ext cx="3841004" cy="241395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1729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963670" y="4570869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818802" y="1845276"/>
            <a:ext cx="9654235" cy="4343974"/>
          </a:xfrm>
          <a:prstGeom prst="rect">
            <a:avLst/>
          </a:prstGeom>
          <a:solidFill>
            <a:srgbClr val="692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8458" y="643291"/>
            <a:ext cx="11991914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11. Which dance did the junior guides demonstrate                                in the film?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929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45A9ED-52EA-4BA2-B7FF-7206A51ACD98}"/>
              </a:ext>
            </a:extLst>
          </p:cNvPr>
          <p:cNvSpPr/>
          <p:nvPr/>
        </p:nvSpPr>
        <p:spPr>
          <a:xfrm>
            <a:off x="1609618" y="2345127"/>
            <a:ext cx="6874773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lphaUcPeriod"/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Brass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FF6B58-CF0F-4501-9B1B-92351D544DDB}"/>
              </a:ext>
            </a:extLst>
          </p:cNvPr>
          <p:cNvSpPr/>
          <p:nvPr/>
        </p:nvSpPr>
        <p:spPr>
          <a:xfrm>
            <a:off x="1609618" y="3248959"/>
            <a:ext cx="6874773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Basse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A1C936-7473-4732-A7EB-5014399E1428}"/>
              </a:ext>
            </a:extLst>
          </p:cNvPr>
          <p:cNvSpPr/>
          <p:nvPr/>
        </p:nvSpPr>
        <p:spPr>
          <a:xfrm>
            <a:off x="1609618" y="4169990"/>
            <a:ext cx="6874773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Boss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C5C0725-541A-4B32-BF68-7E914469F07C}"/>
              </a:ext>
            </a:extLst>
          </p:cNvPr>
          <p:cNvSpPr/>
          <p:nvPr/>
        </p:nvSpPr>
        <p:spPr>
          <a:xfrm>
            <a:off x="1609620" y="5073822"/>
            <a:ext cx="6874771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Brace</a:t>
            </a:r>
          </a:p>
        </p:txBody>
      </p:sp>
      <p:pic>
        <p:nvPicPr>
          <p:cNvPr id="5" name="Picture 4" descr="Living history actors dressed in medieval costume performing a Royal Stewart court dance.">
            <a:extLst>
              <a:ext uri="{FF2B5EF4-FFF2-40B4-BE49-F238E27FC236}">
                <a16:creationId xmlns:a16="http://schemas.microsoft.com/office/drawing/2014/main" id="{29D5123B-808C-40E8-AC0E-E610E6581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3" y="1398988"/>
            <a:ext cx="2893490" cy="192522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59271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1023052" y="4645780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945136" y="2058535"/>
            <a:ext cx="9592236" cy="4188743"/>
          </a:xfrm>
          <a:prstGeom prst="rect">
            <a:avLst/>
          </a:prstGeom>
          <a:solidFill>
            <a:srgbClr val="AC3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9811" y="589354"/>
            <a:ext cx="10682446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 Which of these types of Great Hall entertainment was 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mentioned in the film?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15FD7-D339-4A5D-85AF-7C365EDD625F}"/>
              </a:ext>
            </a:extLst>
          </p:cNvPr>
          <p:cNvSpPr/>
          <p:nvPr/>
        </p:nvSpPr>
        <p:spPr>
          <a:xfrm>
            <a:off x="1616117" y="2606264"/>
            <a:ext cx="5939715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lphaUcPeriod"/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wire walking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69BD4-0AB8-474C-A83D-B747877BA5FE}"/>
              </a:ext>
            </a:extLst>
          </p:cNvPr>
          <p:cNvSpPr/>
          <p:nvPr/>
        </p:nvSpPr>
        <p:spPr>
          <a:xfrm>
            <a:off x="1616117" y="3461302"/>
            <a:ext cx="5939715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Juggling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DADBA-0AA8-457B-BA36-CAC997BDDA39}"/>
              </a:ext>
            </a:extLst>
          </p:cNvPr>
          <p:cNvSpPr/>
          <p:nvPr/>
        </p:nvSpPr>
        <p:spPr>
          <a:xfrm>
            <a:off x="1616117" y="4312111"/>
            <a:ext cx="5939715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 Acrobatics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66A259-3961-4A5A-954D-3809EB13CC72}"/>
              </a:ext>
            </a:extLst>
          </p:cNvPr>
          <p:cNvSpPr/>
          <p:nvPr/>
        </p:nvSpPr>
        <p:spPr>
          <a:xfrm>
            <a:off x="1616119" y="5213167"/>
            <a:ext cx="5939713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 Dancing</a:t>
            </a:r>
          </a:p>
        </p:txBody>
      </p:sp>
      <p:pic>
        <p:nvPicPr>
          <p:cNvPr id="8" name="Picture 7" descr="A living history actor dressed as a court jester juggles balls outside in a cobbled street.">
            <a:extLst>
              <a:ext uri="{FF2B5EF4-FFF2-40B4-BE49-F238E27FC236}">
                <a16:creationId xmlns:a16="http://schemas.microsoft.com/office/drawing/2014/main" id="{7E920569-EA00-4D66-B3C8-0E8DF6FAB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69" y="1743304"/>
            <a:ext cx="2556241" cy="310141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8883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23007-1EAC-4544-8B5F-E074EF3F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-53449" y="-484990"/>
            <a:ext cx="12205474" cy="1699758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58CCD5-9EF1-448B-8AAD-40820706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377549">
            <a:off x="-52264" y="-662843"/>
            <a:ext cx="12434932" cy="1781592"/>
          </a:xfrm>
          <a:prstGeom prst="rect">
            <a:avLst/>
          </a:prstGeom>
          <a:solidFill>
            <a:srgbClr val="005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Linlithgow Palace – Quiz Answers 1-3 </a:t>
            </a:r>
          </a:p>
        </p:txBody>
      </p:sp>
      <p:sp>
        <p:nvSpPr>
          <p:cNvPr id="9" name="Title 1" descr="Quiz Answers">
            <a:extLst>
              <a:ext uri="{FF2B5EF4-FFF2-40B4-BE49-F238E27FC236}">
                <a16:creationId xmlns:a16="http://schemas.microsoft.com/office/drawing/2014/main" id="{0F33055B-B3CA-41B9-82D9-330F76F23D60}"/>
              </a:ext>
            </a:extLst>
          </p:cNvPr>
          <p:cNvSpPr txBox="1">
            <a:spLocks/>
          </p:cNvSpPr>
          <p:nvPr/>
        </p:nvSpPr>
        <p:spPr>
          <a:xfrm rot="21384528">
            <a:off x="2104929" y="375643"/>
            <a:ext cx="8316688" cy="721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otham Book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4400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960855-AE88-4DB3-820D-E1DA195120D8}"/>
              </a:ext>
            </a:extLst>
          </p:cNvPr>
          <p:cNvSpPr txBox="1"/>
          <p:nvPr/>
        </p:nvSpPr>
        <p:spPr>
          <a:xfrm>
            <a:off x="444207" y="1760388"/>
            <a:ext cx="79640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(1 point)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Many of the Stewart Kings were called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James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(option D).</a:t>
            </a:r>
          </a:p>
          <a:p>
            <a:endParaRPr lang="en-GB" sz="2400" dirty="0">
              <a:solidFill>
                <a:srgbClr val="692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(1 point)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Mary Queen of Scots was Elizabeth I of England’s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cousin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(option B).</a:t>
            </a:r>
          </a:p>
          <a:p>
            <a:pPr defTabSz="457200">
              <a:defRPr/>
            </a:pPr>
            <a:endParaRPr lang="en-GB" sz="2400" dirty="0">
              <a:solidFill>
                <a:srgbClr val="692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r>
              <a:rPr lang="en-GB" sz="2400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(1 point each, up to a maximum of 3) </a:t>
            </a:r>
          </a:p>
          <a:p>
            <a:pPr defTabSz="457200"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Guards kept Linlithgow Palace safe by: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Lowering and raising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drawbridge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Lowering and raising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portcullis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Checking everyone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coming in and out (for weapons)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Patrolling key points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around the Palace</a:t>
            </a:r>
          </a:p>
        </p:txBody>
      </p:sp>
      <p:pic>
        <p:nvPicPr>
          <p:cNvPr id="12" name="Picture 11" descr="Reconstruction of Stirling Head sculpture of James the First of Scotland.">
            <a:extLst>
              <a:ext uri="{FF2B5EF4-FFF2-40B4-BE49-F238E27FC236}">
                <a16:creationId xmlns:a16="http://schemas.microsoft.com/office/drawing/2014/main" id="{D637FE3B-5120-4E1F-A89C-18BDDD516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36" y="1643203"/>
            <a:ext cx="2000089" cy="200008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3" name="Picture 12" descr="Portrait of Mary Queen of Scots. Mary is wearing a black formal dress with a white ruff collar and headdress and a cross necklace.">
            <a:extLst>
              <a:ext uri="{FF2B5EF4-FFF2-40B4-BE49-F238E27FC236}">
                <a16:creationId xmlns:a16="http://schemas.microsoft.com/office/drawing/2014/main" id="{D88E538C-1A58-430A-ACCF-14BDD406D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36" y="3954888"/>
            <a:ext cx="1889390" cy="222895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4" name="Picture 13" descr="A living history actor dressed in a guard uniform holding a pike weapon.">
            <a:extLst>
              <a:ext uri="{FF2B5EF4-FFF2-40B4-BE49-F238E27FC236}">
                <a16:creationId xmlns:a16="http://schemas.microsoft.com/office/drawing/2014/main" id="{91479797-13D9-4E0F-A67F-29A46FC9D0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3539" r="8418" b="6648"/>
          <a:stretch/>
        </p:blipFill>
        <p:spPr>
          <a:xfrm>
            <a:off x="10195812" y="2726880"/>
            <a:ext cx="1568022" cy="234248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7584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23007-1EAC-4544-8B5F-E074EF3F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-53449" y="-484990"/>
            <a:ext cx="12205474" cy="1699758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58CCD5-9EF1-448B-8AAD-40820706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377549">
            <a:off x="-84349" y="-670306"/>
            <a:ext cx="12437565" cy="1781592"/>
          </a:xfrm>
          <a:prstGeom prst="rect">
            <a:avLst/>
          </a:prstGeom>
          <a:solidFill>
            <a:srgbClr val="005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Linlithgow Palace – Quiz Answers 4-6</a:t>
            </a:r>
          </a:p>
        </p:txBody>
      </p:sp>
      <p:sp>
        <p:nvSpPr>
          <p:cNvPr id="9" name="Title 1" descr="Quiz Answers">
            <a:extLst>
              <a:ext uri="{FF2B5EF4-FFF2-40B4-BE49-F238E27FC236}">
                <a16:creationId xmlns:a16="http://schemas.microsoft.com/office/drawing/2014/main" id="{0F33055B-B3CA-41B9-82D9-330F76F23D60}"/>
              </a:ext>
            </a:extLst>
          </p:cNvPr>
          <p:cNvSpPr txBox="1">
            <a:spLocks/>
          </p:cNvSpPr>
          <p:nvPr/>
        </p:nvSpPr>
        <p:spPr>
          <a:xfrm rot="21384528">
            <a:off x="2104929" y="375643"/>
            <a:ext cx="8316688" cy="721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otham Book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CE1C3-2F84-40D2-8E74-33E6010959FF}"/>
              </a:ext>
            </a:extLst>
          </p:cNvPr>
          <p:cNvSpPr txBox="1"/>
          <p:nvPr/>
        </p:nvSpPr>
        <p:spPr>
          <a:xfrm>
            <a:off x="488412" y="1777593"/>
            <a:ext cx="7056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(1 point)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thistle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Scotland (option C)</a:t>
            </a:r>
          </a:p>
          <a:p>
            <a:endParaRPr lang="en-GB" sz="2400" dirty="0">
              <a:solidFill>
                <a:srgbClr val="692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(1 point)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Another word for a code is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cipher</a:t>
            </a:r>
          </a:p>
          <a:p>
            <a:endParaRPr lang="en-GB" sz="2400" dirty="0">
              <a:solidFill>
                <a:srgbClr val="692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(1 point each, up to a maximum of 2) </a:t>
            </a:r>
          </a:p>
          <a:p>
            <a:pPr defTabSz="457200"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types of codes include: 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Caesar cipher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Backwards writing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Letter swap</a:t>
            </a:r>
          </a:p>
          <a:p>
            <a:pPr defTabSz="457200">
              <a:defRPr/>
            </a:pPr>
            <a:endParaRPr lang="en-GB" sz="2400" dirty="0">
              <a:solidFill>
                <a:srgbClr val="692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decorated pediment above a window at Linlithgow Palace showing lettering and flowers including roses and lillies. ">
            <a:extLst>
              <a:ext uri="{FF2B5EF4-FFF2-40B4-BE49-F238E27FC236}">
                <a16:creationId xmlns:a16="http://schemas.microsoft.com/office/drawing/2014/main" id="{1954EB9B-94A0-4355-950C-1470E81CC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66" y="1567265"/>
            <a:ext cx="3433724" cy="228468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5" name="Picture 14" descr="A scroll document tied with a red ribbon alongside a red feather quill pen. ">
            <a:extLst>
              <a:ext uri="{FF2B5EF4-FFF2-40B4-BE49-F238E27FC236}">
                <a16:creationId xmlns:a16="http://schemas.microsoft.com/office/drawing/2014/main" id="{7447360D-7277-4FF5-8F0A-C777B298C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30" y="3914468"/>
            <a:ext cx="3433724" cy="232491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6652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23007-1EAC-4544-8B5F-E074EF3F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-37407" y="-484990"/>
            <a:ext cx="12205474" cy="1699758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58CCD5-9EF1-448B-8AAD-40820706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377549">
            <a:off x="-68139" y="-657700"/>
            <a:ext cx="12275884" cy="1781592"/>
          </a:xfrm>
          <a:prstGeom prst="rect">
            <a:avLst/>
          </a:prstGeom>
          <a:solidFill>
            <a:srgbClr val="005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Linlithgow Palace – Quiz Answers 7-8</a:t>
            </a:r>
          </a:p>
        </p:txBody>
      </p:sp>
      <p:sp>
        <p:nvSpPr>
          <p:cNvPr id="9" name="Title 1" descr="Explore Linlithgow Palace Quiz Answers 7-8">
            <a:extLst>
              <a:ext uri="{FF2B5EF4-FFF2-40B4-BE49-F238E27FC236}">
                <a16:creationId xmlns:a16="http://schemas.microsoft.com/office/drawing/2014/main" id="{0F33055B-B3CA-41B9-82D9-330F76F23D60}"/>
              </a:ext>
            </a:extLst>
          </p:cNvPr>
          <p:cNvSpPr txBox="1">
            <a:spLocks/>
          </p:cNvSpPr>
          <p:nvPr/>
        </p:nvSpPr>
        <p:spPr>
          <a:xfrm rot="21384528">
            <a:off x="2104929" y="375643"/>
            <a:ext cx="8316688" cy="721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otham Book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4400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CE1C3-2F84-40D2-8E74-33E6010959FF}"/>
              </a:ext>
            </a:extLst>
          </p:cNvPr>
          <p:cNvSpPr txBox="1"/>
          <p:nvPr/>
        </p:nvSpPr>
        <p:spPr>
          <a:xfrm>
            <a:off x="461111" y="1777593"/>
            <a:ext cx="68059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(1 point each)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Men would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bow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and women would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curtsey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when meeting royalty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692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(1 point each, up to a maximum of 3)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Table manner rules at banquets included: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Don’t start eating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before King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Stop eating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the King stops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sniff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Keep your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elbows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off the table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iving history actors playing James the Fifth and Mary of Guise and queen in costume, sitting  on wooden thrones.">
            <a:extLst>
              <a:ext uri="{FF2B5EF4-FFF2-40B4-BE49-F238E27FC236}">
                <a16:creationId xmlns:a16="http://schemas.microsoft.com/office/drawing/2014/main" id="{44469070-FAE3-4CAA-AF68-BDE284EBC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10" y="1467136"/>
            <a:ext cx="3026578" cy="2486681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1" name="Picture 10" descr="Living history actors in medieval costumes at a reconstructed Medieval Midwinter feast scene. The king and queen are seated on thrones at a table with plates of food. Other characters are standing near the table.">
            <a:extLst>
              <a:ext uri="{FF2B5EF4-FFF2-40B4-BE49-F238E27FC236}">
                <a16:creationId xmlns:a16="http://schemas.microsoft.com/office/drawing/2014/main" id="{7AE66EE4-5056-4B72-97B2-727F0AADF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57" y="3919230"/>
            <a:ext cx="3307467" cy="214468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05392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23007-1EAC-4544-8B5F-E074EF3F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-53480" y="-486154"/>
            <a:ext cx="12249557" cy="1699758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58CCD5-9EF1-448B-8AAD-40820706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377549">
            <a:off x="-68150" y="-658008"/>
            <a:ext cx="12285387" cy="1781592"/>
          </a:xfrm>
          <a:prstGeom prst="rect">
            <a:avLst/>
          </a:prstGeom>
          <a:solidFill>
            <a:srgbClr val="005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Linlithgow Palace – Quiz Answers 9</a:t>
            </a:r>
          </a:p>
        </p:txBody>
      </p:sp>
      <p:sp>
        <p:nvSpPr>
          <p:cNvPr id="9" name="Title 1" descr="Explore Linlithgow Palace Quiz Answers 9">
            <a:extLst>
              <a:ext uri="{FF2B5EF4-FFF2-40B4-BE49-F238E27FC236}">
                <a16:creationId xmlns:a16="http://schemas.microsoft.com/office/drawing/2014/main" id="{0F33055B-B3CA-41B9-82D9-330F76F23D60}"/>
              </a:ext>
            </a:extLst>
          </p:cNvPr>
          <p:cNvSpPr txBox="1">
            <a:spLocks/>
          </p:cNvSpPr>
          <p:nvPr/>
        </p:nvSpPr>
        <p:spPr>
          <a:xfrm rot="21384528">
            <a:off x="2104929" y="375643"/>
            <a:ext cx="8316688" cy="721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otham Book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4400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7CE1C3-2F84-40D2-8E74-33E6010959FF}"/>
              </a:ext>
            </a:extLst>
          </p:cNvPr>
          <p:cNvSpPr txBox="1"/>
          <p:nvPr/>
        </p:nvSpPr>
        <p:spPr>
          <a:xfrm>
            <a:off x="461112" y="1791927"/>
            <a:ext cx="59878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9</a:t>
            </a:r>
            <a:r>
              <a:rPr lang="en-GB" sz="2400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457200"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(1 point each, up to a maximum of 3)</a:t>
            </a:r>
          </a:p>
          <a:p>
            <a:pPr defTabSz="457200">
              <a:defRPr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Jobs in the palace kitchen included: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Turnbrochie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Kitchen maids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Servants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Cleaners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Potwashers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n illustration of a turnbrochie turning a joint of meat on a spit over a fire.">
            <a:extLst>
              <a:ext uri="{FF2B5EF4-FFF2-40B4-BE49-F238E27FC236}">
                <a16:creationId xmlns:a16="http://schemas.microsoft.com/office/drawing/2014/main" id="{7AE66EE4-5056-4B72-97B2-727F0AADF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8198" y="4130967"/>
            <a:ext cx="3942718" cy="1739255"/>
          </a:xfrm>
          <a:prstGeom prst="rect">
            <a:avLst/>
          </a:prstGeom>
          <a:ln w="57150">
            <a:noFill/>
          </a:ln>
        </p:spPr>
      </p:pic>
      <p:pic>
        <p:nvPicPr>
          <p:cNvPr id="12" name="Picture 11" descr="The fireplace archway in the court kitchen at Linlithgow Palace.">
            <a:extLst>
              <a:ext uri="{FF2B5EF4-FFF2-40B4-BE49-F238E27FC236}">
                <a16:creationId xmlns:a16="http://schemas.microsoft.com/office/drawing/2014/main" id="{F724D8C1-120E-4151-9622-73176C59C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16" y="1518927"/>
            <a:ext cx="3436200" cy="22908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Picture 2" descr="An illustration of a cauldron suspended over a fire,">
            <a:extLst>
              <a:ext uri="{FF2B5EF4-FFF2-40B4-BE49-F238E27FC236}">
                <a16:creationId xmlns:a16="http://schemas.microsoft.com/office/drawing/2014/main" id="{0B120988-F59F-471B-9173-1D5DC5F8C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16" y="4088660"/>
            <a:ext cx="1991009" cy="2500826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91281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23007-1EAC-4544-8B5F-E074EF3F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-53449" y="-484990"/>
            <a:ext cx="12205474" cy="1699758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58CCD5-9EF1-448B-8AAD-40820706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377549">
            <a:off x="-68271" y="-661755"/>
            <a:ext cx="12401293" cy="1781592"/>
          </a:xfrm>
          <a:prstGeom prst="rect">
            <a:avLst/>
          </a:prstGeom>
          <a:solidFill>
            <a:srgbClr val="005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Linlithgow Palace – Quiz Answers 10</a:t>
            </a:r>
          </a:p>
        </p:txBody>
      </p:sp>
      <p:sp>
        <p:nvSpPr>
          <p:cNvPr id="9" name="Title 1" descr="Quiz Answers">
            <a:extLst>
              <a:ext uri="{FF2B5EF4-FFF2-40B4-BE49-F238E27FC236}">
                <a16:creationId xmlns:a16="http://schemas.microsoft.com/office/drawing/2014/main" id="{0F33055B-B3CA-41B9-82D9-330F76F23D60}"/>
              </a:ext>
            </a:extLst>
          </p:cNvPr>
          <p:cNvSpPr txBox="1">
            <a:spLocks/>
          </p:cNvSpPr>
          <p:nvPr/>
        </p:nvSpPr>
        <p:spPr>
          <a:xfrm rot="21384528">
            <a:off x="2104929" y="375643"/>
            <a:ext cx="8316688" cy="721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otham Book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4400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3447B-2941-4A3F-9172-DEE6F4CD4156}"/>
              </a:ext>
            </a:extLst>
          </p:cNvPr>
          <p:cNvSpPr txBox="1"/>
          <p:nvPr/>
        </p:nvSpPr>
        <p:spPr>
          <a:xfrm>
            <a:off x="520699" y="1760421"/>
            <a:ext cx="76431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10</a:t>
            </a:r>
            <a:r>
              <a:rPr lang="en-GB" sz="2400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point each up to a maximum of 3, plus up to 2 bonus points if you remembered the stuffing!)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 cooks were preparing: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Roast peacock (stuffed with mallard &amp; teal for bonus point!)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Swan (stuffed with capon, pigeon &amp; robin for bonus point!)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Pies (tongue and mutton)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Trout/trout pastries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Points can be given to answers like ‘Roast meats’, ‘pies’ and ‘fish’ without naming the types of meat/fish.</a:t>
            </a:r>
          </a:p>
        </p:txBody>
      </p:sp>
      <p:pic>
        <p:nvPicPr>
          <p:cNvPr id="10" name="Picture 9" descr="Plates of royal feast food.">
            <a:extLst>
              <a:ext uri="{FF2B5EF4-FFF2-40B4-BE49-F238E27FC236}">
                <a16:creationId xmlns:a16="http://schemas.microsoft.com/office/drawing/2014/main" id="{520A5102-C43D-44BF-8AD9-468F37410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43" y="4207244"/>
            <a:ext cx="3473011" cy="218268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Picture 2" descr="Illustration of a swan on a large plate surrounded by vegetables - beetroot, onions and carrots.">
            <a:extLst>
              <a:ext uri="{FF2B5EF4-FFF2-40B4-BE49-F238E27FC236}">
                <a16:creationId xmlns:a16="http://schemas.microsoft.com/office/drawing/2014/main" id="{86DC6FA9-F5E3-4633-A683-CE2B2E569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65" y="1687205"/>
            <a:ext cx="3919736" cy="2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6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23007-1EAC-4544-8B5F-E074EF3F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-53449" y="-484990"/>
            <a:ext cx="12205474" cy="1699758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58CCD5-9EF1-448B-8AAD-40820706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1377549">
            <a:off x="-84210" y="-658585"/>
            <a:ext cx="12303239" cy="1781592"/>
          </a:xfrm>
          <a:prstGeom prst="rect">
            <a:avLst/>
          </a:prstGeom>
          <a:solidFill>
            <a:srgbClr val="00568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lyphs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Explore Linlithgow Palace – Quiz Answers 11-12</a:t>
            </a:r>
          </a:p>
        </p:txBody>
      </p:sp>
      <p:sp>
        <p:nvSpPr>
          <p:cNvPr id="9" name="Title 1" descr="Quiz answers">
            <a:extLst>
              <a:ext uri="{FF2B5EF4-FFF2-40B4-BE49-F238E27FC236}">
                <a16:creationId xmlns:a16="http://schemas.microsoft.com/office/drawing/2014/main" id="{0F33055B-B3CA-41B9-82D9-330F76F23D60}"/>
              </a:ext>
            </a:extLst>
          </p:cNvPr>
          <p:cNvSpPr txBox="1">
            <a:spLocks/>
          </p:cNvSpPr>
          <p:nvPr/>
        </p:nvSpPr>
        <p:spPr>
          <a:xfrm rot="21384528">
            <a:off x="2104929" y="375643"/>
            <a:ext cx="8316688" cy="721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otham Book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4400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3447B-2941-4A3F-9172-DEE6F4CD4156}"/>
              </a:ext>
            </a:extLst>
          </p:cNvPr>
          <p:cNvSpPr txBox="1"/>
          <p:nvPr/>
        </p:nvSpPr>
        <p:spPr>
          <a:xfrm>
            <a:off x="520699" y="1760421"/>
            <a:ext cx="63774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11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(1 point)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Junior Tour Guides were demonstrating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Basse dance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(option B)</a:t>
            </a:r>
          </a:p>
          <a:p>
            <a:pPr defTabSz="457200">
              <a:defRPr/>
            </a:pPr>
            <a:endParaRPr lang="en-GB" sz="2400" dirty="0">
              <a:solidFill>
                <a:srgbClr val="A61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12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(1 point)</a:t>
            </a:r>
          </a:p>
          <a:p>
            <a:pPr defTabSz="457200"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High wire walking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(option A) was not mentioned as a type of entertainment that would have been found in Linlithgow Palace’s Great Hall.</a:t>
            </a:r>
          </a:p>
          <a:p>
            <a:pPr defTabSz="457200">
              <a:defRPr/>
            </a:pPr>
            <a:endParaRPr lang="en-GB" sz="2400" dirty="0">
              <a:solidFill>
                <a:srgbClr val="A61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defRPr/>
            </a:pPr>
            <a:endParaRPr lang="en-GB" sz="2400" dirty="0">
              <a:solidFill>
                <a:srgbClr val="A61F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iving history actors dressed in medieval costume performing a Royal Stewart court dance.">
            <a:extLst>
              <a:ext uri="{FF2B5EF4-FFF2-40B4-BE49-F238E27FC236}">
                <a16:creationId xmlns:a16="http://schemas.microsoft.com/office/drawing/2014/main" id="{2633C171-9A77-4357-A655-1D64C2704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22" y="1777593"/>
            <a:ext cx="3096528" cy="206032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3" name="Picture 12" descr="A living history actor dressed as a court jester juggles balls outside in a cobbled street.">
            <a:extLst>
              <a:ext uri="{FF2B5EF4-FFF2-40B4-BE49-F238E27FC236}">
                <a16:creationId xmlns:a16="http://schemas.microsoft.com/office/drawing/2014/main" id="{935AE163-CA23-4BE7-BBF8-613B23DFF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49" y="3429000"/>
            <a:ext cx="2128704" cy="258269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3" name="Picture 2" descr="illustration of a jester hat.">
            <a:extLst>
              <a:ext uri="{FF2B5EF4-FFF2-40B4-BE49-F238E27FC236}">
                <a16:creationId xmlns:a16="http://schemas.microsoft.com/office/drawing/2014/main" id="{DC1F81B5-DE15-4C2E-A7EE-2950351FF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835" y="4171204"/>
            <a:ext cx="2447682" cy="184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0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823520" y="4323082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733392" y="1778652"/>
            <a:ext cx="9592236" cy="4188743"/>
          </a:xfrm>
          <a:prstGeom prst="rect">
            <a:avLst/>
          </a:prstGeom>
          <a:solidFill>
            <a:srgbClr val="692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7295" y="507979"/>
            <a:ext cx="11061577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What first name were many of the Stewart kings given?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15FD7-D339-4A5D-85AF-7C365EDD625F}"/>
              </a:ext>
            </a:extLst>
          </p:cNvPr>
          <p:cNvSpPr/>
          <p:nvPr/>
        </p:nvSpPr>
        <p:spPr>
          <a:xfrm>
            <a:off x="1236272" y="2355457"/>
            <a:ext cx="6512066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lphaUcPeriod"/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George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69BD4-0AB8-474C-A83D-B747877BA5FE}"/>
              </a:ext>
            </a:extLst>
          </p:cNvPr>
          <p:cNvSpPr/>
          <p:nvPr/>
        </p:nvSpPr>
        <p:spPr>
          <a:xfrm>
            <a:off x="1236271" y="3207688"/>
            <a:ext cx="6512066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Henry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DADBA-0AA8-457B-BA36-CAC997BDDA39}"/>
              </a:ext>
            </a:extLst>
          </p:cNvPr>
          <p:cNvSpPr/>
          <p:nvPr/>
        </p:nvSpPr>
        <p:spPr>
          <a:xfrm>
            <a:off x="1241276" y="4059919"/>
            <a:ext cx="6507061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Sebastian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66A259-3961-4A5A-954D-3809EB13CC72}"/>
              </a:ext>
            </a:extLst>
          </p:cNvPr>
          <p:cNvSpPr/>
          <p:nvPr/>
        </p:nvSpPr>
        <p:spPr>
          <a:xfrm>
            <a:off x="1236269" y="4895500"/>
            <a:ext cx="6507061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James</a:t>
            </a:r>
          </a:p>
        </p:txBody>
      </p:sp>
      <p:pic>
        <p:nvPicPr>
          <p:cNvPr id="8" name="Picture 7" descr="Reconstruction of Stirling Head sculpture of James the First of Scotland.">
            <a:extLst>
              <a:ext uri="{FF2B5EF4-FFF2-40B4-BE49-F238E27FC236}">
                <a16:creationId xmlns:a16="http://schemas.microsoft.com/office/drawing/2014/main" id="{94B1E63C-CE5A-46E6-9444-9188A5986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15" y="1360102"/>
            <a:ext cx="2726374" cy="272637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95368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23007-1EAC-4544-8B5F-E074EF3F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-53449" y="-484990"/>
            <a:ext cx="12205474" cy="1699758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8CCD5-9EF1-448B-8AAD-408207060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-52803" y="-659908"/>
            <a:ext cx="12380131" cy="1781592"/>
          </a:xfrm>
          <a:prstGeom prst="rect">
            <a:avLst/>
          </a:prstGeom>
          <a:solidFill>
            <a:srgbClr val="00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sz="3600" b="1" dirty="0">
              <a:solidFill>
                <a:prstClr val="white"/>
              </a:solidFill>
              <a:latin typeface="Glyphs"/>
            </a:endParaRPr>
          </a:p>
          <a:p>
            <a:pPr algn="ctr" defTabSz="457200">
              <a:defRPr/>
            </a:pPr>
            <a:endParaRPr lang="en-GB" sz="3600" b="1" dirty="0">
              <a:solidFill>
                <a:prstClr val="white"/>
              </a:solidFill>
              <a:latin typeface="Glyphs"/>
            </a:endParaRPr>
          </a:p>
          <a:p>
            <a:pPr algn="ctr" defTabSz="457200">
              <a:defRPr/>
            </a:pPr>
            <a:r>
              <a:rPr lang="en-GB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Linlithgow Palace – Film Quiz </a:t>
            </a:r>
          </a:p>
        </p:txBody>
      </p:sp>
      <p:sp>
        <p:nvSpPr>
          <p:cNvPr id="9" name="Title 1" descr="Quiz answers">
            <a:extLst>
              <a:ext uri="{FF2B5EF4-FFF2-40B4-BE49-F238E27FC236}">
                <a16:creationId xmlns:a16="http://schemas.microsoft.com/office/drawing/2014/main" id="{0F33055B-B3CA-41B9-82D9-330F76F23D60}"/>
              </a:ext>
            </a:extLst>
          </p:cNvPr>
          <p:cNvSpPr txBox="1">
            <a:spLocks/>
          </p:cNvSpPr>
          <p:nvPr/>
        </p:nvSpPr>
        <p:spPr>
          <a:xfrm rot="21384528">
            <a:off x="2104929" y="375643"/>
            <a:ext cx="8316688" cy="721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Gotham Book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4400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1576A-7557-4C5B-BBDE-3594E7E9F1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6243" y="1869879"/>
            <a:ext cx="7790852" cy="48013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Well done!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929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to add up your points.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will you be during a feast in the                Great Hall?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6929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0-5 points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	Collecting the rubbish                    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6-10 points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	Chopping vegetables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11-15 points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	Eating the leftovers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16-20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points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Sitting at the top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20-24 points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On the royal throne</a:t>
            </a:r>
          </a:p>
        </p:txBody>
      </p:sp>
      <p:pic>
        <p:nvPicPr>
          <p:cNvPr id="5" name="Picture 4" descr="An external view of the east side of Linlithgow Palace showing the entrance gate.">
            <a:extLst>
              <a:ext uri="{FF2B5EF4-FFF2-40B4-BE49-F238E27FC236}">
                <a16:creationId xmlns:a16="http://schemas.microsoft.com/office/drawing/2014/main" id="{43968921-6A44-4777-8AE6-2DEEEC70F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59" y="2279192"/>
            <a:ext cx="3937836" cy="2645734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8165356-4C78-4FF3-A8DF-72B6964E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1145341">
            <a:off x="8209368" y="6030493"/>
            <a:ext cx="4399881" cy="722950"/>
            <a:chOff x="5496000" y="5881372"/>
            <a:chExt cx="4052339" cy="705679"/>
          </a:xfrm>
          <a:solidFill>
            <a:srgbClr val="005685"/>
          </a:solidFill>
        </p:grpSpPr>
        <p:sp>
          <p:nvSpPr>
            <p:cNvPr id="11" name="Arrow: Chevron 1">
              <a:extLst>
                <a:ext uri="{FF2B5EF4-FFF2-40B4-BE49-F238E27FC236}">
                  <a16:creationId xmlns:a16="http://schemas.microsoft.com/office/drawing/2014/main" id="{071614D4-7447-4ABF-92F6-38FC0A666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435930" flipH="1">
              <a:off x="5496000" y="5881372"/>
              <a:ext cx="4052339" cy="705679"/>
            </a:xfrm>
            <a:custGeom>
              <a:avLst/>
              <a:gdLst>
                <a:gd name="connsiteX0" fmla="*/ 32823 w 4052339"/>
                <a:gd name="connsiteY0" fmla="*/ 1218 h 705679"/>
                <a:gd name="connsiteX1" fmla="*/ 742937 w 4052339"/>
                <a:gd name="connsiteY1" fmla="*/ 1003 h 705679"/>
                <a:gd name="connsiteX2" fmla="*/ 1453051 w 4052339"/>
                <a:gd name="connsiteY2" fmla="*/ 788 h 705679"/>
                <a:gd name="connsiteX3" fmla="*/ 2122970 w 4052339"/>
                <a:gd name="connsiteY3" fmla="*/ 585 h 705679"/>
                <a:gd name="connsiteX4" fmla="*/ 2873280 w 4052339"/>
                <a:gd name="connsiteY4" fmla="*/ 357 h 705679"/>
                <a:gd name="connsiteX5" fmla="*/ 4052337 w 4052339"/>
                <a:gd name="connsiteY5" fmla="*/ 0 h 705679"/>
                <a:gd name="connsiteX6" fmla="*/ 3601691 w 4052339"/>
                <a:gd name="connsiteY6" fmla="*/ 352839 h 705679"/>
                <a:gd name="connsiteX7" fmla="*/ 4052339 w 4052339"/>
                <a:gd name="connsiteY7" fmla="*/ 705679 h 705679"/>
                <a:gd name="connsiteX8" fmla="*/ 3336426 w 4052339"/>
                <a:gd name="connsiteY8" fmla="*/ 705679 h 705679"/>
                <a:gd name="connsiteX9" fmla="*/ 2661036 w 4052339"/>
                <a:gd name="connsiteY9" fmla="*/ 705679 h 705679"/>
                <a:gd name="connsiteX10" fmla="*/ 1985646 w 4052339"/>
                <a:gd name="connsiteY10" fmla="*/ 705679 h 705679"/>
                <a:gd name="connsiteX11" fmla="*/ 1310256 w 4052339"/>
                <a:gd name="connsiteY11" fmla="*/ 705679 h 705679"/>
                <a:gd name="connsiteX12" fmla="*/ 634866 w 4052339"/>
                <a:gd name="connsiteY12" fmla="*/ 705679 h 705679"/>
                <a:gd name="connsiteX13" fmla="*/ 0 w 4052339"/>
                <a:gd name="connsiteY13" fmla="*/ 705679 h 705679"/>
                <a:gd name="connsiteX14" fmla="*/ 15097 w 4052339"/>
                <a:gd name="connsiteY14" fmla="*/ 340711 h 705679"/>
                <a:gd name="connsiteX15" fmla="*/ 32823 w 4052339"/>
                <a:gd name="connsiteY15" fmla="*/ 1218 h 705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2339" h="705679" fill="none" extrusionOk="0">
                  <a:moveTo>
                    <a:pt x="32823" y="1218"/>
                  </a:moveTo>
                  <a:cubicBezTo>
                    <a:pt x="201408" y="1651"/>
                    <a:pt x="441793" y="2590"/>
                    <a:pt x="742937" y="1003"/>
                  </a:cubicBezTo>
                  <a:cubicBezTo>
                    <a:pt x="1044081" y="-584"/>
                    <a:pt x="1158416" y="4704"/>
                    <a:pt x="1453051" y="788"/>
                  </a:cubicBezTo>
                  <a:cubicBezTo>
                    <a:pt x="1747686" y="-3128"/>
                    <a:pt x="1865566" y="-3555"/>
                    <a:pt x="2122970" y="585"/>
                  </a:cubicBezTo>
                  <a:cubicBezTo>
                    <a:pt x="2380374" y="4725"/>
                    <a:pt x="2637283" y="-8533"/>
                    <a:pt x="2873280" y="357"/>
                  </a:cubicBezTo>
                  <a:cubicBezTo>
                    <a:pt x="3109277" y="9248"/>
                    <a:pt x="3651168" y="36567"/>
                    <a:pt x="4052337" y="0"/>
                  </a:cubicBezTo>
                  <a:cubicBezTo>
                    <a:pt x="3833598" y="146820"/>
                    <a:pt x="3740311" y="268100"/>
                    <a:pt x="3601691" y="352839"/>
                  </a:cubicBezTo>
                  <a:cubicBezTo>
                    <a:pt x="3723787" y="415490"/>
                    <a:pt x="3847629" y="580594"/>
                    <a:pt x="4052339" y="705679"/>
                  </a:cubicBezTo>
                  <a:cubicBezTo>
                    <a:pt x="3703930" y="677658"/>
                    <a:pt x="3542127" y="673068"/>
                    <a:pt x="3336426" y="705679"/>
                  </a:cubicBezTo>
                  <a:cubicBezTo>
                    <a:pt x="3130725" y="738290"/>
                    <a:pt x="2860072" y="737608"/>
                    <a:pt x="2661036" y="705679"/>
                  </a:cubicBezTo>
                  <a:cubicBezTo>
                    <a:pt x="2462000" y="673751"/>
                    <a:pt x="2123269" y="698950"/>
                    <a:pt x="1985646" y="705679"/>
                  </a:cubicBezTo>
                  <a:cubicBezTo>
                    <a:pt x="1848023" y="712409"/>
                    <a:pt x="1565729" y="681895"/>
                    <a:pt x="1310256" y="705679"/>
                  </a:cubicBezTo>
                  <a:cubicBezTo>
                    <a:pt x="1054783" y="729464"/>
                    <a:pt x="939360" y="715130"/>
                    <a:pt x="634866" y="705679"/>
                  </a:cubicBezTo>
                  <a:cubicBezTo>
                    <a:pt x="330372" y="696229"/>
                    <a:pt x="259537" y="728001"/>
                    <a:pt x="0" y="705679"/>
                  </a:cubicBezTo>
                  <a:cubicBezTo>
                    <a:pt x="13869" y="605419"/>
                    <a:pt x="11565" y="495549"/>
                    <a:pt x="15097" y="340711"/>
                  </a:cubicBezTo>
                  <a:cubicBezTo>
                    <a:pt x="27521" y="190749"/>
                    <a:pt x="18667" y="166433"/>
                    <a:pt x="32823" y="1218"/>
                  </a:cubicBezTo>
                  <a:close/>
                </a:path>
                <a:path w="4052339" h="705679" stroke="0" extrusionOk="0">
                  <a:moveTo>
                    <a:pt x="32823" y="1218"/>
                  </a:moveTo>
                  <a:cubicBezTo>
                    <a:pt x="248328" y="21224"/>
                    <a:pt x="417293" y="-8234"/>
                    <a:pt x="622352" y="1039"/>
                  </a:cubicBezTo>
                  <a:cubicBezTo>
                    <a:pt x="827411" y="10312"/>
                    <a:pt x="1055118" y="-7963"/>
                    <a:pt x="1292271" y="836"/>
                  </a:cubicBezTo>
                  <a:cubicBezTo>
                    <a:pt x="1529424" y="9635"/>
                    <a:pt x="1656702" y="-34643"/>
                    <a:pt x="2002385" y="621"/>
                  </a:cubicBezTo>
                  <a:cubicBezTo>
                    <a:pt x="2348068" y="35885"/>
                    <a:pt x="2425427" y="-11777"/>
                    <a:pt x="2551718" y="455"/>
                  </a:cubicBezTo>
                  <a:cubicBezTo>
                    <a:pt x="2678009" y="12687"/>
                    <a:pt x="3007582" y="-32076"/>
                    <a:pt x="3221637" y="252"/>
                  </a:cubicBezTo>
                  <a:cubicBezTo>
                    <a:pt x="3435692" y="32579"/>
                    <a:pt x="3662595" y="18395"/>
                    <a:pt x="4052337" y="0"/>
                  </a:cubicBezTo>
                  <a:cubicBezTo>
                    <a:pt x="3912130" y="80251"/>
                    <a:pt x="3716653" y="269059"/>
                    <a:pt x="3601691" y="352839"/>
                  </a:cubicBezTo>
                  <a:cubicBezTo>
                    <a:pt x="3772490" y="498682"/>
                    <a:pt x="3864786" y="557283"/>
                    <a:pt x="4052339" y="705679"/>
                  </a:cubicBezTo>
                  <a:cubicBezTo>
                    <a:pt x="3889861" y="714988"/>
                    <a:pt x="3615976" y="726178"/>
                    <a:pt x="3336426" y="705679"/>
                  </a:cubicBezTo>
                  <a:cubicBezTo>
                    <a:pt x="3056876" y="685180"/>
                    <a:pt x="2904687" y="731129"/>
                    <a:pt x="2701559" y="705679"/>
                  </a:cubicBezTo>
                  <a:cubicBezTo>
                    <a:pt x="2498431" y="680229"/>
                    <a:pt x="2102588" y="671993"/>
                    <a:pt x="1945123" y="705679"/>
                  </a:cubicBezTo>
                  <a:cubicBezTo>
                    <a:pt x="1787658" y="739365"/>
                    <a:pt x="1584207" y="689740"/>
                    <a:pt x="1310256" y="705679"/>
                  </a:cubicBezTo>
                  <a:cubicBezTo>
                    <a:pt x="1036305" y="721618"/>
                    <a:pt x="342198" y="648852"/>
                    <a:pt x="0" y="705679"/>
                  </a:cubicBezTo>
                  <a:cubicBezTo>
                    <a:pt x="22561" y="581143"/>
                    <a:pt x="19285" y="424710"/>
                    <a:pt x="15097" y="340711"/>
                  </a:cubicBezTo>
                  <a:cubicBezTo>
                    <a:pt x="14863" y="224075"/>
                    <a:pt x="18625" y="74599"/>
                    <a:pt x="32823" y="1218"/>
                  </a:cubicBezTo>
                  <a:close/>
                </a:path>
              </a:pathLst>
            </a:custGeom>
            <a:grpFill/>
            <a:ln w="762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641904466">
                    <a:custGeom>
                      <a:avLst/>
                      <a:gdLst>
                        <a:gd name="connsiteX0" fmla="*/ 0 w 1494155"/>
                        <a:gd name="connsiteY0" fmla="*/ 0 h 958850"/>
                        <a:gd name="connsiteX1" fmla="*/ 1014730 w 1494155"/>
                        <a:gd name="connsiteY1" fmla="*/ 0 h 958850"/>
                        <a:gd name="connsiteX2" fmla="*/ 1494155 w 1494155"/>
                        <a:gd name="connsiteY2" fmla="*/ 479425 h 958850"/>
                        <a:gd name="connsiteX3" fmla="*/ 1014730 w 1494155"/>
                        <a:gd name="connsiteY3" fmla="*/ 958850 h 958850"/>
                        <a:gd name="connsiteX4" fmla="*/ 0 w 1494155"/>
                        <a:gd name="connsiteY4" fmla="*/ 958850 h 958850"/>
                        <a:gd name="connsiteX5" fmla="*/ 479425 w 1494155"/>
                        <a:gd name="connsiteY5" fmla="*/ 479425 h 958850"/>
                        <a:gd name="connsiteX6" fmla="*/ 0 w 1494155"/>
                        <a:gd name="connsiteY6" fmla="*/ 0 h 958850"/>
                        <a:gd name="connsiteX0" fmla="*/ 0 w 1494155"/>
                        <a:gd name="connsiteY0" fmla="*/ 0 h 958850"/>
                        <a:gd name="connsiteX1" fmla="*/ 1014730 w 1494155"/>
                        <a:gd name="connsiteY1" fmla="*/ 0 h 958850"/>
                        <a:gd name="connsiteX2" fmla="*/ 1494155 w 1494155"/>
                        <a:gd name="connsiteY2" fmla="*/ 479425 h 958850"/>
                        <a:gd name="connsiteX3" fmla="*/ 1014730 w 1494155"/>
                        <a:gd name="connsiteY3" fmla="*/ 958850 h 958850"/>
                        <a:gd name="connsiteX4" fmla="*/ 0 w 1494155"/>
                        <a:gd name="connsiteY4" fmla="*/ 958850 h 958850"/>
                        <a:gd name="connsiteX5" fmla="*/ 0 w 1494155"/>
                        <a:gd name="connsiteY5" fmla="*/ 479425 h 958850"/>
                        <a:gd name="connsiteX6" fmla="*/ 0 w 1494155"/>
                        <a:gd name="connsiteY6" fmla="*/ 0 h 958850"/>
                        <a:gd name="connsiteX0" fmla="*/ 0 w 2003198"/>
                        <a:gd name="connsiteY0" fmla="*/ 0 h 958850"/>
                        <a:gd name="connsiteX1" fmla="*/ 1014730 w 2003198"/>
                        <a:gd name="connsiteY1" fmla="*/ 0 h 958850"/>
                        <a:gd name="connsiteX2" fmla="*/ 2003198 w 2003198"/>
                        <a:gd name="connsiteY2" fmla="*/ 501727 h 958850"/>
                        <a:gd name="connsiteX3" fmla="*/ 1014730 w 2003198"/>
                        <a:gd name="connsiteY3" fmla="*/ 958850 h 958850"/>
                        <a:gd name="connsiteX4" fmla="*/ 0 w 2003198"/>
                        <a:gd name="connsiteY4" fmla="*/ 958850 h 958850"/>
                        <a:gd name="connsiteX5" fmla="*/ 0 w 2003198"/>
                        <a:gd name="connsiteY5" fmla="*/ 479425 h 958850"/>
                        <a:gd name="connsiteX6" fmla="*/ 0 w 2003198"/>
                        <a:gd name="connsiteY6" fmla="*/ 0 h 958850"/>
                        <a:gd name="connsiteX0" fmla="*/ 0 w 1617157"/>
                        <a:gd name="connsiteY0" fmla="*/ 0 h 958850"/>
                        <a:gd name="connsiteX1" fmla="*/ 1014730 w 1617157"/>
                        <a:gd name="connsiteY1" fmla="*/ 0 h 958850"/>
                        <a:gd name="connsiteX2" fmla="*/ 1617156 w 1617157"/>
                        <a:gd name="connsiteY2" fmla="*/ 479425 h 958850"/>
                        <a:gd name="connsiteX3" fmla="*/ 1014730 w 1617157"/>
                        <a:gd name="connsiteY3" fmla="*/ 958850 h 958850"/>
                        <a:gd name="connsiteX4" fmla="*/ 0 w 1617157"/>
                        <a:gd name="connsiteY4" fmla="*/ 958850 h 958850"/>
                        <a:gd name="connsiteX5" fmla="*/ 0 w 1617157"/>
                        <a:gd name="connsiteY5" fmla="*/ 479425 h 958850"/>
                        <a:gd name="connsiteX6" fmla="*/ 0 w 1617157"/>
                        <a:gd name="connsiteY6" fmla="*/ 0 h 958850"/>
                        <a:gd name="connsiteX0" fmla="*/ 0 w 2108231"/>
                        <a:gd name="connsiteY0" fmla="*/ 0 h 958850"/>
                        <a:gd name="connsiteX1" fmla="*/ 2108231 w 2108231"/>
                        <a:gd name="connsiteY1" fmla="*/ 0 h 958850"/>
                        <a:gd name="connsiteX2" fmla="*/ 1617156 w 2108231"/>
                        <a:gd name="connsiteY2" fmla="*/ 479425 h 958850"/>
                        <a:gd name="connsiteX3" fmla="*/ 1014730 w 2108231"/>
                        <a:gd name="connsiteY3" fmla="*/ 958850 h 958850"/>
                        <a:gd name="connsiteX4" fmla="*/ 0 w 2108231"/>
                        <a:gd name="connsiteY4" fmla="*/ 958850 h 958850"/>
                        <a:gd name="connsiteX5" fmla="*/ 0 w 2108231"/>
                        <a:gd name="connsiteY5" fmla="*/ 479425 h 958850"/>
                        <a:gd name="connsiteX6" fmla="*/ 0 w 2108231"/>
                        <a:gd name="connsiteY6" fmla="*/ 0 h 958850"/>
                        <a:gd name="connsiteX0" fmla="*/ 0 w 2172692"/>
                        <a:gd name="connsiteY0" fmla="*/ 0 h 958850"/>
                        <a:gd name="connsiteX1" fmla="*/ 2108231 w 2172692"/>
                        <a:gd name="connsiteY1" fmla="*/ 0 h 958850"/>
                        <a:gd name="connsiteX2" fmla="*/ 1617156 w 2172692"/>
                        <a:gd name="connsiteY2" fmla="*/ 479425 h 958850"/>
                        <a:gd name="connsiteX3" fmla="*/ 2172692 w 2172692"/>
                        <a:gd name="connsiteY3" fmla="*/ 936548 h 958850"/>
                        <a:gd name="connsiteX4" fmla="*/ 0 w 2172692"/>
                        <a:gd name="connsiteY4" fmla="*/ 958850 h 958850"/>
                        <a:gd name="connsiteX5" fmla="*/ 0 w 2172692"/>
                        <a:gd name="connsiteY5" fmla="*/ 479425 h 958850"/>
                        <a:gd name="connsiteX6" fmla="*/ 0 w 2172692"/>
                        <a:gd name="connsiteY6" fmla="*/ 0 h 958850"/>
                        <a:gd name="connsiteX0" fmla="*/ 0 w 2416820"/>
                        <a:gd name="connsiteY0" fmla="*/ 0 h 958850"/>
                        <a:gd name="connsiteX1" fmla="*/ 2416819 w 2416820"/>
                        <a:gd name="connsiteY1" fmla="*/ 0 h 958850"/>
                        <a:gd name="connsiteX2" fmla="*/ 1617156 w 2416820"/>
                        <a:gd name="connsiteY2" fmla="*/ 479425 h 958850"/>
                        <a:gd name="connsiteX3" fmla="*/ 2172692 w 2416820"/>
                        <a:gd name="connsiteY3" fmla="*/ 936548 h 958850"/>
                        <a:gd name="connsiteX4" fmla="*/ 0 w 2416820"/>
                        <a:gd name="connsiteY4" fmla="*/ 958850 h 958850"/>
                        <a:gd name="connsiteX5" fmla="*/ 0 w 2416820"/>
                        <a:gd name="connsiteY5" fmla="*/ 479425 h 958850"/>
                        <a:gd name="connsiteX6" fmla="*/ 0 w 2416820"/>
                        <a:gd name="connsiteY6" fmla="*/ 0 h 958850"/>
                        <a:gd name="connsiteX0" fmla="*/ 0 w 2416820"/>
                        <a:gd name="connsiteY0" fmla="*/ 0 h 958850"/>
                        <a:gd name="connsiteX1" fmla="*/ 2416819 w 2416820"/>
                        <a:gd name="connsiteY1" fmla="*/ 0 h 958850"/>
                        <a:gd name="connsiteX2" fmla="*/ 1617156 w 2416820"/>
                        <a:gd name="connsiteY2" fmla="*/ 479425 h 958850"/>
                        <a:gd name="connsiteX3" fmla="*/ 2416820 w 2416820"/>
                        <a:gd name="connsiteY3" fmla="*/ 958850 h 958850"/>
                        <a:gd name="connsiteX4" fmla="*/ 0 w 2416820"/>
                        <a:gd name="connsiteY4" fmla="*/ 958850 h 958850"/>
                        <a:gd name="connsiteX5" fmla="*/ 0 w 2416820"/>
                        <a:gd name="connsiteY5" fmla="*/ 479425 h 958850"/>
                        <a:gd name="connsiteX6" fmla="*/ 0 w 2416820"/>
                        <a:gd name="connsiteY6" fmla="*/ 0 h 958850"/>
                        <a:gd name="connsiteX0" fmla="*/ 0 w 2416820"/>
                        <a:gd name="connsiteY0" fmla="*/ 0 h 958850"/>
                        <a:gd name="connsiteX1" fmla="*/ 2416819 w 2416820"/>
                        <a:gd name="connsiteY1" fmla="*/ 0 h 958850"/>
                        <a:gd name="connsiteX2" fmla="*/ 2148053 w 2416820"/>
                        <a:gd name="connsiteY2" fmla="*/ 479425 h 958850"/>
                        <a:gd name="connsiteX3" fmla="*/ 2416820 w 2416820"/>
                        <a:gd name="connsiteY3" fmla="*/ 958850 h 958850"/>
                        <a:gd name="connsiteX4" fmla="*/ 0 w 2416820"/>
                        <a:gd name="connsiteY4" fmla="*/ 958850 h 958850"/>
                        <a:gd name="connsiteX5" fmla="*/ 0 w 2416820"/>
                        <a:gd name="connsiteY5" fmla="*/ 479425 h 958850"/>
                        <a:gd name="connsiteX6" fmla="*/ 0 w 2416820"/>
                        <a:gd name="connsiteY6" fmla="*/ 0 h 958850"/>
                        <a:gd name="connsiteX0" fmla="*/ 0 w 2416820"/>
                        <a:gd name="connsiteY0" fmla="*/ 0 h 958850"/>
                        <a:gd name="connsiteX1" fmla="*/ 2416819 w 2416820"/>
                        <a:gd name="connsiteY1" fmla="*/ 0 h 958850"/>
                        <a:gd name="connsiteX2" fmla="*/ 2148053 w 2416820"/>
                        <a:gd name="connsiteY2" fmla="*/ 479425 h 958850"/>
                        <a:gd name="connsiteX3" fmla="*/ 2416820 w 2416820"/>
                        <a:gd name="connsiteY3" fmla="*/ 958850 h 958850"/>
                        <a:gd name="connsiteX4" fmla="*/ 0 w 2416820"/>
                        <a:gd name="connsiteY4" fmla="*/ 958850 h 958850"/>
                        <a:gd name="connsiteX5" fmla="*/ 9004 w 2416820"/>
                        <a:gd name="connsiteY5" fmla="*/ 462946 h 958850"/>
                        <a:gd name="connsiteX6" fmla="*/ 0 w 2416820"/>
                        <a:gd name="connsiteY6" fmla="*/ 0 h 958850"/>
                        <a:gd name="connsiteX0" fmla="*/ 19576 w 2416820"/>
                        <a:gd name="connsiteY0" fmla="*/ 1655 h 958850"/>
                        <a:gd name="connsiteX1" fmla="*/ 2416819 w 2416820"/>
                        <a:gd name="connsiteY1" fmla="*/ 0 h 958850"/>
                        <a:gd name="connsiteX2" fmla="*/ 2148053 w 2416820"/>
                        <a:gd name="connsiteY2" fmla="*/ 479425 h 958850"/>
                        <a:gd name="connsiteX3" fmla="*/ 2416820 w 2416820"/>
                        <a:gd name="connsiteY3" fmla="*/ 958850 h 958850"/>
                        <a:gd name="connsiteX4" fmla="*/ 0 w 2416820"/>
                        <a:gd name="connsiteY4" fmla="*/ 958850 h 958850"/>
                        <a:gd name="connsiteX5" fmla="*/ 9004 w 2416820"/>
                        <a:gd name="connsiteY5" fmla="*/ 462946 h 958850"/>
                        <a:gd name="connsiteX6" fmla="*/ 19576 w 2416820"/>
                        <a:gd name="connsiteY6" fmla="*/ 1655 h 958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16820" h="958850">
                          <a:moveTo>
                            <a:pt x="19576" y="1655"/>
                          </a:moveTo>
                          <a:lnTo>
                            <a:pt x="2416819" y="0"/>
                          </a:lnTo>
                          <a:lnTo>
                            <a:pt x="2148053" y="479425"/>
                          </a:lnTo>
                          <a:lnTo>
                            <a:pt x="2416820" y="958850"/>
                          </a:lnTo>
                          <a:lnTo>
                            <a:pt x="0" y="958850"/>
                          </a:lnTo>
                          <a:lnTo>
                            <a:pt x="9004" y="462946"/>
                          </a:lnTo>
                          <a:lnTo>
                            <a:pt x="19576" y="1655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9398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99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Historic Environment Scotland logo">
              <a:extLst>
                <a:ext uri="{FF2B5EF4-FFF2-40B4-BE49-F238E27FC236}">
                  <a16:creationId xmlns:a16="http://schemas.microsoft.com/office/drawing/2014/main" id="{B52DFE8E-2CAA-4F18-BF28-BE76B538D810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5930">
              <a:off x="6186791" y="6026329"/>
              <a:ext cx="2695438" cy="41606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6203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857493" y="4503130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779578" y="1958703"/>
            <a:ext cx="9592236" cy="4188743"/>
          </a:xfrm>
          <a:prstGeom prst="rect">
            <a:avLst/>
          </a:prstGeom>
          <a:solidFill>
            <a:srgbClr val="00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srgbClr val="005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3139" y="605493"/>
            <a:ext cx="11699912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What relation was Mary Queen of Scots 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Elizabeth I of England?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15FD7-D339-4A5D-85AF-7C365EDD625F}"/>
              </a:ext>
            </a:extLst>
          </p:cNvPr>
          <p:cNvSpPr/>
          <p:nvPr/>
        </p:nvSpPr>
        <p:spPr>
          <a:xfrm>
            <a:off x="1207539" y="2452093"/>
            <a:ext cx="6653094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lphaUcPeriod"/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69BD4-0AB8-474C-A83D-B747877BA5FE}"/>
              </a:ext>
            </a:extLst>
          </p:cNvPr>
          <p:cNvSpPr/>
          <p:nvPr/>
        </p:nvSpPr>
        <p:spPr>
          <a:xfrm>
            <a:off x="1207538" y="3314347"/>
            <a:ext cx="6653095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Cousin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DADBA-0AA8-457B-BA36-CAC997BDDA39}"/>
              </a:ext>
            </a:extLst>
          </p:cNvPr>
          <p:cNvSpPr/>
          <p:nvPr/>
        </p:nvSpPr>
        <p:spPr>
          <a:xfrm>
            <a:off x="1207538" y="4176601"/>
            <a:ext cx="6653095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Mother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66A259-3961-4A5A-954D-3809EB13CC72}"/>
              </a:ext>
            </a:extLst>
          </p:cNvPr>
          <p:cNvSpPr/>
          <p:nvPr/>
        </p:nvSpPr>
        <p:spPr>
          <a:xfrm>
            <a:off x="1207538" y="5069902"/>
            <a:ext cx="6653095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Aunt</a:t>
            </a:r>
          </a:p>
        </p:txBody>
      </p:sp>
      <p:pic>
        <p:nvPicPr>
          <p:cNvPr id="8" name="Picture 7" descr="Portrait of Mary Queen of Scots. Mary is wearing a black formal dress with a white ruff collar and headdress and a cross necklace.">
            <a:extLst>
              <a:ext uri="{FF2B5EF4-FFF2-40B4-BE49-F238E27FC236}">
                <a16:creationId xmlns:a16="http://schemas.microsoft.com/office/drawing/2014/main" id="{8F01B5AF-DF20-4E42-BCAD-8542842E5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43" y="1569918"/>
            <a:ext cx="2531590" cy="298657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7348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920987" y="4518366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843071" y="1941853"/>
            <a:ext cx="9592236" cy="4188743"/>
          </a:xfrm>
          <a:prstGeom prst="rect">
            <a:avLst/>
          </a:prstGeom>
          <a:solidFill>
            <a:srgbClr val="A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srgbClr val="005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228" y="680633"/>
            <a:ext cx="11401886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Name three ways the guards kept Linlithgow Palace safe: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5D560D-1484-40F4-BCEE-4DAC0FBAED3D}"/>
              </a:ext>
            </a:extLst>
          </p:cNvPr>
          <p:cNvSpPr/>
          <p:nvPr/>
        </p:nvSpPr>
        <p:spPr>
          <a:xfrm>
            <a:off x="1156201" y="2824121"/>
            <a:ext cx="6447757" cy="698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8EB6B7-27B8-4C08-940A-69AE404FD3E2}"/>
              </a:ext>
            </a:extLst>
          </p:cNvPr>
          <p:cNvSpPr/>
          <p:nvPr/>
        </p:nvSpPr>
        <p:spPr>
          <a:xfrm>
            <a:off x="1156200" y="3748122"/>
            <a:ext cx="6447757" cy="698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D3BA2D-7115-4EE3-844F-38E4B0CA9A9D}"/>
              </a:ext>
            </a:extLst>
          </p:cNvPr>
          <p:cNvSpPr/>
          <p:nvPr/>
        </p:nvSpPr>
        <p:spPr>
          <a:xfrm>
            <a:off x="1156200" y="4708636"/>
            <a:ext cx="6447757" cy="698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3?</a:t>
            </a:r>
          </a:p>
        </p:txBody>
      </p:sp>
      <p:pic>
        <p:nvPicPr>
          <p:cNvPr id="5" name="Picture 4" descr="A living history actor dressed in a guard uniform holding a pike weapon.">
            <a:extLst>
              <a:ext uri="{FF2B5EF4-FFF2-40B4-BE49-F238E27FC236}">
                <a16:creationId xmlns:a16="http://schemas.microsoft.com/office/drawing/2014/main" id="{45D486DE-9684-4DEA-BC80-AC0169E225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7" t="3539" r="8418" b="6648"/>
          <a:stretch/>
        </p:blipFill>
        <p:spPr>
          <a:xfrm>
            <a:off x="9001049" y="1389475"/>
            <a:ext cx="2473272" cy="356767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91245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936268" y="4544837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855879" y="2043832"/>
            <a:ext cx="9597182" cy="4112411"/>
          </a:xfrm>
          <a:prstGeom prst="rect">
            <a:avLst/>
          </a:prstGeom>
          <a:solidFill>
            <a:srgbClr val="AC3F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7445" y="405940"/>
            <a:ext cx="11710930" cy="20621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Carved flowers representing Scotland, England and France can be seen in the palace courtyard.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flower represents Scotland?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69295D"/>
              </a:solidFill>
              <a:effectLst/>
              <a:uLnTx/>
              <a:uFillTx/>
              <a:latin typeface="Glypha LT Std" panose="02060503030505020204" pitchFamily="18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15FD7-D339-4A5D-85AF-7C365EDD625F}"/>
              </a:ext>
            </a:extLst>
          </p:cNvPr>
          <p:cNvSpPr/>
          <p:nvPr/>
        </p:nvSpPr>
        <p:spPr>
          <a:xfrm>
            <a:off x="1427908" y="2513302"/>
            <a:ext cx="6962114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lphaUcPeriod"/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69BD4-0AB8-474C-A83D-B747877BA5FE}"/>
              </a:ext>
            </a:extLst>
          </p:cNvPr>
          <p:cNvSpPr/>
          <p:nvPr/>
        </p:nvSpPr>
        <p:spPr>
          <a:xfrm>
            <a:off x="1427907" y="3391507"/>
            <a:ext cx="6962115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Lily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DADBA-0AA8-457B-BA36-CAC997BDDA39}"/>
              </a:ext>
            </a:extLst>
          </p:cNvPr>
          <p:cNvSpPr/>
          <p:nvPr/>
        </p:nvSpPr>
        <p:spPr>
          <a:xfrm>
            <a:off x="1427909" y="4272688"/>
            <a:ext cx="6962113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Thistle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66A259-3961-4A5A-954D-3809EB13CC72}"/>
              </a:ext>
            </a:extLst>
          </p:cNvPr>
          <p:cNvSpPr/>
          <p:nvPr/>
        </p:nvSpPr>
        <p:spPr>
          <a:xfrm>
            <a:off x="1427909" y="5150043"/>
            <a:ext cx="6962113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Heather</a:t>
            </a:r>
          </a:p>
        </p:txBody>
      </p:sp>
      <p:pic>
        <p:nvPicPr>
          <p:cNvPr id="8" name="Picture 7" descr="A decorated pediment above a window at Linlithgow Palace showing lettering and flowers including roses and lillies. ">
            <a:extLst>
              <a:ext uri="{FF2B5EF4-FFF2-40B4-BE49-F238E27FC236}">
                <a16:creationId xmlns:a16="http://schemas.microsoft.com/office/drawing/2014/main" id="{6D3B84AD-789A-4566-9A0A-CC6EBCF01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06" y="1728039"/>
            <a:ext cx="3099205" cy="206210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7005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977500" y="4393243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899584" y="1848815"/>
            <a:ext cx="9592236" cy="4188743"/>
          </a:xfrm>
          <a:prstGeom prst="rect">
            <a:avLst/>
          </a:prstGeom>
          <a:solidFill>
            <a:srgbClr val="005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srgbClr val="005685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88895" y="702053"/>
            <a:ext cx="11975976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Another word for a code was used in the film.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was it?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69295D"/>
              </a:solidFill>
              <a:effectLst/>
              <a:uLnTx/>
              <a:uFillTx/>
              <a:latin typeface="Glypha LT Std" panose="02060503030505020204" pitchFamily="18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15FD7-D339-4A5D-85AF-7C365EDD625F}"/>
              </a:ext>
            </a:extLst>
          </p:cNvPr>
          <p:cNvSpPr/>
          <p:nvPr/>
        </p:nvSpPr>
        <p:spPr>
          <a:xfrm>
            <a:off x="1469137" y="2540541"/>
            <a:ext cx="6519831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lphaUcPeriod"/>
              <a:defRPr/>
            </a:pPr>
            <a:r>
              <a:rPr lang="en-GB" sz="2400" b="1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Cryptogram</a:t>
            </a:r>
            <a:endParaRPr lang="en-GB" sz="2400" b="1" dirty="0">
              <a:solidFill>
                <a:srgbClr val="6929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69BD4-0AB8-474C-A83D-B747877BA5FE}"/>
              </a:ext>
            </a:extLst>
          </p:cNvPr>
          <p:cNvSpPr/>
          <p:nvPr/>
        </p:nvSpPr>
        <p:spPr>
          <a:xfrm>
            <a:off x="1469137" y="3381085"/>
            <a:ext cx="6519831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Cipher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7DADBA-0AA8-457B-BA36-CAC997BDDA39}"/>
              </a:ext>
            </a:extLst>
          </p:cNvPr>
          <p:cNvSpPr/>
          <p:nvPr/>
        </p:nvSpPr>
        <p:spPr>
          <a:xfrm>
            <a:off x="1469137" y="4207868"/>
            <a:ext cx="6519831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Hieroglyph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66A259-3961-4A5A-954D-3809EB13CC72}"/>
              </a:ext>
            </a:extLst>
          </p:cNvPr>
          <p:cNvSpPr/>
          <p:nvPr/>
        </p:nvSpPr>
        <p:spPr>
          <a:xfrm>
            <a:off x="1469137" y="5052126"/>
            <a:ext cx="6519831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Encryption</a:t>
            </a:r>
          </a:p>
        </p:txBody>
      </p:sp>
      <p:pic>
        <p:nvPicPr>
          <p:cNvPr id="8" name="Picture 7" descr="A scroll document tied with a red ribbon alongside a red feather quill pen. ">
            <a:extLst>
              <a:ext uri="{FF2B5EF4-FFF2-40B4-BE49-F238E27FC236}">
                <a16:creationId xmlns:a16="http://schemas.microsoft.com/office/drawing/2014/main" id="{A7D4B136-A7D1-4A3C-AEFB-0AEE6933C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44" y="1439232"/>
            <a:ext cx="3253096" cy="220261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6689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968442" y="4524077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890526" y="1948208"/>
            <a:ext cx="9592236" cy="4188743"/>
          </a:xfrm>
          <a:prstGeom prst="rect">
            <a:avLst/>
          </a:prstGeom>
          <a:solidFill>
            <a:srgbClr val="A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srgbClr val="005685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6272" y="785537"/>
            <a:ext cx="1010438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Name two types of code mentioned in the film: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89504B-03D8-4522-AC0A-5E39A167ABFD}"/>
              </a:ext>
            </a:extLst>
          </p:cNvPr>
          <p:cNvSpPr/>
          <p:nvPr/>
        </p:nvSpPr>
        <p:spPr>
          <a:xfrm>
            <a:off x="1388179" y="3222909"/>
            <a:ext cx="5878895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36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A2DAB8-1A1D-482C-8277-6A597EC75853}"/>
              </a:ext>
            </a:extLst>
          </p:cNvPr>
          <p:cNvSpPr/>
          <p:nvPr/>
        </p:nvSpPr>
        <p:spPr>
          <a:xfrm>
            <a:off x="1388179" y="4384458"/>
            <a:ext cx="5878895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36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2?</a:t>
            </a:r>
          </a:p>
        </p:txBody>
      </p:sp>
      <p:pic>
        <p:nvPicPr>
          <p:cNvPr id="8" name="Picture 7" descr="A scroll document tied with a red ribbon alongside a red feather quill pen. ">
            <a:extLst>
              <a:ext uri="{FF2B5EF4-FFF2-40B4-BE49-F238E27FC236}">
                <a16:creationId xmlns:a16="http://schemas.microsoft.com/office/drawing/2014/main" id="{E6603106-8DDE-42AB-926B-030261381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57" y="1510709"/>
            <a:ext cx="3253096" cy="2202617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2204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5642" y="654356"/>
            <a:ext cx="11463766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 Name the gestures that men and women                                          each used when greeting royalty: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904275" y="4604287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826358" y="2034341"/>
            <a:ext cx="9592236" cy="4188743"/>
          </a:xfrm>
          <a:prstGeom prst="rect">
            <a:avLst/>
          </a:prstGeom>
          <a:solidFill>
            <a:srgbClr val="692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15FD7-D339-4A5D-85AF-7C365EDD625F}"/>
              </a:ext>
            </a:extLst>
          </p:cNvPr>
          <p:cNvSpPr/>
          <p:nvPr/>
        </p:nvSpPr>
        <p:spPr>
          <a:xfrm>
            <a:off x="1324012" y="3345354"/>
            <a:ext cx="5638262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969BD4-0AB8-474C-A83D-B747877BA5FE}"/>
              </a:ext>
            </a:extLst>
          </p:cNvPr>
          <p:cNvSpPr/>
          <p:nvPr/>
        </p:nvSpPr>
        <p:spPr>
          <a:xfrm>
            <a:off x="1324011" y="4644405"/>
            <a:ext cx="5638263" cy="691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Women?</a:t>
            </a:r>
          </a:p>
        </p:txBody>
      </p:sp>
      <p:pic>
        <p:nvPicPr>
          <p:cNvPr id="8" name="Picture 7" descr="Living history actors playing James the Fifth and Mary of Guise and queen in costume, sitting  on wooden thrones.">
            <a:extLst>
              <a:ext uri="{FF2B5EF4-FFF2-40B4-BE49-F238E27FC236}">
                <a16:creationId xmlns:a16="http://schemas.microsoft.com/office/drawing/2014/main" id="{37EFFB0C-81B6-47A5-9FB5-36D96D60C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26" y="1569794"/>
            <a:ext cx="3593432" cy="295241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8811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3664E01-5D76-430F-8A11-F2C9E32E7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8218">
            <a:off x="821606" y="4481667"/>
            <a:ext cx="9601561" cy="1697511"/>
          </a:xfrm>
          <a:prstGeom prst="rect">
            <a:avLst/>
          </a:prstGeom>
          <a:solidFill>
            <a:srgbClr val="F9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  <a:latin typeface="Glypha LT Std" panose="0206050303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AD255-CEFF-4323-8A8B-82D43D55C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77549">
            <a:off x="743689" y="1868313"/>
            <a:ext cx="9592236" cy="4188743"/>
          </a:xfrm>
          <a:prstGeom prst="rect">
            <a:avLst/>
          </a:prstGeom>
          <a:solidFill>
            <a:srgbClr val="A61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 dirty="0">
              <a:solidFill>
                <a:srgbClr val="005685"/>
              </a:solidFill>
              <a:latin typeface="Glypha LT Std" panose="020605030305050202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FC63C-CD71-420C-8F6F-C1F71CAFE7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8297" y="746956"/>
            <a:ext cx="11894545" cy="16312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6929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8. Name three rules for sitting at the table                                   at a royal banquet: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9295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D15FD7-D339-4A5D-85AF-7C365EDD625F}"/>
              </a:ext>
            </a:extLst>
          </p:cNvPr>
          <p:cNvSpPr/>
          <p:nvPr/>
        </p:nvSpPr>
        <p:spPr>
          <a:xfrm>
            <a:off x="1194702" y="2925285"/>
            <a:ext cx="6474112" cy="698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61A45D-C837-4C95-AA01-173CDB02F4CB}"/>
              </a:ext>
            </a:extLst>
          </p:cNvPr>
          <p:cNvSpPr/>
          <p:nvPr/>
        </p:nvSpPr>
        <p:spPr>
          <a:xfrm>
            <a:off x="1194700" y="3879925"/>
            <a:ext cx="6474111" cy="698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AE050F-B998-4BBB-A8DE-1525C7BF8F4D}"/>
              </a:ext>
            </a:extLst>
          </p:cNvPr>
          <p:cNvSpPr/>
          <p:nvPr/>
        </p:nvSpPr>
        <p:spPr>
          <a:xfrm>
            <a:off x="1194701" y="4834565"/>
            <a:ext cx="6474113" cy="6983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GB" sz="2400" b="1" dirty="0">
                <a:solidFill>
                  <a:srgbClr val="6929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3?</a:t>
            </a:r>
          </a:p>
        </p:txBody>
      </p:sp>
      <p:pic>
        <p:nvPicPr>
          <p:cNvPr id="9" name="Picture 8" descr="Living history actors in medieval costumes at a reconstructed Medieval Midwinter feast scene. The king and queen are seated on thrones at a table with plates of food. Other characters are standing near the table.">
            <a:extLst>
              <a:ext uri="{FF2B5EF4-FFF2-40B4-BE49-F238E27FC236}">
                <a16:creationId xmlns:a16="http://schemas.microsoft.com/office/drawing/2014/main" id="{F7877B66-8DF0-403A-90C5-F6B42AE5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61" y="1422629"/>
            <a:ext cx="3789564" cy="245729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7467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1302</Words>
  <Application>Microsoft Office PowerPoint</Application>
  <PresentationFormat>Widescreen</PresentationFormat>
  <Paragraphs>294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Glypha LT Std</vt:lpstr>
      <vt:lpstr>Glyphs</vt:lpstr>
      <vt:lpstr>Office Theme</vt:lpstr>
      <vt:lpstr>  Explore Linlithgow Palace – Film Quiz </vt:lpstr>
      <vt:lpstr>1. What first name were many of the Stewart kings given?   </vt:lpstr>
      <vt:lpstr>2. What relation was Mary Queen of Scots to  Elizabeth I of England?</vt:lpstr>
      <vt:lpstr>3. Name three ways the guards kept Linlithgow Palace safe:</vt:lpstr>
      <vt:lpstr>4. Carved flowers representing Scotland, England and France can be seen in the palace courtyard.  Which flower represents Scotland? </vt:lpstr>
      <vt:lpstr>5. Another word for a code was used in the film.  What was it?  </vt:lpstr>
      <vt:lpstr>6. Name two types of code mentioned in the film: </vt:lpstr>
      <vt:lpstr>7. Name the gestures that men and women                                          each used when greeting royalty:</vt:lpstr>
      <vt:lpstr>8. Name three rules for sitting at the table                                   at a royal banquet: </vt:lpstr>
      <vt:lpstr>9. Name three jobs in the palace kitchen: </vt:lpstr>
      <vt:lpstr>10. Name three dishes the cooks were preparing                                     for the feast:</vt:lpstr>
      <vt:lpstr>11. Which dance did the junior guides demonstrate                                in the film?</vt:lpstr>
      <vt:lpstr>12. Which of these types of Great Hall entertainment was not mentioned in the film?</vt:lpstr>
      <vt:lpstr>  Explore Linlithgow Palace – Quiz Answers 1-3 </vt:lpstr>
      <vt:lpstr>  Explore Linlithgow Palace – Quiz Answers 4-6</vt:lpstr>
      <vt:lpstr>  Explore Linlithgow Palace – Quiz Answers 7-8</vt:lpstr>
      <vt:lpstr>  Explore Linlithgow Palace – Quiz Answers 9</vt:lpstr>
      <vt:lpstr>  Explore Linlithgow Palace – Quiz Answers 10</vt:lpstr>
      <vt:lpstr>  Explore Linlithgow Palace – Quiz Answers 11-12</vt:lpstr>
      <vt:lpstr>Well done!   Time to add up your points.  Where will you be during a feast in the                Great Hall?  0-5 points      Collecting the rubbish                      6-10 points     Chopping vegetables 11-15 points    Eating the leftovers 16-20 points  Sitting at the top table 20-24 points  On the royal throne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Johnston</dc:creator>
  <cp:lastModifiedBy>Amy McDonald</cp:lastModifiedBy>
  <cp:revision>44</cp:revision>
  <dcterms:created xsi:type="dcterms:W3CDTF">2021-09-27T12:15:52Z</dcterms:created>
  <dcterms:modified xsi:type="dcterms:W3CDTF">2022-02-21T16:11:03Z</dcterms:modified>
</cp:coreProperties>
</file>