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99" r:id="rId3"/>
    <p:sldId id="300" r:id="rId4"/>
    <p:sldId id="301" r:id="rId5"/>
    <p:sldId id="302" r:id="rId6"/>
    <p:sldId id="30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29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1" autoAdjust="0"/>
    <p:restoredTop sz="86481" autoAdjust="0"/>
  </p:normalViewPr>
  <p:slideViewPr>
    <p:cSldViewPr snapToGrid="0">
      <p:cViewPr varScale="1">
        <p:scale>
          <a:sx n="16" d="100"/>
          <a:sy n="16" d="100"/>
        </p:scale>
        <p:origin x="24" y="9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ED8B8-295C-403D-861C-AEC3F5DB86DC}" type="datetimeFigureOut">
              <a:rPr lang="en-GB" smtClean="0"/>
              <a:t>25/11/2021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2ADC2-4476-49C1-944C-6652B2F61B1B}" type="slidenum">
              <a:rPr lang="en-GB" smtClean="0"/>
              <a:t>‹#›</a:t>
            </a:fld>
            <a:endParaRPr lang="en-GB"/>
          </a:p>
        </p:txBody>
      </p:sp>
    </p:spTree>
    <p:extLst>
      <p:ext uri="{BB962C8B-B14F-4D97-AF65-F5344CB8AC3E}">
        <p14:creationId xmlns:p14="http://schemas.microsoft.com/office/powerpoint/2010/main" val="2952728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008-001-026-521-C  </a:t>
            </a:r>
            <a:r>
              <a:rPr lang="en-GB" sz="1200" b="0" i="0" kern="1200" dirty="0">
                <a:solidFill>
                  <a:schemeClr val="tx1"/>
                </a:solidFill>
                <a:effectLst/>
                <a:latin typeface="+mn-lt"/>
                <a:ea typeface="+mn-ea"/>
                <a:cs typeface="+mn-cs"/>
              </a:rPr>
              <a:t>View of Linlithgow Palace from the east, looking across Linlithgow Loch. © Crown Copyright</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1017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008-001-001-122-C Aerial view of Linlithgow Palace. © Crown Copyright</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334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008-000-089-706-C Illustration of the east quarter in around 1430 showing the formal stair which led up to James I's first-floor Great Hall at Linlithgow Palace. © Crown Copyright</a:t>
            </a:r>
          </a:p>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3364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008-001-055-341-C  General view of the east front of Linlithgow Palace. © Crown Copyright</a:t>
            </a:r>
          </a:p>
          <a:p>
            <a:r>
              <a:rPr lang="en-GB" sz="1200" b="0" i="0" kern="1200" dirty="0">
                <a:solidFill>
                  <a:schemeClr val="tx1"/>
                </a:solidFill>
                <a:effectLst/>
                <a:latin typeface="+mn-lt"/>
                <a:ea typeface="+mn-ea"/>
                <a:cs typeface="+mn-cs"/>
              </a:rPr>
              <a:t>008-000-091-853-C An artist's impression of James I inspecting progress on his new palace at Linlithgow in summer 1434. © Crown Copyright</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2370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008-001-056-983-C Interior view of the east range of Linlithgow Palace showing the fireplace in the Great Hall. © Crown Copyright</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0722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008-000-089-708-C An artist's impression of the Easter feast of 1512 taking place in the Great Hall at Linlithgow Palace. © Crown Copyright</a:t>
            </a: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5FCC80C-7812-40DB-A1BB-89DC7B8383F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7755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5DE62-E968-47D0-B6C7-624F6A6D9C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2B71A65-42DF-40E6-9DE5-43DE96405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CB8D37-FBE7-4F22-8EC4-69105F4D39C7}"/>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F4994FD2-D10D-4833-B56B-D4A79587BC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42B929-4858-470C-BACA-C128FB09BC52}"/>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81806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C4DEA-77E0-4F21-8C05-9364350F6E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4C4052-5AE5-4D66-B576-4EDEA8A42D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ADFC9A-9281-4D54-AC46-716889C4F632}"/>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1783AAFC-B1C4-4265-85C5-CE00CAD257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A35666-96CD-4772-A216-093AC0736BC3}"/>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2610142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6B25BB-63B0-4B7B-B96E-9E1A97F0DD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01EE94-D6C0-4654-B4BA-AAF101A621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604FDC-BB46-4320-8C16-1893CB12CE6F}"/>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B543A6BD-2B35-46D6-85CC-A0C3DEE371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F46A86-B7B2-4391-974F-2248646E668B}"/>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100005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BB6EB-30F7-4F72-BDF0-1CE13B442A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D79D045-E428-41C7-83FA-8C14058096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8A6418-EE71-4D6D-BF7F-D536A9FF2C37}"/>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B2B853E3-B866-45E2-AF95-3FA8D15851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5DD038-409D-4AF4-9AAF-39CE12A7A3D3}"/>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2329834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F80F-2D3A-4FCA-BB85-3CA12989DB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FCFCC3-746D-4D5B-9363-2D80E442E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D975E9-DEC9-4D1D-A3EB-3DA54F989BCC}"/>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7D1A936B-8904-4520-BEA6-D56BEDB45E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C3CD7F-33ED-4C76-ADB4-B6B9212AA036}"/>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2145824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C02E1-501A-4F69-BED1-FF704B4615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DE6F83-C63C-4A35-AA20-9C7D21590A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117776-3950-45B9-AECF-3E95ECC1DD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DFF431-76A7-4496-896A-8D1A04B405E0}"/>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6" name="Footer Placeholder 5">
            <a:extLst>
              <a:ext uri="{FF2B5EF4-FFF2-40B4-BE49-F238E27FC236}">
                <a16:creationId xmlns:a16="http://schemas.microsoft.com/office/drawing/2014/main" id="{C1A05B4F-CA19-4F8E-95E5-567FB02B90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E45FDF-FBC8-47D6-8D18-9A2CDD94ACD2}"/>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2990623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D664C-95E2-4C8D-A762-BE5C148E9B3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629C8B-F205-451C-855D-90704B3A6D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499CF8-56FA-41E3-AFBE-56DFBBBD1C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FFBBE4-4772-4B7B-9DAB-949B3E4933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E6C486-9DCB-4499-BFF9-EAC1C9E908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2B0627-4F78-4510-8F92-081768B57E62}"/>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8" name="Footer Placeholder 7">
            <a:extLst>
              <a:ext uri="{FF2B5EF4-FFF2-40B4-BE49-F238E27FC236}">
                <a16:creationId xmlns:a16="http://schemas.microsoft.com/office/drawing/2014/main" id="{D3785CFD-01C2-410B-9E43-0711B5054FC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E7CA237-EB32-4AB2-AC04-A6B987DD2F6D}"/>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71733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C9693-64C5-42EF-800E-46090137C7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A526FB-2ABE-4288-B604-EC381A846346}"/>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4" name="Footer Placeholder 3">
            <a:extLst>
              <a:ext uri="{FF2B5EF4-FFF2-40B4-BE49-F238E27FC236}">
                <a16:creationId xmlns:a16="http://schemas.microsoft.com/office/drawing/2014/main" id="{EE176019-0C5C-4E60-A729-F2DEC25672A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E3B5145-DC9C-43B9-A75C-080169A54EDF}"/>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63862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6C1116-1E74-4432-80D0-EEF3B875D6FF}"/>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3" name="Footer Placeholder 2">
            <a:extLst>
              <a:ext uri="{FF2B5EF4-FFF2-40B4-BE49-F238E27FC236}">
                <a16:creationId xmlns:a16="http://schemas.microsoft.com/office/drawing/2014/main" id="{7850CDF8-93CC-4F20-8C70-C52DAE43002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0E1856-0307-4650-AE15-B30893256674}"/>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86493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D0DA5-71A7-47FA-83C7-E5E1D4D62F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1B17C03-D372-457D-9E4B-CE8FA78890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AD8983-ACC7-44A9-9208-01D5490E9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30A0A2-D8AE-4C82-936B-382D55125B96}"/>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6" name="Footer Placeholder 5">
            <a:extLst>
              <a:ext uri="{FF2B5EF4-FFF2-40B4-BE49-F238E27FC236}">
                <a16:creationId xmlns:a16="http://schemas.microsoft.com/office/drawing/2014/main" id="{A7761872-F94F-43A8-B90E-E2F47D4121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033CEE-B311-40CC-BF5D-3E0BD0C38ACC}"/>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190953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266A9-EEBA-4780-990A-32AAA2AC54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18BB029-65E3-4337-A7BF-8694EEB62F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666DE1-9E58-4B35-88AC-32B8AD69C4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A9D990-D034-4561-9CE7-2CE95BB23449}"/>
              </a:ext>
            </a:extLst>
          </p:cNvPr>
          <p:cNvSpPr>
            <a:spLocks noGrp="1"/>
          </p:cNvSpPr>
          <p:nvPr>
            <p:ph type="dt" sz="half" idx="10"/>
          </p:nvPr>
        </p:nvSpPr>
        <p:spPr/>
        <p:txBody>
          <a:bodyPr/>
          <a:lstStyle/>
          <a:p>
            <a:fld id="{E699B3E5-A023-47CD-AB06-3329C1861147}" type="datetimeFigureOut">
              <a:rPr lang="en-GB" smtClean="0"/>
              <a:t>25/11/2021</a:t>
            </a:fld>
            <a:endParaRPr lang="en-GB"/>
          </a:p>
        </p:txBody>
      </p:sp>
      <p:sp>
        <p:nvSpPr>
          <p:cNvPr id="6" name="Footer Placeholder 5">
            <a:extLst>
              <a:ext uri="{FF2B5EF4-FFF2-40B4-BE49-F238E27FC236}">
                <a16:creationId xmlns:a16="http://schemas.microsoft.com/office/drawing/2014/main" id="{EF0EF67F-2A5F-47E3-B773-FD93C7E519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D8F0135-8210-4A33-AE13-39EAF22037BC}"/>
              </a:ext>
            </a:extLst>
          </p:cNvPr>
          <p:cNvSpPr>
            <a:spLocks noGrp="1"/>
          </p:cNvSpPr>
          <p:nvPr>
            <p:ph type="sldNum" sz="quarter" idx="12"/>
          </p:nvPr>
        </p:nvSpPr>
        <p:spPr/>
        <p:txBody>
          <a:bodyPr/>
          <a:lstStyle/>
          <a:p>
            <a:fld id="{43AE0BE4-B6C1-4683-BFEE-871E83D57860}" type="slidenum">
              <a:rPr lang="en-GB" smtClean="0"/>
              <a:t>‹#›</a:t>
            </a:fld>
            <a:endParaRPr lang="en-GB"/>
          </a:p>
        </p:txBody>
      </p:sp>
    </p:spTree>
    <p:extLst>
      <p:ext uri="{BB962C8B-B14F-4D97-AF65-F5344CB8AC3E}">
        <p14:creationId xmlns:p14="http://schemas.microsoft.com/office/powerpoint/2010/main" val="1449787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54F322-6CED-4865-B029-B846B780A8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131C6C-0CD9-4FCB-A22C-BA5E8A3A86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4D4B7C-7ACA-498D-B980-0BA8909FA3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99B3E5-A023-47CD-AB06-3329C1861147}" type="datetimeFigureOut">
              <a:rPr lang="en-GB" smtClean="0"/>
              <a:t>25/11/2021</a:t>
            </a:fld>
            <a:endParaRPr lang="en-GB"/>
          </a:p>
        </p:txBody>
      </p:sp>
      <p:sp>
        <p:nvSpPr>
          <p:cNvPr id="5" name="Footer Placeholder 4">
            <a:extLst>
              <a:ext uri="{FF2B5EF4-FFF2-40B4-BE49-F238E27FC236}">
                <a16:creationId xmlns:a16="http://schemas.microsoft.com/office/drawing/2014/main" id="{0CBEB93A-B2AB-4F48-A20F-686DB2FA5B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ED76DA-2998-4B37-BE1A-20AC85C812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E0BE4-B6C1-4683-BFEE-871E83D57860}" type="slidenum">
              <a:rPr lang="en-GB" smtClean="0"/>
              <a:t>‹#›</a:t>
            </a:fld>
            <a:endParaRPr lang="en-GB"/>
          </a:p>
        </p:txBody>
      </p:sp>
    </p:spTree>
    <p:extLst>
      <p:ext uri="{BB962C8B-B14F-4D97-AF65-F5344CB8AC3E}">
        <p14:creationId xmlns:p14="http://schemas.microsoft.com/office/powerpoint/2010/main" val="232466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53555" y="-488974"/>
            <a:ext cx="12356260"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65055" y="-526779"/>
            <a:ext cx="12300239" cy="1666967"/>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0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Glyphs"/>
                <a:ea typeface="+mn-ea"/>
                <a:cs typeface="+mn-cs"/>
              </a:rPr>
              <a:t>   			</a:t>
            </a: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Assembly Images</a:t>
            </a:r>
          </a:p>
        </p:txBody>
      </p:sp>
      <p:sp>
        <p:nvSpPr>
          <p:cNvPr id="9" name="Title 1" descr="Explore Linlithgow Palace - Assembly Images">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4" name="Picture 3" descr="A photo of Linlithgow Palace taken from the far side of Linlithgow Peel with grass and water in the foreground.">
            <a:extLst>
              <a:ext uri="{FF2B5EF4-FFF2-40B4-BE49-F238E27FC236}">
                <a16:creationId xmlns:a16="http://schemas.microsoft.com/office/drawing/2014/main" id="{9CA81EEA-3709-45BC-B86E-C66E6BDC8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7405" y="1737498"/>
            <a:ext cx="7264400" cy="4710510"/>
          </a:xfrm>
          <a:prstGeom prst="rect">
            <a:avLst/>
          </a:prstGeom>
          <a:ln w="57150">
            <a:solidFill>
              <a:srgbClr val="FFC000"/>
            </a:solidFill>
          </a:ln>
        </p:spPr>
      </p:pic>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41041" y="6049684"/>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4"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338147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53449" y="-484990"/>
            <a:ext cx="12205474"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102975" y="-634827"/>
            <a:ext cx="12298968" cy="1781592"/>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Image 1</a:t>
            </a:r>
            <a:endParaRPr kumimoji="0" lang="en-GB" sz="3200" b="1" i="0" u="none" strike="noStrike" kern="1200" cap="none" spc="0" normalizeH="0" baseline="0" noProof="0" dirty="0">
              <a:ln>
                <a:noFill/>
              </a:ln>
              <a:solidFill>
                <a:prstClr val="white"/>
              </a:solidFill>
              <a:effectLst/>
              <a:uLnTx/>
              <a:uFillTx/>
              <a:latin typeface="Glyphs"/>
              <a:ea typeface="+mn-ea"/>
              <a:cs typeface="+mn-cs"/>
            </a:endParaRPr>
          </a:p>
        </p:txBody>
      </p:sp>
      <p:sp>
        <p:nvSpPr>
          <p:cNvPr id="9" name="Title 1" descr="Explore Linlithgow Palace - Image 1">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3" name="Picture 2" descr="An aerial photo of Linlithgow Palace.">
            <a:extLst>
              <a:ext uri="{FF2B5EF4-FFF2-40B4-BE49-F238E27FC236}">
                <a16:creationId xmlns:a16="http://schemas.microsoft.com/office/drawing/2014/main" id="{CC9CE0D5-64AC-4C14-9C73-7BF3DADC93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1696" y="1661749"/>
            <a:ext cx="5539664" cy="4284584"/>
          </a:xfrm>
          <a:prstGeom prst="rect">
            <a:avLst/>
          </a:prstGeom>
          <a:ln w="57150">
            <a:solidFill>
              <a:srgbClr val="FFC000"/>
            </a:solidFill>
          </a:ln>
        </p:spPr>
      </p:pic>
      <p:sp>
        <p:nvSpPr>
          <p:cNvPr id="4" name="TextBox 3">
            <a:extLst>
              <a:ext uri="{FF2B5EF4-FFF2-40B4-BE49-F238E27FC236}">
                <a16:creationId xmlns:a16="http://schemas.microsoft.com/office/drawing/2014/main" id="{B6828E61-6D2D-4687-8D8B-4F35477581C4}"/>
              </a:ext>
            </a:extLst>
          </p:cNvPr>
          <p:cNvSpPr txBox="1">
            <a:spLocks/>
          </p:cNvSpPr>
          <p:nvPr/>
        </p:nvSpPr>
        <p:spPr>
          <a:xfrm>
            <a:off x="3090452" y="6183132"/>
            <a:ext cx="529956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This is an aerial image of Linlithgow Palace.</a:t>
            </a:r>
            <a:endPar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36544" y="6047582"/>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4"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259257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21365" y="-484990"/>
            <a:ext cx="12205474"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75190" y="-636266"/>
            <a:ext cx="12254496" cy="1781592"/>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Glyphs"/>
                <a:ea typeface="+mn-ea"/>
                <a:cs typeface="+mn-cs"/>
              </a:rPr>
              <a:t>   </a:t>
            </a: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Image 2</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p:txBody>
      </p:sp>
      <p:sp>
        <p:nvSpPr>
          <p:cNvPr id="9" name="Title 1" descr="Explore Linlithgow Palace - Image 2">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4" name="Picture 3" descr="A reconstruction illustration featuring Linlithgow Palace East Quarter with a wooden staircase and some people and horses.">
            <a:extLst>
              <a:ext uri="{FF2B5EF4-FFF2-40B4-BE49-F238E27FC236}">
                <a16:creationId xmlns:a16="http://schemas.microsoft.com/office/drawing/2014/main" id="{024D3D53-1B25-4752-BDA2-8E52012982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3425" y="1536132"/>
            <a:ext cx="6237656" cy="4158438"/>
          </a:xfrm>
          <a:prstGeom prst="rect">
            <a:avLst/>
          </a:prstGeom>
          <a:ln w="57150">
            <a:solidFill>
              <a:srgbClr val="FFC000"/>
            </a:solidFill>
          </a:ln>
        </p:spPr>
      </p:pic>
      <p:sp>
        <p:nvSpPr>
          <p:cNvPr id="2" name="TextBox 1">
            <a:extLst>
              <a:ext uri="{FF2B5EF4-FFF2-40B4-BE49-F238E27FC236}">
                <a16:creationId xmlns:a16="http://schemas.microsoft.com/office/drawing/2014/main" id="{124188B6-273C-483E-A4B0-A044AAA9EA3A}"/>
              </a:ext>
            </a:extLst>
          </p:cNvPr>
          <p:cNvSpPr txBox="1">
            <a:spLocks/>
          </p:cNvSpPr>
          <p:nvPr/>
        </p:nvSpPr>
        <p:spPr>
          <a:xfrm>
            <a:off x="389814" y="5694570"/>
            <a:ext cx="8642952"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This is an illustration of one of the oldest parts of the palace, the east quarter, built by James I. It shows the formal stair which led up to his Great Hall.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t>
            </a:r>
            <a:r>
              <a:rPr kumimoji="0" lang="en-GB" sz="1800" b="1" i="1"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t>
            </a:r>
            <a:endPar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44684" y="6049684"/>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4"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3935353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21365" y="-484990"/>
            <a:ext cx="12205474"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73117" y="-636333"/>
            <a:ext cx="12252421" cy="1781592"/>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Glyphs"/>
                <a:ea typeface="+mn-ea"/>
                <a:cs typeface="+mn-cs"/>
              </a:rPr>
              <a:t>  </a:t>
            </a: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Image 3</a:t>
            </a:r>
          </a:p>
        </p:txBody>
      </p:sp>
      <p:sp>
        <p:nvSpPr>
          <p:cNvPr id="9" name="Title 1" descr="Explore Linlithgow Palace - Image 3">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14" name="Picture 13" descr="A photo of Linlithgow Palace's East side.">
            <a:extLst>
              <a:ext uri="{FF2B5EF4-FFF2-40B4-BE49-F238E27FC236}">
                <a16:creationId xmlns:a16="http://schemas.microsoft.com/office/drawing/2014/main" id="{A5FFDEF9-E6C8-4C0F-A213-0F7ACFB479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03" y="1755550"/>
            <a:ext cx="5944821" cy="3994177"/>
          </a:xfrm>
          <a:prstGeom prst="rect">
            <a:avLst/>
          </a:prstGeom>
          <a:ln w="57150">
            <a:solidFill>
              <a:srgbClr val="FFC000"/>
            </a:solidFill>
          </a:ln>
        </p:spPr>
      </p:pic>
      <p:pic>
        <p:nvPicPr>
          <p:cNvPr id="3" name="Picture 2" descr="A reconstruction illustration of Linlithgow Palace from the outside featuring a drawbridge, people and houses.">
            <a:extLst>
              <a:ext uri="{FF2B5EF4-FFF2-40B4-BE49-F238E27FC236}">
                <a16:creationId xmlns:a16="http://schemas.microsoft.com/office/drawing/2014/main" id="{43BE7C59-3E7E-4627-826D-E505372F79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5561" y="1713220"/>
            <a:ext cx="4776636" cy="4036507"/>
          </a:xfrm>
          <a:prstGeom prst="rect">
            <a:avLst/>
          </a:prstGeom>
          <a:ln w="57150">
            <a:solidFill>
              <a:srgbClr val="FFC000"/>
            </a:solidFill>
          </a:ln>
        </p:spPr>
      </p:pic>
      <p:sp>
        <p:nvSpPr>
          <p:cNvPr id="15" name="TextBox 14">
            <a:extLst>
              <a:ext uri="{FF2B5EF4-FFF2-40B4-BE49-F238E27FC236}">
                <a16:creationId xmlns:a16="http://schemas.microsoft.com/office/drawing/2014/main" id="{1CFA732A-3827-4799-A581-7F2C02B31808}"/>
              </a:ext>
            </a:extLst>
          </p:cNvPr>
          <p:cNvSpPr txBox="1">
            <a:spLocks/>
          </p:cNvSpPr>
          <p:nvPr/>
        </p:nvSpPr>
        <p:spPr>
          <a:xfrm>
            <a:off x="230199" y="5938656"/>
            <a:ext cx="8288159"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This is a photo and an illustration of the oldest entry to Linlithgow Palace, showing the drawbridge on the east side. </a:t>
            </a:r>
            <a:endPar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44625" y="6049684"/>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5"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1729939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283905" y="-480976"/>
            <a:ext cx="12471786"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235282" y="-631085"/>
            <a:ext cx="12414756" cy="1781592"/>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Image 4</a:t>
            </a:r>
          </a:p>
        </p:txBody>
      </p:sp>
      <p:sp>
        <p:nvSpPr>
          <p:cNvPr id="9" name="Title 1" descr="Explore Linlithgow Palace - Image 4">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3" name="Picture 2" descr="A picture containing building, outdoor, stone, brick&#10;&#10;An interior shot of the Linlithgow Palace Great Hall">
            <a:extLst>
              <a:ext uri="{FF2B5EF4-FFF2-40B4-BE49-F238E27FC236}">
                <a16:creationId xmlns:a16="http://schemas.microsoft.com/office/drawing/2014/main" id="{60650CE1-27E8-41C3-8AB3-8701827654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1089" y="1653420"/>
            <a:ext cx="6594958" cy="4388050"/>
          </a:xfrm>
          <a:prstGeom prst="rect">
            <a:avLst/>
          </a:prstGeom>
          <a:ln w="57150">
            <a:solidFill>
              <a:srgbClr val="FFC000"/>
            </a:solidFill>
          </a:ln>
        </p:spPr>
      </p:pic>
      <p:sp>
        <p:nvSpPr>
          <p:cNvPr id="13" name="TextBox 12">
            <a:extLst>
              <a:ext uri="{FF2B5EF4-FFF2-40B4-BE49-F238E27FC236}">
                <a16:creationId xmlns:a16="http://schemas.microsoft.com/office/drawing/2014/main" id="{473E1C5D-0B4D-4639-9FDC-FF96C2AD2D24}"/>
              </a:ext>
            </a:extLst>
          </p:cNvPr>
          <p:cNvSpPr txBox="1">
            <a:spLocks/>
          </p:cNvSpPr>
          <p:nvPr/>
        </p:nvSpPr>
        <p:spPr>
          <a:xfrm>
            <a:off x="2390274" y="6296418"/>
            <a:ext cx="581392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This is an image of the Great Hall as it looks today.</a:t>
            </a:r>
            <a:endParaRPr kumimoji="0" lang="en-GB" sz="2000" b="1" i="0" u="none" strike="noStrike" kern="1200" cap="none" spc="0" normalizeH="0" baseline="0" noProof="0" dirty="0">
              <a:ln>
                <a:noFill/>
              </a:ln>
              <a:solidFill>
                <a:srgbClr val="69295D"/>
              </a:solidFill>
              <a:effectLst/>
              <a:uLnTx/>
              <a:uFillTx/>
              <a:latin typeface="Arial" panose="020B0604020202020204" pitchFamily="34" charset="0"/>
              <a:ea typeface="+mn-ea"/>
              <a:cs typeface="Arial" panose="020B0604020202020204" pitchFamily="34" charset="0"/>
            </a:endParaRPr>
          </a:p>
        </p:txBody>
      </p:sp>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52967" y="6049684"/>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4"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399856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223007-1EAC-4544-8B5F-E074EF3F8311}"/>
              </a:ext>
              <a:ext uri="{C183D7F6-B498-43B3-948B-1728B52AA6E4}">
                <adec:decorative xmlns:adec="http://schemas.microsoft.com/office/drawing/2017/decorative" val="1"/>
              </a:ext>
            </a:extLst>
          </p:cNvPr>
          <p:cNvSpPr/>
          <p:nvPr/>
        </p:nvSpPr>
        <p:spPr>
          <a:xfrm rot="21418218">
            <a:off x="-132952" y="-433256"/>
            <a:ext cx="12320727" cy="1699758"/>
          </a:xfrm>
          <a:prstGeom prst="rect">
            <a:avLst/>
          </a:prstGeom>
          <a:solidFill>
            <a:srgbClr val="F9BE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GB" dirty="0">
              <a:solidFill>
                <a:prstClr val="white"/>
              </a:solidFill>
              <a:latin typeface="Calibri" panose="020F0502020204030204"/>
            </a:endParaRPr>
          </a:p>
        </p:txBody>
      </p:sp>
      <p:sp>
        <p:nvSpPr>
          <p:cNvPr id="8" name="Title 7">
            <a:extLst>
              <a:ext uri="{FF2B5EF4-FFF2-40B4-BE49-F238E27FC236}">
                <a16:creationId xmlns:a16="http://schemas.microsoft.com/office/drawing/2014/main" id="{8358CCD5-9EF1-448B-8AAD-408207060146}"/>
              </a:ext>
              <a:ext uri="{C183D7F6-B498-43B3-948B-1728B52AA6E4}">
                <adec:decorative xmlns:adec="http://schemas.microsoft.com/office/drawing/2017/decorative" val="1"/>
              </a:ext>
            </a:extLst>
          </p:cNvPr>
          <p:cNvSpPr>
            <a:spLocks noGrp="1"/>
          </p:cNvSpPr>
          <p:nvPr>
            <p:ph type="title" idx="4294967295"/>
          </p:nvPr>
        </p:nvSpPr>
        <p:spPr>
          <a:xfrm rot="21377549">
            <a:off x="-213538" y="-591719"/>
            <a:ext cx="12389399" cy="1781592"/>
          </a:xfrm>
          <a:prstGeom prst="rect">
            <a:avLst/>
          </a:prstGeom>
          <a:solidFill>
            <a:srgbClr val="00568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Explore Linlithgow Palace – Image 5</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white"/>
              </a:solidFill>
              <a:effectLst/>
              <a:uLnTx/>
              <a:uFillTx/>
              <a:latin typeface="Glyphs"/>
              <a:ea typeface="+mn-ea"/>
              <a:cs typeface="+mn-cs"/>
            </a:endParaRPr>
          </a:p>
        </p:txBody>
      </p:sp>
      <p:sp>
        <p:nvSpPr>
          <p:cNvPr id="9" name="Title 1" descr="Explore Linlithgow Palace - Image 5">
            <a:extLst>
              <a:ext uri="{FF2B5EF4-FFF2-40B4-BE49-F238E27FC236}">
                <a16:creationId xmlns:a16="http://schemas.microsoft.com/office/drawing/2014/main" id="{0F33055B-B3CA-41B9-82D9-330F76F23D60}"/>
              </a:ext>
            </a:extLst>
          </p:cNvPr>
          <p:cNvSpPr txBox="1">
            <a:spLocks/>
          </p:cNvSpPr>
          <p:nvPr/>
        </p:nvSpPr>
        <p:spPr>
          <a:xfrm rot="21384528">
            <a:off x="2104929" y="375643"/>
            <a:ext cx="8316688" cy="721552"/>
          </a:xfrm>
          <a:prstGeom prst="rect">
            <a:avLst/>
          </a:prstGeom>
        </p:spPr>
        <p:txBody>
          <a:bodyPr/>
          <a:lstStyle>
            <a:lvl1pPr algn="l" defTabSz="914400" rtl="0" eaLnBrk="1" latinLnBrk="0" hangingPunct="1">
              <a:lnSpc>
                <a:spcPct val="90000"/>
              </a:lnSpc>
              <a:spcBef>
                <a:spcPct val="0"/>
              </a:spcBef>
              <a:buNone/>
              <a:defRPr sz="3600" b="1" kern="1200">
                <a:solidFill>
                  <a:schemeClr val="tx1"/>
                </a:solidFill>
                <a:latin typeface="Gotham Book" pitchFamily="50" charset="0"/>
                <a:ea typeface="+mj-ea"/>
                <a:cs typeface="+mj-cs"/>
              </a:defRPr>
            </a:lvl1pPr>
          </a:lstStyle>
          <a:p>
            <a:pPr>
              <a:defRPr/>
            </a:pPr>
            <a:endParaRPr lang="en-GB" sz="4400" dirty="0">
              <a:solidFill>
                <a:prstClr val="white"/>
              </a:solidFill>
              <a:latin typeface="Glypha LT Std" panose="02060503030505020204" pitchFamily="18" charset="0"/>
            </a:endParaRPr>
          </a:p>
        </p:txBody>
      </p:sp>
      <p:pic>
        <p:nvPicPr>
          <p:cNvPr id="3" name="Picture 2" descr="A reconstruction illustration of the Great hall at Linlithgow Palace with wall tapestries, long tables with dinner guests in period clothing and servers carrying food.">
            <a:extLst>
              <a:ext uri="{FF2B5EF4-FFF2-40B4-BE49-F238E27FC236}">
                <a16:creationId xmlns:a16="http://schemas.microsoft.com/office/drawing/2014/main" id="{D4E94793-E470-45CC-9491-C3C72936A8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0495" y="1662058"/>
            <a:ext cx="4566979" cy="5010630"/>
          </a:xfrm>
          <a:prstGeom prst="rect">
            <a:avLst/>
          </a:prstGeom>
          <a:ln w="57150">
            <a:solidFill>
              <a:srgbClr val="FFC000"/>
            </a:solidFill>
          </a:ln>
        </p:spPr>
      </p:pic>
      <p:sp>
        <p:nvSpPr>
          <p:cNvPr id="13" name="TextBox 12">
            <a:extLst>
              <a:ext uri="{FF2B5EF4-FFF2-40B4-BE49-F238E27FC236}">
                <a16:creationId xmlns:a16="http://schemas.microsoft.com/office/drawing/2014/main" id="{473E1C5D-0B4D-4639-9FDC-FF96C2AD2D24}"/>
              </a:ext>
            </a:extLst>
          </p:cNvPr>
          <p:cNvSpPr txBox="1"/>
          <p:nvPr/>
        </p:nvSpPr>
        <p:spPr>
          <a:xfrm>
            <a:off x="7020589" y="2967335"/>
            <a:ext cx="4645699" cy="92333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This is an artist's impression of how the Great Hall at Linlithgow Palace looked during the Easter feast of 1512. </a:t>
            </a:r>
            <a:endParaRPr lang="en-GB" b="1" i="1" dirty="0">
              <a:latin typeface="Arial" panose="020B06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38165356-4C78-4FF3-A8DF-72B6964ED5BE}"/>
              </a:ext>
              <a:ext uri="{C183D7F6-B498-43B3-948B-1728B52AA6E4}">
                <adec:decorative xmlns:adec="http://schemas.microsoft.com/office/drawing/2017/decorative" val="1"/>
              </a:ext>
            </a:extLst>
          </p:cNvPr>
          <p:cNvGrpSpPr/>
          <p:nvPr/>
        </p:nvGrpSpPr>
        <p:grpSpPr>
          <a:xfrm rot="21145341">
            <a:off x="9248515" y="6043506"/>
            <a:ext cx="3016756" cy="495687"/>
            <a:chOff x="5496000" y="5881372"/>
            <a:chExt cx="4052339" cy="705679"/>
          </a:xfrm>
          <a:solidFill>
            <a:srgbClr val="005685"/>
          </a:solidFill>
        </p:grpSpPr>
        <p:sp>
          <p:nvSpPr>
            <p:cNvPr id="11" name="Arrow: Chevron 1">
              <a:extLst>
                <a:ext uri="{FF2B5EF4-FFF2-40B4-BE49-F238E27FC236}">
                  <a16:creationId xmlns:a16="http://schemas.microsoft.com/office/drawing/2014/main" id="{071614D4-7447-4ABF-92F6-38FC0A66631C}"/>
                </a:ext>
                <a:ext uri="{C183D7F6-B498-43B3-948B-1728B52AA6E4}">
                  <adec:decorative xmlns:adec="http://schemas.microsoft.com/office/drawing/2017/decorative" val="1"/>
                </a:ext>
              </a:extLst>
            </p:cNvPr>
            <p:cNvSpPr/>
            <p:nvPr/>
          </p:nvSpPr>
          <p:spPr>
            <a:xfrm rot="435930" flipH="1">
              <a:off x="5496000" y="5881372"/>
              <a:ext cx="4052339" cy="705679"/>
            </a:xfrm>
            <a:custGeom>
              <a:avLst/>
              <a:gdLst>
                <a:gd name="connsiteX0" fmla="*/ 32823 w 4052339"/>
                <a:gd name="connsiteY0" fmla="*/ 1218 h 705679"/>
                <a:gd name="connsiteX1" fmla="*/ 742937 w 4052339"/>
                <a:gd name="connsiteY1" fmla="*/ 1003 h 705679"/>
                <a:gd name="connsiteX2" fmla="*/ 1453051 w 4052339"/>
                <a:gd name="connsiteY2" fmla="*/ 788 h 705679"/>
                <a:gd name="connsiteX3" fmla="*/ 2122970 w 4052339"/>
                <a:gd name="connsiteY3" fmla="*/ 585 h 705679"/>
                <a:gd name="connsiteX4" fmla="*/ 2873280 w 4052339"/>
                <a:gd name="connsiteY4" fmla="*/ 357 h 705679"/>
                <a:gd name="connsiteX5" fmla="*/ 4052337 w 4052339"/>
                <a:gd name="connsiteY5" fmla="*/ 0 h 705679"/>
                <a:gd name="connsiteX6" fmla="*/ 3601691 w 4052339"/>
                <a:gd name="connsiteY6" fmla="*/ 352839 h 705679"/>
                <a:gd name="connsiteX7" fmla="*/ 4052339 w 4052339"/>
                <a:gd name="connsiteY7" fmla="*/ 705679 h 705679"/>
                <a:gd name="connsiteX8" fmla="*/ 3336426 w 4052339"/>
                <a:gd name="connsiteY8" fmla="*/ 705679 h 705679"/>
                <a:gd name="connsiteX9" fmla="*/ 2661036 w 4052339"/>
                <a:gd name="connsiteY9" fmla="*/ 705679 h 705679"/>
                <a:gd name="connsiteX10" fmla="*/ 1985646 w 4052339"/>
                <a:gd name="connsiteY10" fmla="*/ 705679 h 705679"/>
                <a:gd name="connsiteX11" fmla="*/ 1310256 w 4052339"/>
                <a:gd name="connsiteY11" fmla="*/ 705679 h 705679"/>
                <a:gd name="connsiteX12" fmla="*/ 634866 w 4052339"/>
                <a:gd name="connsiteY12" fmla="*/ 705679 h 705679"/>
                <a:gd name="connsiteX13" fmla="*/ 0 w 4052339"/>
                <a:gd name="connsiteY13" fmla="*/ 705679 h 705679"/>
                <a:gd name="connsiteX14" fmla="*/ 15097 w 4052339"/>
                <a:gd name="connsiteY14" fmla="*/ 340711 h 705679"/>
                <a:gd name="connsiteX15" fmla="*/ 32823 w 4052339"/>
                <a:gd name="connsiteY15" fmla="*/ 1218 h 705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052339" h="705679" fill="none" extrusionOk="0">
                  <a:moveTo>
                    <a:pt x="32823" y="1218"/>
                  </a:moveTo>
                  <a:cubicBezTo>
                    <a:pt x="201408" y="1651"/>
                    <a:pt x="441793" y="2590"/>
                    <a:pt x="742937" y="1003"/>
                  </a:cubicBezTo>
                  <a:cubicBezTo>
                    <a:pt x="1044081" y="-584"/>
                    <a:pt x="1158416" y="4704"/>
                    <a:pt x="1453051" y="788"/>
                  </a:cubicBezTo>
                  <a:cubicBezTo>
                    <a:pt x="1747686" y="-3128"/>
                    <a:pt x="1865566" y="-3555"/>
                    <a:pt x="2122970" y="585"/>
                  </a:cubicBezTo>
                  <a:cubicBezTo>
                    <a:pt x="2380374" y="4725"/>
                    <a:pt x="2637283" y="-8533"/>
                    <a:pt x="2873280" y="357"/>
                  </a:cubicBezTo>
                  <a:cubicBezTo>
                    <a:pt x="3109277" y="9248"/>
                    <a:pt x="3651168" y="36567"/>
                    <a:pt x="4052337" y="0"/>
                  </a:cubicBezTo>
                  <a:cubicBezTo>
                    <a:pt x="3833598" y="146820"/>
                    <a:pt x="3740311" y="268100"/>
                    <a:pt x="3601691" y="352839"/>
                  </a:cubicBezTo>
                  <a:cubicBezTo>
                    <a:pt x="3723787" y="415490"/>
                    <a:pt x="3847629" y="580594"/>
                    <a:pt x="4052339" y="705679"/>
                  </a:cubicBezTo>
                  <a:cubicBezTo>
                    <a:pt x="3703930" y="677658"/>
                    <a:pt x="3542127" y="673068"/>
                    <a:pt x="3336426" y="705679"/>
                  </a:cubicBezTo>
                  <a:cubicBezTo>
                    <a:pt x="3130725" y="738290"/>
                    <a:pt x="2860072" y="737608"/>
                    <a:pt x="2661036" y="705679"/>
                  </a:cubicBezTo>
                  <a:cubicBezTo>
                    <a:pt x="2462000" y="673751"/>
                    <a:pt x="2123269" y="698950"/>
                    <a:pt x="1985646" y="705679"/>
                  </a:cubicBezTo>
                  <a:cubicBezTo>
                    <a:pt x="1848023" y="712409"/>
                    <a:pt x="1565729" y="681895"/>
                    <a:pt x="1310256" y="705679"/>
                  </a:cubicBezTo>
                  <a:cubicBezTo>
                    <a:pt x="1054783" y="729464"/>
                    <a:pt x="939360" y="715130"/>
                    <a:pt x="634866" y="705679"/>
                  </a:cubicBezTo>
                  <a:cubicBezTo>
                    <a:pt x="330372" y="696229"/>
                    <a:pt x="259537" y="728001"/>
                    <a:pt x="0" y="705679"/>
                  </a:cubicBezTo>
                  <a:cubicBezTo>
                    <a:pt x="13869" y="605419"/>
                    <a:pt x="11565" y="495549"/>
                    <a:pt x="15097" y="340711"/>
                  </a:cubicBezTo>
                  <a:cubicBezTo>
                    <a:pt x="27521" y="190749"/>
                    <a:pt x="18667" y="166433"/>
                    <a:pt x="32823" y="1218"/>
                  </a:cubicBezTo>
                  <a:close/>
                </a:path>
                <a:path w="4052339" h="705679" stroke="0" extrusionOk="0">
                  <a:moveTo>
                    <a:pt x="32823" y="1218"/>
                  </a:moveTo>
                  <a:cubicBezTo>
                    <a:pt x="248328" y="21224"/>
                    <a:pt x="417293" y="-8234"/>
                    <a:pt x="622352" y="1039"/>
                  </a:cubicBezTo>
                  <a:cubicBezTo>
                    <a:pt x="827411" y="10312"/>
                    <a:pt x="1055118" y="-7963"/>
                    <a:pt x="1292271" y="836"/>
                  </a:cubicBezTo>
                  <a:cubicBezTo>
                    <a:pt x="1529424" y="9635"/>
                    <a:pt x="1656702" y="-34643"/>
                    <a:pt x="2002385" y="621"/>
                  </a:cubicBezTo>
                  <a:cubicBezTo>
                    <a:pt x="2348068" y="35885"/>
                    <a:pt x="2425427" y="-11777"/>
                    <a:pt x="2551718" y="455"/>
                  </a:cubicBezTo>
                  <a:cubicBezTo>
                    <a:pt x="2678009" y="12687"/>
                    <a:pt x="3007582" y="-32076"/>
                    <a:pt x="3221637" y="252"/>
                  </a:cubicBezTo>
                  <a:cubicBezTo>
                    <a:pt x="3435692" y="32579"/>
                    <a:pt x="3662595" y="18395"/>
                    <a:pt x="4052337" y="0"/>
                  </a:cubicBezTo>
                  <a:cubicBezTo>
                    <a:pt x="3912130" y="80251"/>
                    <a:pt x="3716653" y="269059"/>
                    <a:pt x="3601691" y="352839"/>
                  </a:cubicBezTo>
                  <a:cubicBezTo>
                    <a:pt x="3772490" y="498682"/>
                    <a:pt x="3864786" y="557283"/>
                    <a:pt x="4052339" y="705679"/>
                  </a:cubicBezTo>
                  <a:cubicBezTo>
                    <a:pt x="3889861" y="714988"/>
                    <a:pt x="3615976" y="726178"/>
                    <a:pt x="3336426" y="705679"/>
                  </a:cubicBezTo>
                  <a:cubicBezTo>
                    <a:pt x="3056876" y="685180"/>
                    <a:pt x="2904687" y="731129"/>
                    <a:pt x="2701559" y="705679"/>
                  </a:cubicBezTo>
                  <a:cubicBezTo>
                    <a:pt x="2498431" y="680229"/>
                    <a:pt x="2102588" y="671993"/>
                    <a:pt x="1945123" y="705679"/>
                  </a:cubicBezTo>
                  <a:cubicBezTo>
                    <a:pt x="1787658" y="739365"/>
                    <a:pt x="1584207" y="689740"/>
                    <a:pt x="1310256" y="705679"/>
                  </a:cubicBezTo>
                  <a:cubicBezTo>
                    <a:pt x="1036305" y="721618"/>
                    <a:pt x="342198" y="648852"/>
                    <a:pt x="0" y="705679"/>
                  </a:cubicBezTo>
                  <a:cubicBezTo>
                    <a:pt x="22561" y="581143"/>
                    <a:pt x="19285" y="424710"/>
                    <a:pt x="15097" y="340711"/>
                  </a:cubicBezTo>
                  <a:cubicBezTo>
                    <a:pt x="14863" y="224075"/>
                    <a:pt x="18625" y="74599"/>
                    <a:pt x="32823" y="1218"/>
                  </a:cubicBezTo>
                  <a:close/>
                </a:path>
              </a:pathLst>
            </a:custGeom>
            <a:grpFill/>
            <a:ln w="76200" cap="flat" cmpd="sng" algn="ctr">
              <a:noFill/>
              <a:prstDash val="solid"/>
              <a:miter lim="800000"/>
              <a:extLst>
                <a:ext uri="{C807C97D-BFC1-408E-A445-0C87EB9F89A2}">
                  <ask:lineSketchStyleProps xmlns:ask="http://schemas.microsoft.com/office/drawing/2018/sketchyshapes" sd="3641904466">
                    <a:custGeom>
                      <a:avLst/>
                      <a:gdLst>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479425 w 1494155"/>
                        <a:gd name="connsiteY5" fmla="*/ 479425 h 958850"/>
                        <a:gd name="connsiteX6" fmla="*/ 0 w 1494155"/>
                        <a:gd name="connsiteY6" fmla="*/ 0 h 958850"/>
                        <a:gd name="connsiteX0" fmla="*/ 0 w 1494155"/>
                        <a:gd name="connsiteY0" fmla="*/ 0 h 958850"/>
                        <a:gd name="connsiteX1" fmla="*/ 1014730 w 1494155"/>
                        <a:gd name="connsiteY1" fmla="*/ 0 h 958850"/>
                        <a:gd name="connsiteX2" fmla="*/ 1494155 w 1494155"/>
                        <a:gd name="connsiteY2" fmla="*/ 479425 h 958850"/>
                        <a:gd name="connsiteX3" fmla="*/ 1014730 w 1494155"/>
                        <a:gd name="connsiteY3" fmla="*/ 958850 h 958850"/>
                        <a:gd name="connsiteX4" fmla="*/ 0 w 1494155"/>
                        <a:gd name="connsiteY4" fmla="*/ 958850 h 958850"/>
                        <a:gd name="connsiteX5" fmla="*/ 0 w 1494155"/>
                        <a:gd name="connsiteY5" fmla="*/ 479425 h 958850"/>
                        <a:gd name="connsiteX6" fmla="*/ 0 w 1494155"/>
                        <a:gd name="connsiteY6" fmla="*/ 0 h 958850"/>
                        <a:gd name="connsiteX0" fmla="*/ 0 w 2003198"/>
                        <a:gd name="connsiteY0" fmla="*/ 0 h 958850"/>
                        <a:gd name="connsiteX1" fmla="*/ 1014730 w 2003198"/>
                        <a:gd name="connsiteY1" fmla="*/ 0 h 958850"/>
                        <a:gd name="connsiteX2" fmla="*/ 2003198 w 2003198"/>
                        <a:gd name="connsiteY2" fmla="*/ 501727 h 958850"/>
                        <a:gd name="connsiteX3" fmla="*/ 1014730 w 2003198"/>
                        <a:gd name="connsiteY3" fmla="*/ 958850 h 958850"/>
                        <a:gd name="connsiteX4" fmla="*/ 0 w 2003198"/>
                        <a:gd name="connsiteY4" fmla="*/ 958850 h 958850"/>
                        <a:gd name="connsiteX5" fmla="*/ 0 w 2003198"/>
                        <a:gd name="connsiteY5" fmla="*/ 479425 h 958850"/>
                        <a:gd name="connsiteX6" fmla="*/ 0 w 2003198"/>
                        <a:gd name="connsiteY6" fmla="*/ 0 h 958850"/>
                        <a:gd name="connsiteX0" fmla="*/ 0 w 1617157"/>
                        <a:gd name="connsiteY0" fmla="*/ 0 h 958850"/>
                        <a:gd name="connsiteX1" fmla="*/ 1014730 w 1617157"/>
                        <a:gd name="connsiteY1" fmla="*/ 0 h 958850"/>
                        <a:gd name="connsiteX2" fmla="*/ 1617156 w 1617157"/>
                        <a:gd name="connsiteY2" fmla="*/ 479425 h 958850"/>
                        <a:gd name="connsiteX3" fmla="*/ 1014730 w 1617157"/>
                        <a:gd name="connsiteY3" fmla="*/ 958850 h 958850"/>
                        <a:gd name="connsiteX4" fmla="*/ 0 w 1617157"/>
                        <a:gd name="connsiteY4" fmla="*/ 958850 h 958850"/>
                        <a:gd name="connsiteX5" fmla="*/ 0 w 1617157"/>
                        <a:gd name="connsiteY5" fmla="*/ 479425 h 958850"/>
                        <a:gd name="connsiteX6" fmla="*/ 0 w 1617157"/>
                        <a:gd name="connsiteY6" fmla="*/ 0 h 958850"/>
                        <a:gd name="connsiteX0" fmla="*/ 0 w 2108231"/>
                        <a:gd name="connsiteY0" fmla="*/ 0 h 958850"/>
                        <a:gd name="connsiteX1" fmla="*/ 2108231 w 2108231"/>
                        <a:gd name="connsiteY1" fmla="*/ 0 h 958850"/>
                        <a:gd name="connsiteX2" fmla="*/ 1617156 w 2108231"/>
                        <a:gd name="connsiteY2" fmla="*/ 479425 h 958850"/>
                        <a:gd name="connsiteX3" fmla="*/ 1014730 w 2108231"/>
                        <a:gd name="connsiteY3" fmla="*/ 958850 h 958850"/>
                        <a:gd name="connsiteX4" fmla="*/ 0 w 2108231"/>
                        <a:gd name="connsiteY4" fmla="*/ 958850 h 958850"/>
                        <a:gd name="connsiteX5" fmla="*/ 0 w 2108231"/>
                        <a:gd name="connsiteY5" fmla="*/ 479425 h 958850"/>
                        <a:gd name="connsiteX6" fmla="*/ 0 w 2108231"/>
                        <a:gd name="connsiteY6" fmla="*/ 0 h 958850"/>
                        <a:gd name="connsiteX0" fmla="*/ 0 w 2172692"/>
                        <a:gd name="connsiteY0" fmla="*/ 0 h 958850"/>
                        <a:gd name="connsiteX1" fmla="*/ 2108231 w 2172692"/>
                        <a:gd name="connsiteY1" fmla="*/ 0 h 958850"/>
                        <a:gd name="connsiteX2" fmla="*/ 1617156 w 2172692"/>
                        <a:gd name="connsiteY2" fmla="*/ 479425 h 958850"/>
                        <a:gd name="connsiteX3" fmla="*/ 2172692 w 2172692"/>
                        <a:gd name="connsiteY3" fmla="*/ 936548 h 958850"/>
                        <a:gd name="connsiteX4" fmla="*/ 0 w 2172692"/>
                        <a:gd name="connsiteY4" fmla="*/ 958850 h 958850"/>
                        <a:gd name="connsiteX5" fmla="*/ 0 w 2172692"/>
                        <a:gd name="connsiteY5" fmla="*/ 479425 h 958850"/>
                        <a:gd name="connsiteX6" fmla="*/ 0 w 2172692"/>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172692 w 2416820"/>
                        <a:gd name="connsiteY3" fmla="*/ 936548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1617156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0 w 2416820"/>
                        <a:gd name="connsiteY5" fmla="*/ 479425 h 958850"/>
                        <a:gd name="connsiteX6" fmla="*/ 0 w 2416820"/>
                        <a:gd name="connsiteY6" fmla="*/ 0 h 958850"/>
                        <a:gd name="connsiteX0" fmla="*/ 0 w 2416820"/>
                        <a:gd name="connsiteY0" fmla="*/ 0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0 w 2416820"/>
                        <a:gd name="connsiteY6" fmla="*/ 0 h 958850"/>
                        <a:gd name="connsiteX0" fmla="*/ 19576 w 2416820"/>
                        <a:gd name="connsiteY0" fmla="*/ 1655 h 958850"/>
                        <a:gd name="connsiteX1" fmla="*/ 2416819 w 2416820"/>
                        <a:gd name="connsiteY1" fmla="*/ 0 h 958850"/>
                        <a:gd name="connsiteX2" fmla="*/ 2148053 w 2416820"/>
                        <a:gd name="connsiteY2" fmla="*/ 479425 h 958850"/>
                        <a:gd name="connsiteX3" fmla="*/ 2416820 w 2416820"/>
                        <a:gd name="connsiteY3" fmla="*/ 958850 h 958850"/>
                        <a:gd name="connsiteX4" fmla="*/ 0 w 2416820"/>
                        <a:gd name="connsiteY4" fmla="*/ 958850 h 958850"/>
                        <a:gd name="connsiteX5" fmla="*/ 9004 w 2416820"/>
                        <a:gd name="connsiteY5" fmla="*/ 462946 h 958850"/>
                        <a:gd name="connsiteX6" fmla="*/ 19576 w 2416820"/>
                        <a:gd name="connsiteY6" fmla="*/ 1655 h 95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820" h="958850">
                          <a:moveTo>
                            <a:pt x="19576" y="1655"/>
                          </a:moveTo>
                          <a:lnTo>
                            <a:pt x="2416819" y="0"/>
                          </a:lnTo>
                          <a:lnTo>
                            <a:pt x="2148053" y="479425"/>
                          </a:lnTo>
                          <a:lnTo>
                            <a:pt x="2416820" y="958850"/>
                          </a:lnTo>
                          <a:lnTo>
                            <a:pt x="0" y="958850"/>
                          </a:lnTo>
                          <a:lnTo>
                            <a:pt x="9004" y="462946"/>
                          </a:lnTo>
                          <a:lnTo>
                            <a:pt x="19576" y="1655"/>
                          </a:lnTo>
                          <a:close/>
                        </a:path>
                      </a:pathLst>
                    </a:custGeom>
                    <ask:type>
                      <ask:lineSketchFreehand/>
                    </ask:type>
                  </ask:lineSketchStyleProps>
                </a:ext>
              </a:extLst>
            </a:ln>
            <a:effectLst/>
          </p:spPr>
          <p:txBody>
            <a:bodyPr rot="0" spcFirstLastPara="0" vert="horz" wrap="square" lIns="91440" tIns="45720" rIns="91440" bIns="45720" numCol="1" spcCol="0" rtlCol="0" fromWordArt="0" anchor="b" anchorCtr="0" forceAA="0" compatLnSpc="1">
              <a:prstTxWarp prst="textNoShape">
                <a:avLst/>
              </a:prstTxWarp>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93980" lvl="0" indent="0" algn="l" defTabSz="914400" rtl="0" eaLnBrk="1" fontAlgn="auto" latinLnBrk="0" hangingPunct="1">
                <a:lnSpc>
                  <a:spcPct val="107000"/>
                </a:lnSpc>
                <a:spcBef>
                  <a:spcPts val="0"/>
                </a:spcBef>
                <a:spcAft>
                  <a:spcPts val="800"/>
                </a:spcAft>
                <a:buClrTx/>
                <a:buSzTx/>
                <a:buFontTx/>
                <a:buNone/>
                <a:tabLst/>
                <a:defRPr/>
              </a:pPr>
              <a:r>
                <a:rPr kumimoji="0" lang="en-GB" sz="3600" b="1"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rPr>
                <a:t> </a:t>
              </a:r>
              <a:endParaRPr kumimoji="0" lang="en-GB" sz="1100" b="0" i="0" u="none" strike="noStrike" kern="0" cap="none" spc="0" normalizeH="0" baseline="0" noProof="0" dirty="0">
                <a:ln>
                  <a:noFill/>
                </a:ln>
                <a:solidFill>
                  <a:srgbClr val="990000"/>
                </a:solidFill>
                <a:effectLst/>
                <a:uLnTx/>
                <a:uFillTx/>
                <a:latin typeface="Calibri" panose="020F0502020204030204"/>
                <a:ea typeface="Calibri" panose="020F0502020204030204" pitchFamily="34" charset="0"/>
                <a:cs typeface="Times New Roman" panose="02020603050405020304" pitchFamily="18" charset="0"/>
              </a:endParaRPr>
            </a:p>
          </p:txBody>
        </p:sp>
        <p:pic>
          <p:nvPicPr>
            <p:cNvPr id="12" name="Picture 11" descr="Historic Environment Scotland logo">
              <a:extLst>
                <a:ext uri="{FF2B5EF4-FFF2-40B4-BE49-F238E27FC236}">
                  <a16:creationId xmlns:a16="http://schemas.microsoft.com/office/drawing/2014/main" id="{B52DFE8E-2CAA-4F18-BF28-BE76B538D810}"/>
                </a:ext>
              </a:extLst>
            </p:cNvPr>
            <p:cNvPicPr/>
            <p:nvPr/>
          </p:nvPicPr>
          <p:blipFill>
            <a:blip r:embed="rId4" cstate="print">
              <a:extLst>
                <a:ext uri="{28A0092B-C50C-407E-A947-70E740481C1C}">
                  <a14:useLocalDpi xmlns:a14="http://schemas.microsoft.com/office/drawing/2010/main" val="0"/>
                </a:ext>
              </a:extLst>
            </a:blip>
            <a:stretch>
              <a:fillRect/>
            </a:stretch>
          </p:blipFill>
          <p:spPr>
            <a:xfrm rot="435930">
              <a:off x="6186791" y="6026329"/>
              <a:ext cx="2695438" cy="416060"/>
            </a:xfrm>
            <a:prstGeom prst="rect">
              <a:avLst/>
            </a:prstGeom>
            <a:grpFill/>
            <a:ln>
              <a:noFill/>
            </a:ln>
          </p:spPr>
        </p:pic>
      </p:grpSp>
    </p:spTree>
    <p:extLst>
      <p:ext uri="{BB962C8B-B14F-4D97-AF65-F5344CB8AC3E}">
        <p14:creationId xmlns:p14="http://schemas.microsoft.com/office/powerpoint/2010/main" val="893075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294</Words>
  <Application>Microsoft Office PowerPoint</Application>
  <PresentationFormat>Widescreen</PresentationFormat>
  <Paragraphs>46</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Glypha LT Std</vt:lpstr>
      <vt:lpstr>Glyphs</vt:lpstr>
      <vt:lpstr>Office Theme</vt:lpstr>
      <vt:lpstr>        Explore Linlithgow Palace – Assembly Images</vt:lpstr>
      <vt:lpstr>  Explore Linlithgow Palace – Image 1</vt:lpstr>
      <vt:lpstr>      Explore Linlithgow Palace – Image 2 </vt:lpstr>
      <vt:lpstr>    Explore Linlithgow Palace – Image 3</vt:lpstr>
      <vt:lpstr>  Explore Linlithgow Palace – Image 4</vt:lpstr>
      <vt:lpstr>     Explore Linlithgow Palace – Image 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Johnston</dc:creator>
  <cp:lastModifiedBy>Amy McDonald</cp:lastModifiedBy>
  <cp:revision>53</cp:revision>
  <dcterms:created xsi:type="dcterms:W3CDTF">2021-09-27T12:15:52Z</dcterms:created>
  <dcterms:modified xsi:type="dcterms:W3CDTF">2021-11-25T12:53:48Z</dcterms:modified>
</cp:coreProperties>
</file>