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1"/>
  </p:notesMasterIdLst>
  <p:sldIdLst>
    <p:sldId id="267" r:id="rId6"/>
    <p:sldId id="256" r:id="rId7"/>
    <p:sldId id="268" r:id="rId8"/>
    <p:sldId id="269" r:id="rId9"/>
    <p:sldId id="272" r:id="rId10"/>
    <p:sldId id="285" r:id="rId11"/>
    <p:sldId id="289" r:id="rId12"/>
    <p:sldId id="286" r:id="rId13"/>
    <p:sldId id="290" r:id="rId14"/>
    <p:sldId id="287" r:id="rId15"/>
    <p:sldId id="291" r:id="rId16"/>
    <p:sldId id="288" r:id="rId17"/>
    <p:sldId id="292" r:id="rId18"/>
    <p:sldId id="279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54F"/>
    <a:srgbClr val="AA5424"/>
    <a:srgbClr val="692A5D"/>
    <a:srgbClr val="005685"/>
    <a:srgbClr val="990000"/>
    <a:srgbClr val="FED6ED"/>
    <a:srgbClr val="FECAE8"/>
    <a:srgbClr val="FDB5DE"/>
    <a:srgbClr val="FF0000"/>
    <a:srgbClr val="F2F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7" autoAdjust="0"/>
    <p:restoredTop sz="87045" autoAdjust="0"/>
  </p:normalViewPr>
  <p:slideViewPr>
    <p:cSldViewPr snapToGrid="0">
      <p:cViewPr varScale="1">
        <p:scale>
          <a:sx n="63" d="100"/>
          <a:sy n="63" d="100"/>
        </p:scale>
        <p:origin x="14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74133-B926-4592-9F77-75E9D12E81F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7B630-3503-4864-9D6C-E0C964FAE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38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B630-3503-4864-9D6C-E0C964FAE2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B630-3503-4864-9D6C-E0C964FAE2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25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B630-3503-4864-9D6C-E0C964FAE2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B630-3503-4864-9D6C-E0C964FAE2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B630-3503-4864-9D6C-E0C964FAE2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5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B630-3503-4864-9D6C-E0C964FAE2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9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1C67-9CE0-4BC1-A572-65DB0FDE7A4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1AF0-01B1-42F0-84E0-DFC361961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08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1C67-9CE0-4BC1-A572-65DB0FDE7A4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1AF0-01B1-42F0-84E0-DFC361961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6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1C67-9CE0-4BC1-A572-65DB0FDE7A4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1AF0-01B1-42F0-84E0-DFC361961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6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1C67-9CE0-4BC1-A572-65DB0FDE7A4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1AF0-01B1-42F0-84E0-DFC361961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1C67-9CE0-4BC1-A572-65DB0FDE7A4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1AF0-01B1-42F0-84E0-DFC361961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9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1C67-9CE0-4BC1-A572-65DB0FDE7A4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1AF0-01B1-42F0-84E0-DFC361961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1C67-9CE0-4BC1-A572-65DB0FDE7A4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1AF0-01B1-42F0-84E0-DFC361961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77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1C67-9CE0-4BC1-A572-65DB0FDE7A4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1AF0-01B1-42F0-84E0-DFC361961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5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1C67-9CE0-4BC1-A572-65DB0FDE7A4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1AF0-01B1-42F0-84E0-DFC361961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6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1C67-9CE0-4BC1-A572-65DB0FDE7A4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1AF0-01B1-42F0-84E0-DFC361961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6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1C67-9CE0-4BC1-A572-65DB0FDE7A4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1AF0-01B1-42F0-84E0-DFC361961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5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1C67-9CE0-4BC1-A572-65DB0FDE7A4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1AF0-01B1-42F0-84E0-DFC361961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app=desktop&amp;list=PLjP3TtHXSFfWUYN-qkjozBcudlQWOjeGA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historicenvironment.scot/archives-and-research/publications/publication/?publicationId=9300277c-ccc6-463e-8b8f-a9f400c712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cenvironment.scot/learn/learn-create-play/" TargetMode="External"/><Relationship Id="rId5" Type="http://schemas.openxmlformats.org/officeDocument/2006/relationships/hyperlink" Target="https://www.historicenvironment.scot/media/6289/that-job-is-history.pdf" TargetMode="External"/><Relationship Id="rId4" Type="http://schemas.openxmlformats.org/officeDocument/2006/relationships/hyperlink" Target="https://www.youtube.com/playlist?list=PLjP3TtHXSFfXMvzXrNfKLK1FTSRLGnPl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A0D8159-14F7-484E-9293-2FC4AFE6F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88" y="3503936"/>
            <a:ext cx="1835929" cy="1098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2236BC-BB66-40B4-B50A-296B42935F48}"/>
              </a:ext>
            </a:extLst>
          </p:cNvPr>
          <p:cNvSpPr txBox="1"/>
          <p:nvPr/>
        </p:nvSpPr>
        <p:spPr>
          <a:xfrm>
            <a:off x="478301" y="6269484"/>
            <a:ext cx="4992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Based on a game developed by Lisa Wilson for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B0436-1685-435F-824A-6B7CF7593F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28" t="21903" r="16549" b="61196"/>
          <a:stretch/>
        </p:blipFill>
        <p:spPr>
          <a:xfrm rot="434769">
            <a:off x="6228831" y="412412"/>
            <a:ext cx="2376631" cy="11055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347638C-13A3-4B10-94D4-5D359EB7B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301" y="4981555"/>
            <a:ext cx="8187396" cy="63597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 persuasion game for groups of 3 - 5 people</a:t>
            </a:r>
          </a:p>
          <a:p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282BF26-81B3-4D73-A86B-C8CCD48F5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772">
            <a:off x="-113346" y="3002168"/>
            <a:ext cx="2534501" cy="1483969"/>
          </a:xfrm>
          <a:prstGeom prst="rect">
            <a:avLst/>
          </a:prstGeom>
        </p:spPr>
      </p:pic>
      <p:pic>
        <p:nvPicPr>
          <p:cNvPr id="16" name="Picture 1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CF1CFA9-6E31-46A0-9DEA-C56B65C49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712">
            <a:off x="97479" y="93162"/>
            <a:ext cx="1998124" cy="19981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8DDA21-A607-41EA-97EC-EA7E7B2F189E}"/>
              </a:ext>
            </a:extLst>
          </p:cNvPr>
          <p:cNvGrpSpPr/>
          <p:nvPr/>
        </p:nvGrpSpPr>
        <p:grpSpPr>
          <a:xfrm>
            <a:off x="5496000" y="5881372"/>
            <a:ext cx="4052339" cy="705679"/>
            <a:chOff x="5496000" y="5881372"/>
            <a:chExt cx="4052339" cy="705679"/>
          </a:xfrm>
        </p:grpSpPr>
        <p:sp>
          <p:nvSpPr>
            <p:cNvPr id="19" name="Arrow: Chevron 1">
              <a:extLst>
                <a:ext uri="{FF2B5EF4-FFF2-40B4-BE49-F238E27FC236}">
                  <a16:creationId xmlns:a16="http://schemas.microsoft.com/office/drawing/2014/main" id="{9E843A0D-6374-4CE3-84DF-895543BA1A1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 rot="435930" flipH="1">
              <a:off x="5496000" y="5881372"/>
              <a:ext cx="4052339" cy="705679"/>
            </a:xfrm>
            <a:custGeom>
              <a:avLst/>
              <a:gdLst>
                <a:gd name="connsiteX0" fmla="*/ 0 w 1494155"/>
                <a:gd name="connsiteY0" fmla="*/ 0 h 958850"/>
                <a:gd name="connsiteX1" fmla="*/ 1014730 w 1494155"/>
                <a:gd name="connsiteY1" fmla="*/ 0 h 958850"/>
                <a:gd name="connsiteX2" fmla="*/ 1494155 w 1494155"/>
                <a:gd name="connsiteY2" fmla="*/ 479425 h 958850"/>
                <a:gd name="connsiteX3" fmla="*/ 1014730 w 1494155"/>
                <a:gd name="connsiteY3" fmla="*/ 958850 h 958850"/>
                <a:gd name="connsiteX4" fmla="*/ 0 w 1494155"/>
                <a:gd name="connsiteY4" fmla="*/ 958850 h 958850"/>
                <a:gd name="connsiteX5" fmla="*/ 479425 w 1494155"/>
                <a:gd name="connsiteY5" fmla="*/ 479425 h 958850"/>
                <a:gd name="connsiteX6" fmla="*/ 0 w 1494155"/>
                <a:gd name="connsiteY6" fmla="*/ 0 h 958850"/>
                <a:gd name="connsiteX0" fmla="*/ 0 w 1494155"/>
                <a:gd name="connsiteY0" fmla="*/ 0 h 958850"/>
                <a:gd name="connsiteX1" fmla="*/ 1014730 w 1494155"/>
                <a:gd name="connsiteY1" fmla="*/ 0 h 958850"/>
                <a:gd name="connsiteX2" fmla="*/ 1494155 w 1494155"/>
                <a:gd name="connsiteY2" fmla="*/ 479425 h 958850"/>
                <a:gd name="connsiteX3" fmla="*/ 1014730 w 1494155"/>
                <a:gd name="connsiteY3" fmla="*/ 958850 h 958850"/>
                <a:gd name="connsiteX4" fmla="*/ 0 w 1494155"/>
                <a:gd name="connsiteY4" fmla="*/ 958850 h 958850"/>
                <a:gd name="connsiteX5" fmla="*/ 0 w 1494155"/>
                <a:gd name="connsiteY5" fmla="*/ 479425 h 958850"/>
                <a:gd name="connsiteX6" fmla="*/ 0 w 1494155"/>
                <a:gd name="connsiteY6" fmla="*/ 0 h 958850"/>
                <a:gd name="connsiteX0" fmla="*/ 0 w 2003198"/>
                <a:gd name="connsiteY0" fmla="*/ 0 h 958850"/>
                <a:gd name="connsiteX1" fmla="*/ 1014730 w 2003198"/>
                <a:gd name="connsiteY1" fmla="*/ 0 h 958850"/>
                <a:gd name="connsiteX2" fmla="*/ 2003198 w 2003198"/>
                <a:gd name="connsiteY2" fmla="*/ 501727 h 958850"/>
                <a:gd name="connsiteX3" fmla="*/ 1014730 w 2003198"/>
                <a:gd name="connsiteY3" fmla="*/ 958850 h 958850"/>
                <a:gd name="connsiteX4" fmla="*/ 0 w 2003198"/>
                <a:gd name="connsiteY4" fmla="*/ 958850 h 958850"/>
                <a:gd name="connsiteX5" fmla="*/ 0 w 2003198"/>
                <a:gd name="connsiteY5" fmla="*/ 479425 h 958850"/>
                <a:gd name="connsiteX6" fmla="*/ 0 w 2003198"/>
                <a:gd name="connsiteY6" fmla="*/ 0 h 958850"/>
                <a:gd name="connsiteX0" fmla="*/ 0 w 1617157"/>
                <a:gd name="connsiteY0" fmla="*/ 0 h 958850"/>
                <a:gd name="connsiteX1" fmla="*/ 1014730 w 1617157"/>
                <a:gd name="connsiteY1" fmla="*/ 0 h 958850"/>
                <a:gd name="connsiteX2" fmla="*/ 1617156 w 1617157"/>
                <a:gd name="connsiteY2" fmla="*/ 479425 h 958850"/>
                <a:gd name="connsiteX3" fmla="*/ 1014730 w 1617157"/>
                <a:gd name="connsiteY3" fmla="*/ 958850 h 958850"/>
                <a:gd name="connsiteX4" fmla="*/ 0 w 1617157"/>
                <a:gd name="connsiteY4" fmla="*/ 958850 h 958850"/>
                <a:gd name="connsiteX5" fmla="*/ 0 w 1617157"/>
                <a:gd name="connsiteY5" fmla="*/ 479425 h 958850"/>
                <a:gd name="connsiteX6" fmla="*/ 0 w 1617157"/>
                <a:gd name="connsiteY6" fmla="*/ 0 h 958850"/>
                <a:gd name="connsiteX0" fmla="*/ 0 w 2108231"/>
                <a:gd name="connsiteY0" fmla="*/ 0 h 958850"/>
                <a:gd name="connsiteX1" fmla="*/ 2108231 w 2108231"/>
                <a:gd name="connsiteY1" fmla="*/ 0 h 958850"/>
                <a:gd name="connsiteX2" fmla="*/ 1617156 w 2108231"/>
                <a:gd name="connsiteY2" fmla="*/ 479425 h 958850"/>
                <a:gd name="connsiteX3" fmla="*/ 1014730 w 2108231"/>
                <a:gd name="connsiteY3" fmla="*/ 958850 h 958850"/>
                <a:gd name="connsiteX4" fmla="*/ 0 w 2108231"/>
                <a:gd name="connsiteY4" fmla="*/ 958850 h 958850"/>
                <a:gd name="connsiteX5" fmla="*/ 0 w 2108231"/>
                <a:gd name="connsiteY5" fmla="*/ 479425 h 958850"/>
                <a:gd name="connsiteX6" fmla="*/ 0 w 2108231"/>
                <a:gd name="connsiteY6" fmla="*/ 0 h 958850"/>
                <a:gd name="connsiteX0" fmla="*/ 0 w 2172692"/>
                <a:gd name="connsiteY0" fmla="*/ 0 h 958850"/>
                <a:gd name="connsiteX1" fmla="*/ 2108231 w 2172692"/>
                <a:gd name="connsiteY1" fmla="*/ 0 h 958850"/>
                <a:gd name="connsiteX2" fmla="*/ 1617156 w 2172692"/>
                <a:gd name="connsiteY2" fmla="*/ 479425 h 958850"/>
                <a:gd name="connsiteX3" fmla="*/ 2172692 w 2172692"/>
                <a:gd name="connsiteY3" fmla="*/ 936548 h 958850"/>
                <a:gd name="connsiteX4" fmla="*/ 0 w 2172692"/>
                <a:gd name="connsiteY4" fmla="*/ 958850 h 958850"/>
                <a:gd name="connsiteX5" fmla="*/ 0 w 2172692"/>
                <a:gd name="connsiteY5" fmla="*/ 479425 h 958850"/>
                <a:gd name="connsiteX6" fmla="*/ 0 w 2172692"/>
                <a:gd name="connsiteY6" fmla="*/ 0 h 958850"/>
                <a:gd name="connsiteX0" fmla="*/ 0 w 2416820"/>
                <a:gd name="connsiteY0" fmla="*/ 0 h 958850"/>
                <a:gd name="connsiteX1" fmla="*/ 2416819 w 2416820"/>
                <a:gd name="connsiteY1" fmla="*/ 0 h 958850"/>
                <a:gd name="connsiteX2" fmla="*/ 1617156 w 2416820"/>
                <a:gd name="connsiteY2" fmla="*/ 479425 h 958850"/>
                <a:gd name="connsiteX3" fmla="*/ 2172692 w 2416820"/>
                <a:gd name="connsiteY3" fmla="*/ 936548 h 958850"/>
                <a:gd name="connsiteX4" fmla="*/ 0 w 2416820"/>
                <a:gd name="connsiteY4" fmla="*/ 958850 h 958850"/>
                <a:gd name="connsiteX5" fmla="*/ 0 w 2416820"/>
                <a:gd name="connsiteY5" fmla="*/ 479425 h 958850"/>
                <a:gd name="connsiteX6" fmla="*/ 0 w 2416820"/>
                <a:gd name="connsiteY6" fmla="*/ 0 h 958850"/>
                <a:gd name="connsiteX0" fmla="*/ 0 w 2416820"/>
                <a:gd name="connsiteY0" fmla="*/ 0 h 958850"/>
                <a:gd name="connsiteX1" fmla="*/ 2416819 w 2416820"/>
                <a:gd name="connsiteY1" fmla="*/ 0 h 958850"/>
                <a:gd name="connsiteX2" fmla="*/ 1617156 w 2416820"/>
                <a:gd name="connsiteY2" fmla="*/ 479425 h 958850"/>
                <a:gd name="connsiteX3" fmla="*/ 2416820 w 2416820"/>
                <a:gd name="connsiteY3" fmla="*/ 958850 h 958850"/>
                <a:gd name="connsiteX4" fmla="*/ 0 w 2416820"/>
                <a:gd name="connsiteY4" fmla="*/ 958850 h 958850"/>
                <a:gd name="connsiteX5" fmla="*/ 0 w 2416820"/>
                <a:gd name="connsiteY5" fmla="*/ 479425 h 958850"/>
                <a:gd name="connsiteX6" fmla="*/ 0 w 2416820"/>
                <a:gd name="connsiteY6" fmla="*/ 0 h 958850"/>
                <a:gd name="connsiteX0" fmla="*/ 0 w 2416820"/>
                <a:gd name="connsiteY0" fmla="*/ 0 h 958850"/>
                <a:gd name="connsiteX1" fmla="*/ 2416819 w 2416820"/>
                <a:gd name="connsiteY1" fmla="*/ 0 h 958850"/>
                <a:gd name="connsiteX2" fmla="*/ 2148053 w 2416820"/>
                <a:gd name="connsiteY2" fmla="*/ 479425 h 958850"/>
                <a:gd name="connsiteX3" fmla="*/ 2416820 w 2416820"/>
                <a:gd name="connsiteY3" fmla="*/ 958850 h 958850"/>
                <a:gd name="connsiteX4" fmla="*/ 0 w 2416820"/>
                <a:gd name="connsiteY4" fmla="*/ 958850 h 958850"/>
                <a:gd name="connsiteX5" fmla="*/ 0 w 2416820"/>
                <a:gd name="connsiteY5" fmla="*/ 479425 h 958850"/>
                <a:gd name="connsiteX6" fmla="*/ 0 w 2416820"/>
                <a:gd name="connsiteY6" fmla="*/ 0 h 958850"/>
                <a:gd name="connsiteX0" fmla="*/ 0 w 2416820"/>
                <a:gd name="connsiteY0" fmla="*/ 0 h 958850"/>
                <a:gd name="connsiteX1" fmla="*/ 2416819 w 2416820"/>
                <a:gd name="connsiteY1" fmla="*/ 0 h 958850"/>
                <a:gd name="connsiteX2" fmla="*/ 2148053 w 2416820"/>
                <a:gd name="connsiteY2" fmla="*/ 479425 h 958850"/>
                <a:gd name="connsiteX3" fmla="*/ 2416820 w 2416820"/>
                <a:gd name="connsiteY3" fmla="*/ 958850 h 958850"/>
                <a:gd name="connsiteX4" fmla="*/ 0 w 2416820"/>
                <a:gd name="connsiteY4" fmla="*/ 958850 h 958850"/>
                <a:gd name="connsiteX5" fmla="*/ 9004 w 2416820"/>
                <a:gd name="connsiteY5" fmla="*/ 462946 h 958850"/>
                <a:gd name="connsiteX6" fmla="*/ 0 w 2416820"/>
                <a:gd name="connsiteY6" fmla="*/ 0 h 958850"/>
                <a:gd name="connsiteX0" fmla="*/ 19576 w 2416820"/>
                <a:gd name="connsiteY0" fmla="*/ 1655 h 958850"/>
                <a:gd name="connsiteX1" fmla="*/ 2416819 w 2416820"/>
                <a:gd name="connsiteY1" fmla="*/ 0 h 958850"/>
                <a:gd name="connsiteX2" fmla="*/ 2148053 w 2416820"/>
                <a:gd name="connsiteY2" fmla="*/ 479425 h 958850"/>
                <a:gd name="connsiteX3" fmla="*/ 2416820 w 2416820"/>
                <a:gd name="connsiteY3" fmla="*/ 958850 h 958850"/>
                <a:gd name="connsiteX4" fmla="*/ 0 w 2416820"/>
                <a:gd name="connsiteY4" fmla="*/ 958850 h 958850"/>
                <a:gd name="connsiteX5" fmla="*/ 9004 w 2416820"/>
                <a:gd name="connsiteY5" fmla="*/ 462946 h 958850"/>
                <a:gd name="connsiteX6" fmla="*/ 19576 w 2416820"/>
                <a:gd name="connsiteY6" fmla="*/ 165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6820" h="958850">
                  <a:moveTo>
                    <a:pt x="19576" y="1655"/>
                  </a:moveTo>
                  <a:lnTo>
                    <a:pt x="2416819" y="0"/>
                  </a:lnTo>
                  <a:lnTo>
                    <a:pt x="2148053" y="479425"/>
                  </a:lnTo>
                  <a:lnTo>
                    <a:pt x="2416820" y="958850"/>
                  </a:lnTo>
                  <a:lnTo>
                    <a:pt x="0" y="958850"/>
                  </a:lnTo>
                  <a:lnTo>
                    <a:pt x="9004" y="462946"/>
                  </a:lnTo>
                  <a:lnTo>
                    <a:pt x="19576" y="1655"/>
                  </a:lnTo>
                  <a:close/>
                </a:path>
              </a:pathLst>
            </a:custGeom>
            <a:solidFill>
              <a:srgbClr val="990000"/>
            </a:solidFill>
            <a:ln w="762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641904466">
                    <a:custGeom>
                      <a:avLst/>
                      <a:gdLst>
                        <a:gd name="connsiteX0" fmla="*/ 0 w 1057972"/>
                        <a:gd name="connsiteY0" fmla="*/ 0 h 790343"/>
                        <a:gd name="connsiteX1" fmla="*/ 550145 w 1057972"/>
                        <a:gd name="connsiteY1" fmla="*/ 0 h 790343"/>
                        <a:gd name="connsiteX2" fmla="*/ 1057971 w 1057972"/>
                        <a:gd name="connsiteY2" fmla="*/ 0 h 790343"/>
                        <a:gd name="connsiteX3" fmla="*/ 707916 w 1057972"/>
                        <a:gd name="connsiteY3" fmla="*/ 395171 h 790343"/>
                        <a:gd name="connsiteX4" fmla="*/ 1057972 w 1057972"/>
                        <a:gd name="connsiteY4" fmla="*/ 790343 h 790343"/>
                        <a:gd name="connsiteX5" fmla="*/ 528986 w 1057972"/>
                        <a:gd name="connsiteY5" fmla="*/ 790343 h 790343"/>
                        <a:gd name="connsiteX6" fmla="*/ 0 w 1057972"/>
                        <a:gd name="connsiteY6" fmla="*/ 790343 h 790343"/>
                        <a:gd name="connsiteX7" fmla="*/ 0 w 1057972"/>
                        <a:gd name="connsiteY7" fmla="*/ 395171 h 790343"/>
                        <a:gd name="connsiteX8" fmla="*/ 0 w 1057972"/>
                        <a:gd name="connsiteY8" fmla="*/ 0 h 790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7972" h="790343" fill="none" extrusionOk="0">
                          <a:moveTo>
                            <a:pt x="0" y="0"/>
                          </a:moveTo>
                          <a:cubicBezTo>
                            <a:pt x="118855" y="-23070"/>
                            <a:pt x="288605" y="-2900"/>
                            <a:pt x="550145" y="0"/>
                          </a:cubicBezTo>
                          <a:cubicBezTo>
                            <a:pt x="811686" y="2900"/>
                            <a:pt x="947961" y="495"/>
                            <a:pt x="1057971" y="0"/>
                          </a:cubicBezTo>
                          <a:cubicBezTo>
                            <a:pt x="981787" y="81029"/>
                            <a:pt x="815730" y="281071"/>
                            <a:pt x="707916" y="395171"/>
                          </a:cubicBezTo>
                          <a:cubicBezTo>
                            <a:pt x="871855" y="591465"/>
                            <a:pt x="940241" y="693094"/>
                            <a:pt x="1057972" y="790343"/>
                          </a:cubicBezTo>
                          <a:cubicBezTo>
                            <a:pt x="929748" y="769355"/>
                            <a:pt x="656427" y="814733"/>
                            <a:pt x="528986" y="790343"/>
                          </a:cubicBezTo>
                          <a:cubicBezTo>
                            <a:pt x="401545" y="765953"/>
                            <a:pt x="243452" y="776678"/>
                            <a:pt x="0" y="790343"/>
                          </a:cubicBezTo>
                          <a:cubicBezTo>
                            <a:pt x="-2985" y="623633"/>
                            <a:pt x="-12423" y="587536"/>
                            <a:pt x="0" y="395171"/>
                          </a:cubicBezTo>
                          <a:cubicBezTo>
                            <a:pt x="-8282" y="225952"/>
                            <a:pt x="-15589" y="194460"/>
                            <a:pt x="0" y="0"/>
                          </a:cubicBezTo>
                          <a:close/>
                        </a:path>
                        <a:path w="1057972" h="790343" stroke="0" extrusionOk="0">
                          <a:moveTo>
                            <a:pt x="0" y="0"/>
                          </a:moveTo>
                          <a:cubicBezTo>
                            <a:pt x="251616" y="-2396"/>
                            <a:pt x="330692" y="13797"/>
                            <a:pt x="507826" y="0"/>
                          </a:cubicBezTo>
                          <a:cubicBezTo>
                            <a:pt x="684960" y="-13797"/>
                            <a:pt x="789600" y="9434"/>
                            <a:pt x="1057971" y="0"/>
                          </a:cubicBezTo>
                          <a:cubicBezTo>
                            <a:pt x="946486" y="159692"/>
                            <a:pt x="848391" y="197905"/>
                            <a:pt x="707916" y="395171"/>
                          </a:cubicBezTo>
                          <a:cubicBezTo>
                            <a:pt x="830651" y="565937"/>
                            <a:pt x="922145" y="605829"/>
                            <a:pt x="1057972" y="790343"/>
                          </a:cubicBezTo>
                          <a:cubicBezTo>
                            <a:pt x="808045" y="776897"/>
                            <a:pt x="694371" y="768537"/>
                            <a:pt x="550145" y="790343"/>
                          </a:cubicBezTo>
                          <a:cubicBezTo>
                            <a:pt x="405919" y="812149"/>
                            <a:pt x="230894" y="775840"/>
                            <a:pt x="0" y="790343"/>
                          </a:cubicBezTo>
                          <a:cubicBezTo>
                            <a:pt x="16848" y="698179"/>
                            <a:pt x="-9298" y="555811"/>
                            <a:pt x="0" y="395171"/>
                          </a:cubicBezTo>
                          <a:cubicBezTo>
                            <a:pt x="4913" y="308018"/>
                            <a:pt x="11537" y="11939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9398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 descr="Historic Environment Scotland logo">
              <a:extLst>
                <a:ext uri="{FF2B5EF4-FFF2-40B4-BE49-F238E27FC236}">
                  <a16:creationId xmlns:a16="http://schemas.microsoft.com/office/drawing/2014/main" id="{22D0AFCC-7FEC-4BD5-8AF1-22338610F81E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5930">
              <a:off x="6186791" y="6026329"/>
              <a:ext cx="2695438" cy="416060"/>
            </a:xfrm>
            <a:prstGeom prst="rect">
              <a:avLst/>
            </a:prstGeom>
          </p:spPr>
        </p:pic>
      </p:grpSp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3C15EE5A-A52A-4617-9476-7DAF78F099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66" y="1226276"/>
            <a:ext cx="5308467" cy="26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4BC2998-72D8-4D7E-B5A6-156B028DC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2" y="682577"/>
            <a:ext cx="2573214" cy="230755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490F803-CEFA-4F5B-BCA5-06CF318E8F25}"/>
              </a:ext>
            </a:extLst>
          </p:cNvPr>
          <p:cNvSpPr txBox="1">
            <a:spLocks/>
          </p:cNvSpPr>
          <p:nvPr/>
        </p:nvSpPr>
        <p:spPr>
          <a:xfrm>
            <a:off x="3725616" y="1069199"/>
            <a:ext cx="4789734" cy="166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Gong farmer: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who shovels out the contents of the cesspits and privies (the toilets) and takes it outside the walls for disposal.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47ED3B-1D60-402B-8B71-139DDEFCE40B}"/>
              </a:ext>
            </a:extLst>
          </p:cNvPr>
          <p:cNvSpPr/>
          <p:nvPr/>
        </p:nvSpPr>
        <p:spPr>
          <a:xfrm>
            <a:off x="-442988" y="3128273"/>
            <a:ext cx="9804519" cy="4092335"/>
          </a:xfrm>
          <a:custGeom>
            <a:avLst/>
            <a:gdLst>
              <a:gd name="connsiteX0" fmla="*/ 0 w 9804519"/>
              <a:gd name="connsiteY0" fmla="*/ 0 h 4092335"/>
              <a:gd name="connsiteX1" fmla="*/ 9804519 w 9804519"/>
              <a:gd name="connsiteY1" fmla="*/ 0 h 4092335"/>
              <a:gd name="connsiteX2" fmla="*/ 9804519 w 9804519"/>
              <a:gd name="connsiteY2" fmla="*/ 4092335 h 4092335"/>
              <a:gd name="connsiteX3" fmla="*/ 0 w 9804519"/>
              <a:gd name="connsiteY3" fmla="*/ 4092335 h 4092335"/>
              <a:gd name="connsiteX4" fmla="*/ 0 w 9804519"/>
              <a:gd name="connsiteY4" fmla="*/ 0 h 409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4519" h="4092335" fill="none" extrusionOk="0">
                <a:moveTo>
                  <a:pt x="0" y="0"/>
                </a:moveTo>
                <a:cubicBezTo>
                  <a:pt x="3976640" y="-49533"/>
                  <a:pt x="5735889" y="-14809"/>
                  <a:pt x="9804519" y="0"/>
                </a:cubicBezTo>
                <a:cubicBezTo>
                  <a:pt x="9892158" y="1661897"/>
                  <a:pt x="9731840" y="3154185"/>
                  <a:pt x="9804519" y="4092335"/>
                </a:cubicBezTo>
                <a:cubicBezTo>
                  <a:pt x="5994307" y="4044104"/>
                  <a:pt x="1375575" y="4176790"/>
                  <a:pt x="0" y="4092335"/>
                </a:cubicBezTo>
                <a:cubicBezTo>
                  <a:pt x="-38581" y="2106259"/>
                  <a:pt x="63341" y="1525353"/>
                  <a:pt x="0" y="0"/>
                </a:cubicBezTo>
                <a:close/>
              </a:path>
              <a:path w="9804519" h="4092335" stroke="0" extrusionOk="0">
                <a:moveTo>
                  <a:pt x="0" y="0"/>
                </a:moveTo>
                <a:cubicBezTo>
                  <a:pt x="3364791" y="118645"/>
                  <a:pt x="5249604" y="116012"/>
                  <a:pt x="9804519" y="0"/>
                </a:cubicBezTo>
                <a:cubicBezTo>
                  <a:pt x="9671637" y="715626"/>
                  <a:pt x="9889470" y="2701786"/>
                  <a:pt x="9804519" y="4092335"/>
                </a:cubicBezTo>
                <a:cubicBezTo>
                  <a:pt x="6046154" y="4226935"/>
                  <a:pt x="2306278" y="3935139"/>
                  <a:pt x="0" y="4092335"/>
                </a:cubicBezTo>
                <a:cubicBezTo>
                  <a:pt x="-20187" y="3592096"/>
                  <a:pt x="-152480" y="1598878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38125" cap="rnd" cmpd="sng">
            <a:solidFill>
              <a:schemeClr val="bg1">
                <a:lumMod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69C9B-BDB6-446D-957D-7F49AF55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74156" cy="55970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4: </a:t>
            </a:r>
            <a:r>
              <a:rPr lang="en-GB" sz="3200" b="1" dirty="0">
                <a:solidFill>
                  <a:srgbClr val="AA5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D</a:t>
            </a:r>
            <a:r>
              <a:rPr lang="en-GB" sz="3200" b="1" dirty="0">
                <a:solidFill>
                  <a:srgbClr val="005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interviewer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4646636-B6BE-49F9-9990-B38223999266}"/>
              </a:ext>
            </a:extLst>
          </p:cNvPr>
          <p:cNvSpPr txBox="1">
            <a:spLocks/>
          </p:cNvSpPr>
          <p:nvPr/>
        </p:nvSpPr>
        <p:spPr>
          <a:xfrm>
            <a:off x="628650" y="2991214"/>
            <a:ext cx="8411196" cy="505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Players, your special skills / personality traits / unique qualities are... </a:t>
            </a:r>
          </a:p>
          <a:p>
            <a:pPr marL="0" indent="0">
              <a:lnSpc>
                <a:spcPct val="134000"/>
              </a:lnSpc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297DA9-627B-4894-A3F1-6B10A66D533B}"/>
              </a:ext>
            </a:extLst>
          </p:cNvPr>
          <p:cNvSpPr/>
          <p:nvPr/>
        </p:nvSpPr>
        <p:spPr>
          <a:xfrm>
            <a:off x="-1308100" y="6419850"/>
            <a:ext cx="10972362" cy="296212"/>
          </a:xfrm>
          <a:custGeom>
            <a:avLst/>
            <a:gdLst>
              <a:gd name="connsiteX0" fmla="*/ 0 w 10972362"/>
              <a:gd name="connsiteY0" fmla="*/ 0 h 296212"/>
              <a:gd name="connsiteX1" fmla="*/ 905220 w 10972362"/>
              <a:gd name="connsiteY1" fmla="*/ 0 h 296212"/>
              <a:gd name="connsiteX2" fmla="*/ 1371545 w 10972362"/>
              <a:gd name="connsiteY2" fmla="*/ 0 h 296212"/>
              <a:gd name="connsiteX3" fmla="*/ 1947594 w 10972362"/>
              <a:gd name="connsiteY3" fmla="*/ 0 h 296212"/>
              <a:gd name="connsiteX4" fmla="*/ 2743091 w 10972362"/>
              <a:gd name="connsiteY4" fmla="*/ 0 h 296212"/>
              <a:gd name="connsiteX5" fmla="*/ 3648310 w 10972362"/>
              <a:gd name="connsiteY5" fmla="*/ 0 h 296212"/>
              <a:gd name="connsiteX6" fmla="*/ 4443807 w 10972362"/>
              <a:gd name="connsiteY6" fmla="*/ 0 h 296212"/>
              <a:gd name="connsiteX7" fmla="*/ 5239303 w 10972362"/>
              <a:gd name="connsiteY7" fmla="*/ 0 h 296212"/>
              <a:gd name="connsiteX8" fmla="*/ 6034799 w 10972362"/>
              <a:gd name="connsiteY8" fmla="*/ 0 h 296212"/>
              <a:gd name="connsiteX9" fmla="*/ 6501124 w 10972362"/>
              <a:gd name="connsiteY9" fmla="*/ 0 h 296212"/>
              <a:gd name="connsiteX10" fmla="*/ 6857726 w 10972362"/>
              <a:gd name="connsiteY10" fmla="*/ 0 h 296212"/>
              <a:gd name="connsiteX11" fmla="*/ 7324052 w 10972362"/>
              <a:gd name="connsiteY11" fmla="*/ 0 h 296212"/>
              <a:gd name="connsiteX12" fmla="*/ 8229272 w 10972362"/>
              <a:gd name="connsiteY12" fmla="*/ 0 h 296212"/>
              <a:gd name="connsiteX13" fmla="*/ 8695597 w 10972362"/>
              <a:gd name="connsiteY13" fmla="*/ 0 h 296212"/>
              <a:gd name="connsiteX14" fmla="*/ 9271646 w 10972362"/>
              <a:gd name="connsiteY14" fmla="*/ 0 h 296212"/>
              <a:gd name="connsiteX15" fmla="*/ 9957419 w 10972362"/>
              <a:gd name="connsiteY15" fmla="*/ 0 h 296212"/>
              <a:gd name="connsiteX16" fmla="*/ 10972362 w 10972362"/>
              <a:gd name="connsiteY16" fmla="*/ 0 h 296212"/>
              <a:gd name="connsiteX17" fmla="*/ 10972362 w 10972362"/>
              <a:gd name="connsiteY17" fmla="*/ 296212 h 296212"/>
              <a:gd name="connsiteX18" fmla="*/ 10067142 w 10972362"/>
              <a:gd name="connsiteY18" fmla="*/ 296212 h 296212"/>
              <a:gd name="connsiteX19" fmla="*/ 9600817 w 10972362"/>
              <a:gd name="connsiteY19" fmla="*/ 296212 h 296212"/>
              <a:gd name="connsiteX20" fmla="*/ 9024768 w 10972362"/>
              <a:gd name="connsiteY20" fmla="*/ 296212 h 296212"/>
              <a:gd name="connsiteX21" fmla="*/ 8338995 w 10972362"/>
              <a:gd name="connsiteY21" fmla="*/ 296212 h 296212"/>
              <a:gd name="connsiteX22" fmla="*/ 7762946 w 10972362"/>
              <a:gd name="connsiteY22" fmla="*/ 296212 h 296212"/>
              <a:gd name="connsiteX23" fmla="*/ 7406344 w 10972362"/>
              <a:gd name="connsiteY23" fmla="*/ 296212 h 296212"/>
              <a:gd name="connsiteX24" fmla="*/ 7049743 w 10972362"/>
              <a:gd name="connsiteY24" fmla="*/ 296212 h 296212"/>
              <a:gd name="connsiteX25" fmla="*/ 6363970 w 10972362"/>
              <a:gd name="connsiteY25" fmla="*/ 296212 h 296212"/>
              <a:gd name="connsiteX26" fmla="*/ 6007368 w 10972362"/>
              <a:gd name="connsiteY26" fmla="*/ 296212 h 296212"/>
              <a:gd name="connsiteX27" fmla="*/ 5211872 w 10972362"/>
              <a:gd name="connsiteY27" fmla="*/ 296212 h 296212"/>
              <a:gd name="connsiteX28" fmla="*/ 4855270 w 10972362"/>
              <a:gd name="connsiteY28" fmla="*/ 296212 h 296212"/>
              <a:gd name="connsiteX29" fmla="*/ 3950050 w 10972362"/>
              <a:gd name="connsiteY29" fmla="*/ 296212 h 296212"/>
              <a:gd name="connsiteX30" fmla="*/ 3593449 w 10972362"/>
              <a:gd name="connsiteY30" fmla="*/ 296212 h 296212"/>
              <a:gd name="connsiteX31" fmla="*/ 2688229 w 10972362"/>
              <a:gd name="connsiteY31" fmla="*/ 296212 h 296212"/>
              <a:gd name="connsiteX32" fmla="*/ 1783009 w 10972362"/>
              <a:gd name="connsiteY32" fmla="*/ 296212 h 296212"/>
              <a:gd name="connsiteX33" fmla="*/ 1097236 w 10972362"/>
              <a:gd name="connsiteY33" fmla="*/ 296212 h 296212"/>
              <a:gd name="connsiteX34" fmla="*/ 740634 w 10972362"/>
              <a:gd name="connsiteY34" fmla="*/ 296212 h 296212"/>
              <a:gd name="connsiteX35" fmla="*/ 0 w 10972362"/>
              <a:gd name="connsiteY35" fmla="*/ 296212 h 296212"/>
              <a:gd name="connsiteX36" fmla="*/ 0 w 10972362"/>
              <a:gd name="connsiteY36" fmla="*/ 0 h 29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972362" h="296212" fill="none" extrusionOk="0">
                <a:moveTo>
                  <a:pt x="0" y="0"/>
                </a:moveTo>
                <a:cubicBezTo>
                  <a:pt x="315720" y="21938"/>
                  <a:pt x="505224" y="5560"/>
                  <a:pt x="905220" y="0"/>
                </a:cubicBezTo>
                <a:cubicBezTo>
                  <a:pt x="1305216" y="-5560"/>
                  <a:pt x="1164896" y="-4275"/>
                  <a:pt x="1371545" y="0"/>
                </a:cubicBezTo>
                <a:cubicBezTo>
                  <a:pt x="1578195" y="4275"/>
                  <a:pt x="1764687" y="13008"/>
                  <a:pt x="1947594" y="0"/>
                </a:cubicBezTo>
                <a:cubicBezTo>
                  <a:pt x="2130501" y="-13008"/>
                  <a:pt x="2579795" y="-7876"/>
                  <a:pt x="2743091" y="0"/>
                </a:cubicBezTo>
                <a:cubicBezTo>
                  <a:pt x="2906387" y="7876"/>
                  <a:pt x="3272831" y="-37843"/>
                  <a:pt x="3648310" y="0"/>
                </a:cubicBezTo>
                <a:cubicBezTo>
                  <a:pt x="4023789" y="37843"/>
                  <a:pt x="4235785" y="9099"/>
                  <a:pt x="4443807" y="0"/>
                </a:cubicBezTo>
                <a:cubicBezTo>
                  <a:pt x="4651829" y="-9099"/>
                  <a:pt x="4972845" y="14174"/>
                  <a:pt x="5239303" y="0"/>
                </a:cubicBezTo>
                <a:cubicBezTo>
                  <a:pt x="5505761" y="-14174"/>
                  <a:pt x="5666790" y="-38669"/>
                  <a:pt x="6034799" y="0"/>
                </a:cubicBezTo>
                <a:cubicBezTo>
                  <a:pt x="6402808" y="38669"/>
                  <a:pt x="6398337" y="11327"/>
                  <a:pt x="6501124" y="0"/>
                </a:cubicBezTo>
                <a:cubicBezTo>
                  <a:pt x="6603911" y="-11327"/>
                  <a:pt x="6759247" y="11017"/>
                  <a:pt x="6857726" y="0"/>
                </a:cubicBezTo>
                <a:cubicBezTo>
                  <a:pt x="6956205" y="-11017"/>
                  <a:pt x="7230452" y="10117"/>
                  <a:pt x="7324052" y="0"/>
                </a:cubicBezTo>
                <a:cubicBezTo>
                  <a:pt x="7417652" y="-10117"/>
                  <a:pt x="7916566" y="-40233"/>
                  <a:pt x="8229272" y="0"/>
                </a:cubicBezTo>
                <a:cubicBezTo>
                  <a:pt x="8541978" y="40233"/>
                  <a:pt x="8523456" y="17653"/>
                  <a:pt x="8695597" y="0"/>
                </a:cubicBezTo>
                <a:cubicBezTo>
                  <a:pt x="8867739" y="-17653"/>
                  <a:pt x="9054495" y="-2423"/>
                  <a:pt x="9271646" y="0"/>
                </a:cubicBezTo>
                <a:cubicBezTo>
                  <a:pt x="9488797" y="2423"/>
                  <a:pt x="9624582" y="-14347"/>
                  <a:pt x="9957419" y="0"/>
                </a:cubicBezTo>
                <a:cubicBezTo>
                  <a:pt x="10290256" y="14347"/>
                  <a:pt x="10737915" y="-13861"/>
                  <a:pt x="10972362" y="0"/>
                </a:cubicBezTo>
                <a:cubicBezTo>
                  <a:pt x="10968576" y="128386"/>
                  <a:pt x="10978317" y="228247"/>
                  <a:pt x="10972362" y="296212"/>
                </a:cubicBezTo>
                <a:cubicBezTo>
                  <a:pt x="10521505" y="338628"/>
                  <a:pt x="10315913" y="291327"/>
                  <a:pt x="10067142" y="296212"/>
                </a:cubicBezTo>
                <a:cubicBezTo>
                  <a:pt x="9818371" y="301097"/>
                  <a:pt x="9808194" y="277925"/>
                  <a:pt x="9600817" y="296212"/>
                </a:cubicBezTo>
                <a:cubicBezTo>
                  <a:pt x="9393441" y="314499"/>
                  <a:pt x="9207429" y="313761"/>
                  <a:pt x="9024768" y="296212"/>
                </a:cubicBezTo>
                <a:cubicBezTo>
                  <a:pt x="8842107" y="278663"/>
                  <a:pt x="8588833" y="323411"/>
                  <a:pt x="8338995" y="296212"/>
                </a:cubicBezTo>
                <a:cubicBezTo>
                  <a:pt x="8089157" y="269013"/>
                  <a:pt x="7938871" y="278149"/>
                  <a:pt x="7762946" y="296212"/>
                </a:cubicBezTo>
                <a:cubicBezTo>
                  <a:pt x="7587021" y="314275"/>
                  <a:pt x="7574208" y="313388"/>
                  <a:pt x="7406344" y="296212"/>
                </a:cubicBezTo>
                <a:cubicBezTo>
                  <a:pt x="7238480" y="279036"/>
                  <a:pt x="7122329" y="289215"/>
                  <a:pt x="7049743" y="296212"/>
                </a:cubicBezTo>
                <a:cubicBezTo>
                  <a:pt x="6977157" y="303209"/>
                  <a:pt x="6656357" y="303515"/>
                  <a:pt x="6363970" y="296212"/>
                </a:cubicBezTo>
                <a:cubicBezTo>
                  <a:pt x="6071583" y="288909"/>
                  <a:pt x="6118513" y="309732"/>
                  <a:pt x="6007368" y="296212"/>
                </a:cubicBezTo>
                <a:cubicBezTo>
                  <a:pt x="5896223" y="282692"/>
                  <a:pt x="5376042" y="292585"/>
                  <a:pt x="5211872" y="296212"/>
                </a:cubicBezTo>
                <a:cubicBezTo>
                  <a:pt x="5047702" y="299839"/>
                  <a:pt x="4998725" y="305064"/>
                  <a:pt x="4855270" y="296212"/>
                </a:cubicBezTo>
                <a:cubicBezTo>
                  <a:pt x="4711815" y="287360"/>
                  <a:pt x="4203928" y="295919"/>
                  <a:pt x="3950050" y="296212"/>
                </a:cubicBezTo>
                <a:cubicBezTo>
                  <a:pt x="3696172" y="296505"/>
                  <a:pt x="3705655" y="295592"/>
                  <a:pt x="3593449" y="296212"/>
                </a:cubicBezTo>
                <a:cubicBezTo>
                  <a:pt x="3481243" y="296832"/>
                  <a:pt x="3116141" y="320417"/>
                  <a:pt x="2688229" y="296212"/>
                </a:cubicBezTo>
                <a:cubicBezTo>
                  <a:pt x="2260317" y="272007"/>
                  <a:pt x="2211289" y="277144"/>
                  <a:pt x="1783009" y="296212"/>
                </a:cubicBezTo>
                <a:cubicBezTo>
                  <a:pt x="1354729" y="315280"/>
                  <a:pt x="1386689" y="307031"/>
                  <a:pt x="1097236" y="296212"/>
                </a:cubicBezTo>
                <a:cubicBezTo>
                  <a:pt x="807783" y="285393"/>
                  <a:pt x="910735" y="286702"/>
                  <a:pt x="740634" y="296212"/>
                </a:cubicBezTo>
                <a:cubicBezTo>
                  <a:pt x="570533" y="305722"/>
                  <a:pt x="218774" y="272245"/>
                  <a:pt x="0" y="296212"/>
                </a:cubicBezTo>
                <a:cubicBezTo>
                  <a:pt x="7938" y="162850"/>
                  <a:pt x="-4021" y="120291"/>
                  <a:pt x="0" y="0"/>
                </a:cubicBezTo>
                <a:close/>
              </a:path>
              <a:path w="10972362" h="296212" stroke="0" extrusionOk="0">
                <a:moveTo>
                  <a:pt x="0" y="0"/>
                </a:moveTo>
                <a:cubicBezTo>
                  <a:pt x="187326" y="-27181"/>
                  <a:pt x="622914" y="2376"/>
                  <a:pt x="905220" y="0"/>
                </a:cubicBezTo>
                <a:cubicBezTo>
                  <a:pt x="1187526" y="-2376"/>
                  <a:pt x="1364154" y="-27360"/>
                  <a:pt x="1590992" y="0"/>
                </a:cubicBezTo>
                <a:cubicBezTo>
                  <a:pt x="1817830" y="27360"/>
                  <a:pt x="1923258" y="22376"/>
                  <a:pt x="2057318" y="0"/>
                </a:cubicBezTo>
                <a:cubicBezTo>
                  <a:pt x="2191378" y="-22376"/>
                  <a:pt x="2542412" y="11358"/>
                  <a:pt x="2743091" y="0"/>
                </a:cubicBezTo>
                <a:cubicBezTo>
                  <a:pt x="2943770" y="-11358"/>
                  <a:pt x="3220169" y="37219"/>
                  <a:pt x="3648310" y="0"/>
                </a:cubicBezTo>
                <a:cubicBezTo>
                  <a:pt x="4076451" y="-37219"/>
                  <a:pt x="3900919" y="-3173"/>
                  <a:pt x="4114636" y="0"/>
                </a:cubicBezTo>
                <a:cubicBezTo>
                  <a:pt x="4328353" y="3173"/>
                  <a:pt x="4312748" y="-3227"/>
                  <a:pt x="4471238" y="0"/>
                </a:cubicBezTo>
                <a:cubicBezTo>
                  <a:pt x="4629728" y="3227"/>
                  <a:pt x="4975856" y="9319"/>
                  <a:pt x="5157010" y="0"/>
                </a:cubicBezTo>
                <a:cubicBezTo>
                  <a:pt x="5338164" y="-9319"/>
                  <a:pt x="5559476" y="-31465"/>
                  <a:pt x="5842783" y="0"/>
                </a:cubicBezTo>
                <a:cubicBezTo>
                  <a:pt x="6126090" y="31465"/>
                  <a:pt x="6464601" y="17211"/>
                  <a:pt x="6638279" y="0"/>
                </a:cubicBezTo>
                <a:cubicBezTo>
                  <a:pt x="6811957" y="-17211"/>
                  <a:pt x="6943180" y="13576"/>
                  <a:pt x="7214328" y="0"/>
                </a:cubicBezTo>
                <a:cubicBezTo>
                  <a:pt x="7485476" y="-13576"/>
                  <a:pt x="7395847" y="-424"/>
                  <a:pt x="7570930" y="0"/>
                </a:cubicBezTo>
                <a:cubicBezTo>
                  <a:pt x="7746013" y="424"/>
                  <a:pt x="7815036" y="-8876"/>
                  <a:pt x="8037255" y="0"/>
                </a:cubicBezTo>
                <a:cubicBezTo>
                  <a:pt x="8259474" y="8876"/>
                  <a:pt x="8680291" y="19847"/>
                  <a:pt x="8942475" y="0"/>
                </a:cubicBezTo>
                <a:cubicBezTo>
                  <a:pt x="9204659" y="-19847"/>
                  <a:pt x="9206408" y="-20897"/>
                  <a:pt x="9408800" y="0"/>
                </a:cubicBezTo>
                <a:cubicBezTo>
                  <a:pt x="9611192" y="20897"/>
                  <a:pt x="9677684" y="10580"/>
                  <a:pt x="9875126" y="0"/>
                </a:cubicBezTo>
                <a:cubicBezTo>
                  <a:pt x="10072568" y="-10580"/>
                  <a:pt x="10182214" y="-11768"/>
                  <a:pt x="10341451" y="0"/>
                </a:cubicBezTo>
                <a:cubicBezTo>
                  <a:pt x="10500688" y="11768"/>
                  <a:pt x="10822634" y="27104"/>
                  <a:pt x="10972362" y="0"/>
                </a:cubicBezTo>
                <a:cubicBezTo>
                  <a:pt x="10968073" y="120328"/>
                  <a:pt x="10983789" y="204471"/>
                  <a:pt x="10972362" y="296212"/>
                </a:cubicBezTo>
                <a:cubicBezTo>
                  <a:pt x="10832312" y="304452"/>
                  <a:pt x="10728005" y="279984"/>
                  <a:pt x="10506037" y="296212"/>
                </a:cubicBezTo>
                <a:cubicBezTo>
                  <a:pt x="10284070" y="312440"/>
                  <a:pt x="9964809" y="330948"/>
                  <a:pt x="9600817" y="296212"/>
                </a:cubicBezTo>
                <a:cubicBezTo>
                  <a:pt x="9236825" y="261476"/>
                  <a:pt x="8956769" y="339638"/>
                  <a:pt x="8695597" y="296212"/>
                </a:cubicBezTo>
                <a:cubicBezTo>
                  <a:pt x="8434425" y="252786"/>
                  <a:pt x="8281485" y="265919"/>
                  <a:pt x="8009824" y="296212"/>
                </a:cubicBezTo>
                <a:cubicBezTo>
                  <a:pt x="7738163" y="326505"/>
                  <a:pt x="7524399" y="312023"/>
                  <a:pt x="7324052" y="296212"/>
                </a:cubicBezTo>
                <a:cubicBezTo>
                  <a:pt x="7123705" y="280401"/>
                  <a:pt x="6695388" y="326733"/>
                  <a:pt x="6528555" y="296212"/>
                </a:cubicBezTo>
                <a:cubicBezTo>
                  <a:pt x="6361722" y="265691"/>
                  <a:pt x="5927053" y="340622"/>
                  <a:pt x="5623336" y="296212"/>
                </a:cubicBezTo>
                <a:cubicBezTo>
                  <a:pt x="5319619" y="251802"/>
                  <a:pt x="5373806" y="302385"/>
                  <a:pt x="5266734" y="296212"/>
                </a:cubicBezTo>
                <a:cubicBezTo>
                  <a:pt x="5159662" y="290039"/>
                  <a:pt x="5026959" y="285099"/>
                  <a:pt x="4910132" y="296212"/>
                </a:cubicBezTo>
                <a:cubicBezTo>
                  <a:pt x="4793305" y="307325"/>
                  <a:pt x="4534712" y="294445"/>
                  <a:pt x="4334083" y="296212"/>
                </a:cubicBezTo>
                <a:cubicBezTo>
                  <a:pt x="4133454" y="297979"/>
                  <a:pt x="3840566" y="310994"/>
                  <a:pt x="3648310" y="296212"/>
                </a:cubicBezTo>
                <a:cubicBezTo>
                  <a:pt x="3456054" y="281430"/>
                  <a:pt x="3204916" y="306696"/>
                  <a:pt x="3072261" y="296212"/>
                </a:cubicBezTo>
                <a:cubicBezTo>
                  <a:pt x="2939606" y="285728"/>
                  <a:pt x="2674194" y="292971"/>
                  <a:pt x="2276765" y="296212"/>
                </a:cubicBezTo>
                <a:cubicBezTo>
                  <a:pt x="1879336" y="299453"/>
                  <a:pt x="1726778" y="273239"/>
                  <a:pt x="1371545" y="296212"/>
                </a:cubicBezTo>
                <a:cubicBezTo>
                  <a:pt x="1016312" y="319185"/>
                  <a:pt x="922327" y="282962"/>
                  <a:pt x="685773" y="296212"/>
                </a:cubicBezTo>
                <a:cubicBezTo>
                  <a:pt x="449219" y="309462"/>
                  <a:pt x="271207" y="330227"/>
                  <a:pt x="0" y="296212"/>
                </a:cubicBezTo>
                <a:cubicBezTo>
                  <a:pt x="12819" y="198907"/>
                  <a:pt x="-7644" y="1423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B9B9A-7112-42A1-8F21-94B7B276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82" y="6309141"/>
            <a:ext cx="8818292" cy="394139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GB" sz="19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Interviewer, ask the players one-by-one why they would be good at this. </a:t>
            </a:r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532D7E-B923-4CFE-8694-95D051B060C3}"/>
              </a:ext>
            </a:extLst>
          </p:cNvPr>
          <p:cNvGrpSpPr/>
          <p:nvPr/>
        </p:nvGrpSpPr>
        <p:grpSpPr>
          <a:xfrm>
            <a:off x="106490" y="3503192"/>
            <a:ext cx="8931020" cy="2722905"/>
            <a:chOff x="106490" y="3991684"/>
            <a:chExt cx="8931020" cy="272290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4254BE7-98D5-4957-8ED4-5191D4D65F43}"/>
                </a:ext>
              </a:extLst>
            </p:cNvPr>
            <p:cNvSpPr/>
            <p:nvPr/>
          </p:nvSpPr>
          <p:spPr>
            <a:xfrm>
              <a:off x="106490" y="3991684"/>
              <a:ext cx="4352782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A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can’t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tell the time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strong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Animals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hate you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FE22D78-8195-42D8-8328-4AA08301593F}"/>
                </a:ext>
              </a:extLst>
            </p:cNvPr>
            <p:cNvSpPr/>
            <p:nvPr/>
          </p:nvSpPr>
          <p:spPr>
            <a:xfrm>
              <a:off x="4572000" y="3991684"/>
              <a:ext cx="4465510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000" b="1" dirty="0">
                  <a:solidFill>
                    <a:srgbClr val="0056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B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</a:t>
              </a:r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don’t get bored </a:t>
              </a: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easily</a:t>
              </a:r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don’t mind </a:t>
              </a:r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blood and guts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</a:t>
              </a:r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well in the dark </a:t>
              </a:r>
            </a:p>
            <a:p>
              <a:pPr>
                <a:lnSpc>
                  <a:spcPct val="113000"/>
                </a:lnSpc>
              </a:pPr>
              <a:endParaRPr lang="en-GB" sz="2000" b="1" dirty="0">
                <a:solidFill>
                  <a:srgbClr val="692A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8B0736B-5E6D-45AA-8B0D-C3C4ED5F8162}"/>
                </a:ext>
              </a:extLst>
            </p:cNvPr>
            <p:cNvSpPr/>
            <p:nvPr/>
          </p:nvSpPr>
          <p:spPr>
            <a:xfrm>
              <a:off x="106490" y="5402678"/>
              <a:ext cx="4352782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692A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C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own a shovel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hate crowds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a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very bad dancer</a:t>
              </a:r>
            </a:p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B8C78D7-4B18-4DB5-9890-6E0FAB54A8A0}"/>
                </a:ext>
              </a:extLst>
            </p:cNvPr>
            <p:cNvSpPr/>
            <p:nvPr/>
          </p:nvSpPr>
          <p:spPr>
            <a:xfrm>
              <a:off x="4572000" y="5402678"/>
              <a:ext cx="4454004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7175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E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know how to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 lots of knots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have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sense of smell or taste 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get up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early in the morning </a:t>
              </a:r>
            </a:p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0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4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47638C-13A3-4B10-94D4-5D359EB7B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303" y="3181240"/>
            <a:ext cx="8187396" cy="2127739"/>
          </a:xfrm>
        </p:spPr>
        <p:txBody>
          <a:bodyPr>
            <a:normAutofit/>
          </a:bodyPr>
          <a:lstStyle/>
          <a:p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Player D, it is time to decide. </a:t>
            </a:r>
          </a:p>
          <a:p>
            <a:pPr>
              <a:lnSpc>
                <a:spcPct val="150000"/>
              </a:lnSpc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Who will be the castle’s new </a:t>
            </a:r>
            <a:r>
              <a:rPr lang="en-GB" sz="2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falconer?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BFF0015-01F7-4BD0-A593-49A26980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68" y="236737"/>
            <a:ext cx="3192263" cy="319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CD4073C-8F9D-47C9-9DCF-0D22CA422C2E}"/>
              </a:ext>
            </a:extLst>
          </p:cNvPr>
          <p:cNvSpPr txBox="1">
            <a:spLocks/>
          </p:cNvSpPr>
          <p:nvPr/>
        </p:nvSpPr>
        <p:spPr>
          <a:xfrm>
            <a:off x="478301" y="4776716"/>
            <a:ext cx="8187396" cy="196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 on your new job! </a:t>
            </a:r>
          </a:p>
          <a:p>
            <a:pPr>
              <a:lnSpc>
                <a:spcPct val="150000"/>
              </a:lnSpc>
            </a:pPr>
            <a:r>
              <a:rPr lang="en-GB" sz="1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up as interviewer, </a:t>
            </a:r>
            <a:r>
              <a:rPr lang="en-GB" sz="12800" b="1" dirty="0">
                <a:solidFill>
                  <a:srgbClr val="717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E…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A47ED3B-1D60-402B-8B71-139DDEFCE40B}"/>
              </a:ext>
            </a:extLst>
          </p:cNvPr>
          <p:cNvSpPr/>
          <p:nvPr/>
        </p:nvSpPr>
        <p:spPr>
          <a:xfrm>
            <a:off x="-442988" y="3128273"/>
            <a:ext cx="9804519" cy="4092335"/>
          </a:xfrm>
          <a:custGeom>
            <a:avLst/>
            <a:gdLst>
              <a:gd name="connsiteX0" fmla="*/ 0 w 9804519"/>
              <a:gd name="connsiteY0" fmla="*/ 0 h 4092335"/>
              <a:gd name="connsiteX1" fmla="*/ 9804519 w 9804519"/>
              <a:gd name="connsiteY1" fmla="*/ 0 h 4092335"/>
              <a:gd name="connsiteX2" fmla="*/ 9804519 w 9804519"/>
              <a:gd name="connsiteY2" fmla="*/ 4092335 h 4092335"/>
              <a:gd name="connsiteX3" fmla="*/ 0 w 9804519"/>
              <a:gd name="connsiteY3" fmla="*/ 4092335 h 4092335"/>
              <a:gd name="connsiteX4" fmla="*/ 0 w 9804519"/>
              <a:gd name="connsiteY4" fmla="*/ 0 h 409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4519" h="4092335" fill="none" extrusionOk="0">
                <a:moveTo>
                  <a:pt x="0" y="0"/>
                </a:moveTo>
                <a:cubicBezTo>
                  <a:pt x="3976640" y="-49533"/>
                  <a:pt x="5735889" y="-14809"/>
                  <a:pt x="9804519" y="0"/>
                </a:cubicBezTo>
                <a:cubicBezTo>
                  <a:pt x="9892158" y="1661897"/>
                  <a:pt x="9731840" y="3154185"/>
                  <a:pt x="9804519" y="4092335"/>
                </a:cubicBezTo>
                <a:cubicBezTo>
                  <a:pt x="5994307" y="4044104"/>
                  <a:pt x="1375575" y="4176790"/>
                  <a:pt x="0" y="4092335"/>
                </a:cubicBezTo>
                <a:cubicBezTo>
                  <a:pt x="-38581" y="2106259"/>
                  <a:pt x="63341" y="1525353"/>
                  <a:pt x="0" y="0"/>
                </a:cubicBezTo>
                <a:close/>
              </a:path>
              <a:path w="9804519" h="4092335" stroke="0" extrusionOk="0">
                <a:moveTo>
                  <a:pt x="0" y="0"/>
                </a:moveTo>
                <a:cubicBezTo>
                  <a:pt x="3364791" y="118645"/>
                  <a:pt x="5249604" y="116012"/>
                  <a:pt x="9804519" y="0"/>
                </a:cubicBezTo>
                <a:cubicBezTo>
                  <a:pt x="9671637" y="715626"/>
                  <a:pt x="9889470" y="2701786"/>
                  <a:pt x="9804519" y="4092335"/>
                </a:cubicBezTo>
                <a:cubicBezTo>
                  <a:pt x="6046154" y="4226935"/>
                  <a:pt x="2306278" y="3935139"/>
                  <a:pt x="0" y="4092335"/>
                </a:cubicBezTo>
                <a:cubicBezTo>
                  <a:pt x="-20187" y="3592096"/>
                  <a:pt x="-152480" y="1598878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38125" cap="rnd" cmpd="sng">
            <a:solidFill>
              <a:schemeClr val="bg1">
                <a:lumMod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69C9B-BDB6-446D-957D-7F49AF55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74156" cy="55970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5: </a:t>
            </a:r>
            <a:r>
              <a:rPr lang="en-GB" sz="3200" b="1" dirty="0">
                <a:solidFill>
                  <a:srgbClr val="717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E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interviewer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4646636-B6BE-49F9-9990-B38223999266}"/>
              </a:ext>
            </a:extLst>
          </p:cNvPr>
          <p:cNvSpPr txBox="1">
            <a:spLocks/>
          </p:cNvSpPr>
          <p:nvPr/>
        </p:nvSpPr>
        <p:spPr>
          <a:xfrm>
            <a:off x="628650" y="2991214"/>
            <a:ext cx="8411196" cy="505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Players, your special skills / personality traits / unique qualities are... </a:t>
            </a:r>
          </a:p>
          <a:p>
            <a:pPr marL="0" indent="0">
              <a:lnSpc>
                <a:spcPct val="134000"/>
              </a:lnSpc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297DA9-627B-4894-A3F1-6B10A66D533B}"/>
              </a:ext>
            </a:extLst>
          </p:cNvPr>
          <p:cNvSpPr/>
          <p:nvPr/>
        </p:nvSpPr>
        <p:spPr>
          <a:xfrm>
            <a:off x="-1308100" y="6419850"/>
            <a:ext cx="10972362" cy="296212"/>
          </a:xfrm>
          <a:custGeom>
            <a:avLst/>
            <a:gdLst>
              <a:gd name="connsiteX0" fmla="*/ 0 w 10972362"/>
              <a:gd name="connsiteY0" fmla="*/ 0 h 296212"/>
              <a:gd name="connsiteX1" fmla="*/ 905220 w 10972362"/>
              <a:gd name="connsiteY1" fmla="*/ 0 h 296212"/>
              <a:gd name="connsiteX2" fmla="*/ 1371545 w 10972362"/>
              <a:gd name="connsiteY2" fmla="*/ 0 h 296212"/>
              <a:gd name="connsiteX3" fmla="*/ 1947594 w 10972362"/>
              <a:gd name="connsiteY3" fmla="*/ 0 h 296212"/>
              <a:gd name="connsiteX4" fmla="*/ 2743091 w 10972362"/>
              <a:gd name="connsiteY4" fmla="*/ 0 h 296212"/>
              <a:gd name="connsiteX5" fmla="*/ 3648310 w 10972362"/>
              <a:gd name="connsiteY5" fmla="*/ 0 h 296212"/>
              <a:gd name="connsiteX6" fmla="*/ 4443807 w 10972362"/>
              <a:gd name="connsiteY6" fmla="*/ 0 h 296212"/>
              <a:gd name="connsiteX7" fmla="*/ 5239303 w 10972362"/>
              <a:gd name="connsiteY7" fmla="*/ 0 h 296212"/>
              <a:gd name="connsiteX8" fmla="*/ 6034799 w 10972362"/>
              <a:gd name="connsiteY8" fmla="*/ 0 h 296212"/>
              <a:gd name="connsiteX9" fmla="*/ 6501124 w 10972362"/>
              <a:gd name="connsiteY9" fmla="*/ 0 h 296212"/>
              <a:gd name="connsiteX10" fmla="*/ 6857726 w 10972362"/>
              <a:gd name="connsiteY10" fmla="*/ 0 h 296212"/>
              <a:gd name="connsiteX11" fmla="*/ 7324052 w 10972362"/>
              <a:gd name="connsiteY11" fmla="*/ 0 h 296212"/>
              <a:gd name="connsiteX12" fmla="*/ 8229272 w 10972362"/>
              <a:gd name="connsiteY12" fmla="*/ 0 h 296212"/>
              <a:gd name="connsiteX13" fmla="*/ 8695597 w 10972362"/>
              <a:gd name="connsiteY13" fmla="*/ 0 h 296212"/>
              <a:gd name="connsiteX14" fmla="*/ 9271646 w 10972362"/>
              <a:gd name="connsiteY14" fmla="*/ 0 h 296212"/>
              <a:gd name="connsiteX15" fmla="*/ 9957419 w 10972362"/>
              <a:gd name="connsiteY15" fmla="*/ 0 h 296212"/>
              <a:gd name="connsiteX16" fmla="*/ 10972362 w 10972362"/>
              <a:gd name="connsiteY16" fmla="*/ 0 h 296212"/>
              <a:gd name="connsiteX17" fmla="*/ 10972362 w 10972362"/>
              <a:gd name="connsiteY17" fmla="*/ 296212 h 296212"/>
              <a:gd name="connsiteX18" fmla="*/ 10067142 w 10972362"/>
              <a:gd name="connsiteY18" fmla="*/ 296212 h 296212"/>
              <a:gd name="connsiteX19" fmla="*/ 9600817 w 10972362"/>
              <a:gd name="connsiteY19" fmla="*/ 296212 h 296212"/>
              <a:gd name="connsiteX20" fmla="*/ 9024768 w 10972362"/>
              <a:gd name="connsiteY20" fmla="*/ 296212 h 296212"/>
              <a:gd name="connsiteX21" fmla="*/ 8338995 w 10972362"/>
              <a:gd name="connsiteY21" fmla="*/ 296212 h 296212"/>
              <a:gd name="connsiteX22" fmla="*/ 7762946 w 10972362"/>
              <a:gd name="connsiteY22" fmla="*/ 296212 h 296212"/>
              <a:gd name="connsiteX23" fmla="*/ 7406344 w 10972362"/>
              <a:gd name="connsiteY23" fmla="*/ 296212 h 296212"/>
              <a:gd name="connsiteX24" fmla="*/ 7049743 w 10972362"/>
              <a:gd name="connsiteY24" fmla="*/ 296212 h 296212"/>
              <a:gd name="connsiteX25" fmla="*/ 6363970 w 10972362"/>
              <a:gd name="connsiteY25" fmla="*/ 296212 h 296212"/>
              <a:gd name="connsiteX26" fmla="*/ 6007368 w 10972362"/>
              <a:gd name="connsiteY26" fmla="*/ 296212 h 296212"/>
              <a:gd name="connsiteX27" fmla="*/ 5211872 w 10972362"/>
              <a:gd name="connsiteY27" fmla="*/ 296212 h 296212"/>
              <a:gd name="connsiteX28" fmla="*/ 4855270 w 10972362"/>
              <a:gd name="connsiteY28" fmla="*/ 296212 h 296212"/>
              <a:gd name="connsiteX29" fmla="*/ 3950050 w 10972362"/>
              <a:gd name="connsiteY29" fmla="*/ 296212 h 296212"/>
              <a:gd name="connsiteX30" fmla="*/ 3593449 w 10972362"/>
              <a:gd name="connsiteY30" fmla="*/ 296212 h 296212"/>
              <a:gd name="connsiteX31" fmla="*/ 2688229 w 10972362"/>
              <a:gd name="connsiteY31" fmla="*/ 296212 h 296212"/>
              <a:gd name="connsiteX32" fmla="*/ 1783009 w 10972362"/>
              <a:gd name="connsiteY32" fmla="*/ 296212 h 296212"/>
              <a:gd name="connsiteX33" fmla="*/ 1097236 w 10972362"/>
              <a:gd name="connsiteY33" fmla="*/ 296212 h 296212"/>
              <a:gd name="connsiteX34" fmla="*/ 740634 w 10972362"/>
              <a:gd name="connsiteY34" fmla="*/ 296212 h 296212"/>
              <a:gd name="connsiteX35" fmla="*/ 0 w 10972362"/>
              <a:gd name="connsiteY35" fmla="*/ 296212 h 296212"/>
              <a:gd name="connsiteX36" fmla="*/ 0 w 10972362"/>
              <a:gd name="connsiteY36" fmla="*/ 0 h 29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972362" h="296212" fill="none" extrusionOk="0">
                <a:moveTo>
                  <a:pt x="0" y="0"/>
                </a:moveTo>
                <a:cubicBezTo>
                  <a:pt x="315720" y="21938"/>
                  <a:pt x="505224" y="5560"/>
                  <a:pt x="905220" y="0"/>
                </a:cubicBezTo>
                <a:cubicBezTo>
                  <a:pt x="1305216" y="-5560"/>
                  <a:pt x="1164896" y="-4275"/>
                  <a:pt x="1371545" y="0"/>
                </a:cubicBezTo>
                <a:cubicBezTo>
                  <a:pt x="1578195" y="4275"/>
                  <a:pt x="1764687" y="13008"/>
                  <a:pt x="1947594" y="0"/>
                </a:cubicBezTo>
                <a:cubicBezTo>
                  <a:pt x="2130501" y="-13008"/>
                  <a:pt x="2579795" y="-7876"/>
                  <a:pt x="2743091" y="0"/>
                </a:cubicBezTo>
                <a:cubicBezTo>
                  <a:pt x="2906387" y="7876"/>
                  <a:pt x="3272831" y="-37843"/>
                  <a:pt x="3648310" y="0"/>
                </a:cubicBezTo>
                <a:cubicBezTo>
                  <a:pt x="4023789" y="37843"/>
                  <a:pt x="4235785" y="9099"/>
                  <a:pt x="4443807" y="0"/>
                </a:cubicBezTo>
                <a:cubicBezTo>
                  <a:pt x="4651829" y="-9099"/>
                  <a:pt x="4972845" y="14174"/>
                  <a:pt x="5239303" y="0"/>
                </a:cubicBezTo>
                <a:cubicBezTo>
                  <a:pt x="5505761" y="-14174"/>
                  <a:pt x="5666790" y="-38669"/>
                  <a:pt x="6034799" y="0"/>
                </a:cubicBezTo>
                <a:cubicBezTo>
                  <a:pt x="6402808" y="38669"/>
                  <a:pt x="6398337" y="11327"/>
                  <a:pt x="6501124" y="0"/>
                </a:cubicBezTo>
                <a:cubicBezTo>
                  <a:pt x="6603911" y="-11327"/>
                  <a:pt x="6759247" y="11017"/>
                  <a:pt x="6857726" y="0"/>
                </a:cubicBezTo>
                <a:cubicBezTo>
                  <a:pt x="6956205" y="-11017"/>
                  <a:pt x="7230452" y="10117"/>
                  <a:pt x="7324052" y="0"/>
                </a:cubicBezTo>
                <a:cubicBezTo>
                  <a:pt x="7417652" y="-10117"/>
                  <a:pt x="7916566" y="-40233"/>
                  <a:pt x="8229272" y="0"/>
                </a:cubicBezTo>
                <a:cubicBezTo>
                  <a:pt x="8541978" y="40233"/>
                  <a:pt x="8523456" y="17653"/>
                  <a:pt x="8695597" y="0"/>
                </a:cubicBezTo>
                <a:cubicBezTo>
                  <a:pt x="8867739" y="-17653"/>
                  <a:pt x="9054495" y="-2423"/>
                  <a:pt x="9271646" y="0"/>
                </a:cubicBezTo>
                <a:cubicBezTo>
                  <a:pt x="9488797" y="2423"/>
                  <a:pt x="9624582" y="-14347"/>
                  <a:pt x="9957419" y="0"/>
                </a:cubicBezTo>
                <a:cubicBezTo>
                  <a:pt x="10290256" y="14347"/>
                  <a:pt x="10737915" y="-13861"/>
                  <a:pt x="10972362" y="0"/>
                </a:cubicBezTo>
                <a:cubicBezTo>
                  <a:pt x="10968576" y="128386"/>
                  <a:pt x="10978317" y="228247"/>
                  <a:pt x="10972362" y="296212"/>
                </a:cubicBezTo>
                <a:cubicBezTo>
                  <a:pt x="10521505" y="338628"/>
                  <a:pt x="10315913" y="291327"/>
                  <a:pt x="10067142" y="296212"/>
                </a:cubicBezTo>
                <a:cubicBezTo>
                  <a:pt x="9818371" y="301097"/>
                  <a:pt x="9808194" y="277925"/>
                  <a:pt x="9600817" y="296212"/>
                </a:cubicBezTo>
                <a:cubicBezTo>
                  <a:pt x="9393441" y="314499"/>
                  <a:pt x="9207429" y="313761"/>
                  <a:pt x="9024768" y="296212"/>
                </a:cubicBezTo>
                <a:cubicBezTo>
                  <a:pt x="8842107" y="278663"/>
                  <a:pt x="8588833" y="323411"/>
                  <a:pt x="8338995" y="296212"/>
                </a:cubicBezTo>
                <a:cubicBezTo>
                  <a:pt x="8089157" y="269013"/>
                  <a:pt x="7938871" y="278149"/>
                  <a:pt x="7762946" y="296212"/>
                </a:cubicBezTo>
                <a:cubicBezTo>
                  <a:pt x="7587021" y="314275"/>
                  <a:pt x="7574208" y="313388"/>
                  <a:pt x="7406344" y="296212"/>
                </a:cubicBezTo>
                <a:cubicBezTo>
                  <a:pt x="7238480" y="279036"/>
                  <a:pt x="7122329" y="289215"/>
                  <a:pt x="7049743" y="296212"/>
                </a:cubicBezTo>
                <a:cubicBezTo>
                  <a:pt x="6977157" y="303209"/>
                  <a:pt x="6656357" y="303515"/>
                  <a:pt x="6363970" y="296212"/>
                </a:cubicBezTo>
                <a:cubicBezTo>
                  <a:pt x="6071583" y="288909"/>
                  <a:pt x="6118513" y="309732"/>
                  <a:pt x="6007368" y="296212"/>
                </a:cubicBezTo>
                <a:cubicBezTo>
                  <a:pt x="5896223" y="282692"/>
                  <a:pt x="5376042" y="292585"/>
                  <a:pt x="5211872" y="296212"/>
                </a:cubicBezTo>
                <a:cubicBezTo>
                  <a:pt x="5047702" y="299839"/>
                  <a:pt x="4998725" y="305064"/>
                  <a:pt x="4855270" y="296212"/>
                </a:cubicBezTo>
                <a:cubicBezTo>
                  <a:pt x="4711815" y="287360"/>
                  <a:pt x="4203928" y="295919"/>
                  <a:pt x="3950050" y="296212"/>
                </a:cubicBezTo>
                <a:cubicBezTo>
                  <a:pt x="3696172" y="296505"/>
                  <a:pt x="3705655" y="295592"/>
                  <a:pt x="3593449" y="296212"/>
                </a:cubicBezTo>
                <a:cubicBezTo>
                  <a:pt x="3481243" y="296832"/>
                  <a:pt x="3116141" y="320417"/>
                  <a:pt x="2688229" y="296212"/>
                </a:cubicBezTo>
                <a:cubicBezTo>
                  <a:pt x="2260317" y="272007"/>
                  <a:pt x="2211289" y="277144"/>
                  <a:pt x="1783009" y="296212"/>
                </a:cubicBezTo>
                <a:cubicBezTo>
                  <a:pt x="1354729" y="315280"/>
                  <a:pt x="1386689" y="307031"/>
                  <a:pt x="1097236" y="296212"/>
                </a:cubicBezTo>
                <a:cubicBezTo>
                  <a:pt x="807783" y="285393"/>
                  <a:pt x="910735" y="286702"/>
                  <a:pt x="740634" y="296212"/>
                </a:cubicBezTo>
                <a:cubicBezTo>
                  <a:pt x="570533" y="305722"/>
                  <a:pt x="218774" y="272245"/>
                  <a:pt x="0" y="296212"/>
                </a:cubicBezTo>
                <a:cubicBezTo>
                  <a:pt x="7938" y="162850"/>
                  <a:pt x="-4021" y="120291"/>
                  <a:pt x="0" y="0"/>
                </a:cubicBezTo>
                <a:close/>
              </a:path>
              <a:path w="10972362" h="296212" stroke="0" extrusionOk="0">
                <a:moveTo>
                  <a:pt x="0" y="0"/>
                </a:moveTo>
                <a:cubicBezTo>
                  <a:pt x="187326" y="-27181"/>
                  <a:pt x="622914" y="2376"/>
                  <a:pt x="905220" y="0"/>
                </a:cubicBezTo>
                <a:cubicBezTo>
                  <a:pt x="1187526" y="-2376"/>
                  <a:pt x="1364154" y="-27360"/>
                  <a:pt x="1590992" y="0"/>
                </a:cubicBezTo>
                <a:cubicBezTo>
                  <a:pt x="1817830" y="27360"/>
                  <a:pt x="1923258" y="22376"/>
                  <a:pt x="2057318" y="0"/>
                </a:cubicBezTo>
                <a:cubicBezTo>
                  <a:pt x="2191378" y="-22376"/>
                  <a:pt x="2542412" y="11358"/>
                  <a:pt x="2743091" y="0"/>
                </a:cubicBezTo>
                <a:cubicBezTo>
                  <a:pt x="2943770" y="-11358"/>
                  <a:pt x="3220169" y="37219"/>
                  <a:pt x="3648310" y="0"/>
                </a:cubicBezTo>
                <a:cubicBezTo>
                  <a:pt x="4076451" y="-37219"/>
                  <a:pt x="3900919" y="-3173"/>
                  <a:pt x="4114636" y="0"/>
                </a:cubicBezTo>
                <a:cubicBezTo>
                  <a:pt x="4328353" y="3173"/>
                  <a:pt x="4312748" y="-3227"/>
                  <a:pt x="4471238" y="0"/>
                </a:cubicBezTo>
                <a:cubicBezTo>
                  <a:pt x="4629728" y="3227"/>
                  <a:pt x="4975856" y="9319"/>
                  <a:pt x="5157010" y="0"/>
                </a:cubicBezTo>
                <a:cubicBezTo>
                  <a:pt x="5338164" y="-9319"/>
                  <a:pt x="5559476" y="-31465"/>
                  <a:pt x="5842783" y="0"/>
                </a:cubicBezTo>
                <a:cubicBezTo>
                  <a:pt x="6126090" y="31465"/>
                  <a:pt x="6464601" y="17211"/>
                  <a:pt x="6638279" y="0"/>
                </a:cubicBezTo>
                <a:cubicBezTo>
                  <a:pt x="6811957" y="-17211"/>
                  <a:pt x="6943180" y="13576"/>
                  <a:pt x="7214328" y="0"/>
                </a:cubicBezTo>
                <a:cubicBezTo>
                  <a:pt x="7485476" y="-13576"/>
                  <a:pt x="7395847" y="-424"/>
                  <a:pt x="7570930" y="0"/>
                </a:cubicBezTo>
                <a:cubicBezTo>
                  <a:pt x="7746013" y="424"/>
                  <a:pt x="7815036" y="-8876"/>
                  <a:pt x="8037255" y="0"/>
                </a:cubicBezTo>
                <a:cubicBezTo>
                  <a:pt x="8259474" y="8876"/>
                  <a:pt x="8680291" y="19847"/>
                  <a:pt x="8942475" y="0"/>
                </a:cubicBezTo>
                <a:cubicBezTo>
                  <a:pt x="9204659" y="-19847"/>
                  <a:pt x="9206408" y="-20897"/>
                  <a:pt x="9408800" y="0"/>
                </a:cubicBezTo>
                <a:cubicBezTo>
                  <a:pt x="9611192" y="20897"/>
                  <a:pt x="9677684" y="10580"/>
                  <a:pt x="9875126" y="0"/>
                </a:cubicBezTo>
                <a:cubicBezTo>
                  <a:pt x="10072568" y="-10580"/>
                  <a:pt x="10182214" y="-11768"/>
                  <a:pt x="10341451" y="0"/>
                </a:cubicBezTo>
                <a:cubicBezTo>
                  <a:pt x="10500688" y="11768"/>
                  <a:pt x="10822634" y="27104"/>
                  <a:pt x="10972362" y="0"/>
                </a:cubicBezTo>
                <a:cubicBezTo>
                  <a:pt x="10968073" y="120328"/>
                  <a:pt x="10983789" y="204471"/>
                  <a:pt x="10972362" y="296212"/>
                </a:cubicBezTo>
                <a:cubicBezTo>
                  <a:pt x="10832312" y="304452"/>
                  <a:pt x="10728005" y="279984"/>
                  <a:pt x="10506037" y="296212"/>
                </a:cubicBezTo>
                <a:cubicBezTo>
                  <a:pt x="10284070" y="312440"/>
                  <a:pt x="9964809" y="330948"/>
                  <a:pt x="9600817" y="296212"/>
                </a:cubicBezTo>
                <a:cubicBezTo>
                  <a:pt x="9236825" y="261476"/>
                  <a:pt x="8956769" y="339638"/>
                  <a:pt x="8695597" y="296212"/>
                </a:cubicBezTo>
                <a:cubicBezTo>
                  <a:pt x="8434425" y="252786"/>
                  <a:pt x="8281485" y="265919"/>
                  <a:pt x="8009824" y="296212"/>
                </a:cubicBezTo>
                <a:cubicBezTo>
                  <a:pt x="7738163" y="326505"/>
                  <a:pt x="7524399" y="312023"/>
                  <a:pt x="7324052" y="296212"/>
                </a:cubicBezTo>
                <a:cubicBezTo>
                  <a:pt x="7123705" y="280401"/>
                  <a:pt x="6695388" y="326733"/>
                  <a:pt x="6528555" y="296212"/>
                </a:cubicBezTo>
                <a:cubicBezTo>
                  <a:pt x="6361722" y="265691"/>
                  <a:pt x="5927053" y="340622"/>
                  <a:pt x="5623336" y="296212"/>
                </a:cubicBezTo>
                <a:cubicBezTo>
                  <a:pt x="5319619" y="251802"/>
                  <a:pt x="5373806" y="302385"/>
                  <a:pt x="5266734" y="296212"/>
                </a:cubicBezTo>
                <a:cubicBezTo>
                  <a:pt x="5159662" y="290039"/>
                  <a:pt x="5026959" y="285099"/>
                  <a:pt x="4910132" y="296212"/>
                </a:cubicBezTo>
                <a:cubicBezTo>
                  <a:pt x="4793305" y="307325"/>
                  <a:pt x="4534712" y="294445"/>
                  <a:pt x="4334083" y="296212"/>
                </a:cubicBezTo>
                <a:cubicBezTo>
                  <a:pt x="4133454" y="297979"/>
                  <a:pt x="3840566" y="310994"/>
                  <a:pt x="3648310" y="296212"/>
                </a:cubicBezTo>
                <a:cubicBezTo>
                  <a:pt x="3456054" y="281430"/>
                  <a:pt x="3204916" y="306696"/>
                  <a:pt x="3072261" y="296212"/>
                </a:cubicBezTo>
                <a:cubicBezTo>
                  <a:pt x="2939606" y="285728"/>
                  <a:pt x="2674194" y="292971"/>
                  <a:pt x="2276765" y="296212"/>
                </a:cubicBezTo>
                <a:cubicBezTo>
                  <a:pt x="1879336" y="299453"/>
                  <a:pt x="1726778" y="273239"/>
                  <a:pt x="1371545" y="296212"/>
                </a:cubicBezTo>
                <a:cubicBezTo>
                  <a:pt x="1016312" y="319185"/>
                  <a:pt x="922327" y="282962"/>
                  <a:pt x="685773" y="296212"/>
                </a:cubicBezTo>
                <a:cubicBezTo>
                  <a:pt x="449219" y="309462"/>
                  <a:pt x="271207" y="330227"/>
                  <a:pt x="0" y="296212"/>
                </a:cubicBezTo>
                <a:cubicBezTo>
                  <a:pt x="12819" y="198907"/>
                  <a:pt x="-7644" y="1423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B9B9A-7112-42A1-8F21-94B7B276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82" y="6309141"/>
            <a:ext cx="8818292" cy="394139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GB" sz="19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Interviewer, ask the players one-by-one why they would be good at this. </a:t>
            </a:r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FAD7BA-47E7-4E11-8337-77D24EC861C2}"/>
              </a:ext>
            </a:extLst>
          </p:cNvPr>
          <p:cNvGrpSpPr/>
          <p:nvPr/>
        </p:nvGrpSpPr>
        <p:grpSpPr>
          <a:xfrm>
            <a:off x="499615" y="1082853"/>
            <a:ext cx="8144769" cy="1667335"/>
            <a:chOff x="670537" y="1413229"/>
            <a:chExt cx="8144769" cy="1667335"/>
          </a:xfrm>
        </p:grpSpPr>
        <p:pic>
          <p:nvPicPr>
            <p:cNvPr id="23" name="Picture 22" descr="A picture containing brush, tool&#10;&#10;Description automatically generated">
              <a:extLst>
                <a:ext uri="{FF2B5EF4-FFF2-40B4-BE49-F238E27FC236}">
                  <a16:creationId xmlns:a16="http://schemas.microsoft.com/office/drawing/2014/main" id="{C7D5210B-75B1-487D-8EB4-BB1A8E1ED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8849">
              <a:off x="670537" y="1453458"/>
              <a:ext cx="2691571" cy="1117525"/>
            </a:xfrm>
            <a:prstGeom prst="rect">
              <a:avLst/>
            </a:prstGeom>
          </p:spPr>
        </p:pic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05F6229D-F697-428F-8CE4-824F815A70EE}"/>
                </a:ext>
              </a:extLst>
            </p:cNvPr>
            <p:cNvSpPr txBox="1">
              <a:spLocks/>
            </p:cNvSpPr>
            <p:nvPr/>
          </p:nvSpPr>
          <p:spPr>
            <a:xfrm>
              <a:off x="3446585" y="1413229"/>
              <a:ext cx="5368721" cy="16673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en-GB" sz="2200" b="1" dirty="0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Lady’s maid: </a:t>
              </a:r>
              <a:r>
                <a:rPr lang="en-GB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important servant who helps rich women dress, do their hair, and look after their clothes. You might also help with other chores around the castle. </a:t>
              </a:r>
              <a:endPara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40CA69-86D0-44C2-9045-6BD8E7C9FC71}"/>
              </a:ext>
            </a:extLst>
          </p:cNvPr>
          <p:cNvGrpSpPr/>
          <p:nvPr/>
        </p:nvGrpSpPr>
        <p:grpSpPr>
          <a:xfrm>
            <a:off x="99628" y="3517706"/>
            <a:ext cx="8944744" cy="2722905"/>
            <a:chOff x="106490" y="3991684"/>
            <a:chExt cx="8944744" cy="272290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C41F19D-A8C6-45AD-B7A2-993742387046}"/>
                </a:ext>
              </a:extLst>
            </p:cNvPr>
            <p:cNvSpPr/>
            <p:nvPr/>
          </p:nvSpPr>
          <p:spPr>
            <a:xfrm>
              <a:off x="106490" y="3991684"/>
              <a:ext cx="4352782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endParaRPr lang="en-GB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A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always in a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mood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work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quickly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like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noise and excitement</a:t>
              </a:r>
            </a:p>
            <a:p>
              <a:pPr algn="ctr"/>
              <a:endParaRPr lang="en-GB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AE676E7-1A58-4BBD-A168-5991E3DA5B20}"/>
                </a:ext>
              </a:extLst>
            </p:cNvPr>
            <p:cNvSpPr/>
            <p:nvPr/>
          </p:nvSpPr>
          <p:spPr>
            <a:xfrm>
              <a:off x="4572000" y="3991684"/>
              <a:ext cx="4465510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000" b="1" dirty="0">
                  <a:solidFill>
                    <a:srgbClr val="0056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B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quiet 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happy to eat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kitchen scraps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have a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memory</a:t>
              </a:r>
            </a:p>
            <a:p>
              <a:pPr>
                <a:lnSpc>
                  <a:spcPct val="114000"/>
                </a:lnSpc>
              </a:pPr>
              <a:endParaRPr lang="en-GB" sz="2000" b="1" dirty="0">
                <a:solidFill>
                  <a:srgbClr val="692A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B68A6DD-413D-48EF-BDDD-3A46656982F3}"/>
                </a:ext>
              </a:extLst>
            </p:cNvPr>
            <p:cNvSpPr/>
            <p:nvPr/>
          </p:nvSpPr>
          <p:spPr>
            <a:xfrm>
              <a:off x="106490" y="5402678"/>
              <a:ext cx="4352782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692A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C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always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polite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awake </a:t>
              </a: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night</a:t>
              </a: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love fire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88E9C1C-072C-4B4C-BF74-DB5F8FB47E90}"/>
                </a:ext>
              </a:extLst>
            </p:cNvPr>
            <p:cNvSpPr/>
            <p:nvPr/>
          </p:nvSpPr>
          <p:spPr>
            <a:xfrm>
              <a:off x="4571999" y="5402678"/>
              <a:ext cx="4479235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AA54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D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You’ve got very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steady hands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don’t mind being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small spaces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extremely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tall  </a:t>
              </a:r>
            </a:p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2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47638C-13A3-4B10-94D4-5D359EB7B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303" y="3181240"/>
            <a:ext cx="8187396" cy="2127739"/>
          </a:xfrm>
        </p:spPr>
        <p:txBody>
          <a:bodyPr>
            <a:normAutofit/>
          </a:bodyPr>
          <a:lstStyle/>
          <a:p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Player E, it is time to decide. </a:t>
            </a:r>
          </a:p>
          <a:p>
            <a:pPr>
              <a:lnSpc>
                <a:spcPct val="150000"/>
              </a:lnSpc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Who will be the castle’s new </a:t>
            </a:r>
            <a:r>
              <a:rPr lang="en-GB" sz="2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falconer?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BFF0015-01F7-4BD0-A593-49A26980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68" y="236737"/>
            <a:ext cx="3192263" cy="319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CD4073C-8F9D-47C9-9DCF-0D22CA422C2E}"/>
              </a:ext>
            </a:extLst>
          </p:cNvPr>
          <p:cNvSpPr txBox="1">
            <a:spLocks/>
          </p:cNvSpPr>
          <p:nvPr/>
        </p:nvSpPr>
        <p:spPr>
          <a:xfrm>
            <a:off x="478301" y="4776716"/>
            <a:ext cx="8187396" cy="196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 on your new job! 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9CB952-7EDB-4AA3-8191-C8A7E3CB8539}"/>
              </a:ext>
            </a:extLst>
          </p:cNvPr>
          <p:cNvSpPr/>
          <p:nvPr/>
        </p:nvSpPr>
        <p:spPr>
          <a:xfrm rot="21392054">
            <a:off x="-712926" y="2505705"/>
            <a:ext cx="10342843" cy="1830586"/>
          </a:xfrm>
          <a:custGeom>
            <a:avLst/>
            <a:gdLst>
              <a:gd name="connsiteX0" fmla="*/ 0 w 10342843"/>
              <a:gd name="connsiteY0" fmla="*/ 0 h 1830586"/>
              <a:gd name="connsiteX1" fmla="*/ 10342843 w 10342843"/>
              <a:gd name="connsiteY1" fmla="*/ 0 h 1830586"/>
              <a:gd name="connsiteX2" fmla="*/ 10342843 w 10342843"/>
              <a:gd name="connsiteY2" fmla="*/ 1830586 h 1830586"/>
              <a:gd name="connsiteX3" fmla="*/ 0 w 10342843"/>
              <a:gd name="connsiteY3" fmla="*/ 1830586 h 1830586"/>
              <a:gd name="connsiteX4" fmla="*/ 0 w 10342843"/>
              <a:gd name="connsiteY4" fmla="*/ 0 h 183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2843" h="1830586" fill="none" extrusionOk="0">
                <a:moveTo>
                  <a:pt x="0" y="0"/>
                </a:moveTo>
                <a:cubicBezTo>
                  <a:pt x="3482829" y="-49533"/>
                  <a:pt x="6300949" y="-14809"/>
                  <a:pt x="10342843" y="0"/>
                </a:cubicBezTo>
                <a:cubicBezTo>
                  <a:pt x="10470165" y="762975"/>
                  <a:pt x="10372039" y="1287830"/>
                  <a:pt x="10342843" y="1830586"/>
                </a:cubicBezTo>
                <a:cubicBezTo>
                  <a:pt x="8872657" y="1782355"/>
                  <a:pt x="3201647" y="1915041"/>
                  <a:pt x="0" y="1830586"/>
                </a:cubicBezTo>
                <a:cubicBezTo>
                  <a:pt x="132760" y="1361904"/>
                  <a:pt x="94617" y="688767"/>
                  <a:pt x="0" y="0"/>
                </a:cubicBezTo>
                <a:close/>
              </a:path>
              <a:path w="10342843" h="1830586" stroke="0" extrusionOk="0">
                <a:moveTo>
                  <a:pt x="0" y="0"/>
                </a:moveTo>
                <a:cubicBezTo>
                  <a:pt x="1971241" y="118645"/>
                  <a:pt x="7082271" y="116012"/>
                  <a:pt x="10342843" y="0"/>
                </a:cubicBezTo>
                <a:cubicBezTo>
                  <a:pt x="10249655" y="255239"/>
                  <a:pt x="10351375" y="1177903"/>
                  <a:pt x="10342843" y="1830586"/>
                </a:cubicBezTo>
                <a:cubicBezTo>
                  <a:pt x="6753430" y="1965186"/>
                  <a:pt x="2664325" y="1673390"/>
                  <a:pt x="0" y="1830586"/>
                </a:cubicBezTo>
                <a:cubicBezTo>
                  <a:pt x="-19115" y="1145910"/>
                  <a:pt x="75285" y="588747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63525" cap="rnd" cmpd="sng">
            <a:solidFill>
              <a:schemeClr val="bg1">
                <a:lumMod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3FA86A-4CAE-4734-86C9-40637A793967}"/>
              </a:ext>
            </a:extLst>
          </p:cNvPr>
          <p:cNvSpPr/>
          <p:nvPr/>
        </p:nvSpPr>
        <p:spPr>
          <a:xfrm>
            <a:off x="6988459" y="1527068"/>
            <a:ext cx="2253638" cy="225363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9B1450C-C492-4181-8F75-739A2F3EB1FE}"/>
              </a:ext>
            </a:extLst>
          </p:cNvPr>
          <p:cNvSpPr/>
          <p:nvPr/>
        </p:nvSpPr>
        <p:spPr>
          <a:xfrm>
            <a:off x="644014" y="1846153"/>
            <a:ext cx="2253638" cy="225363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1EE2DB-944A-43C1-B6D9-B86776A2AC5B}"/>
              </a:ext>
            </a:extLst>
          </p:cNvPr>
          <p:cNvSpPr/>
          <p:nvPr/>
        </p:nvSpPr>
        <p:spPr>
          <a:xfrm>
            <a:off x="3938145" y="1616481"/>
            <a:ext cx="2253638" cy="225363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66D5F-D978-4D27-9208-18D0638992F2}"/>
              </a:ext>
            </a:extLst>
          </p:cNvPr>
          <p:cNvSpPr txBox="1"/>
          <p:nvPr/>
        </p:nvSpPr>
        <p:spPr>
          <a:xfrm>
            <a:off x="246283" y="382809"/>
            <a:ext cx="8669556" cy="1877437"/>
          </a:xfrm>
          <a:prstGeom prst="rect">
            <a:avLst/>
          </a:prstGeom>
          <a:noFill/>
          <a:ln w="76200">
            <a:noFill/>
          </a:ln>
        </p:spPr>
        <p:txBody>
          <a:bodyPr wrap="square" lIns="0" rtlCol="0">
            <a:spAutoFit/>
          </a:bodyPr>
          <a:lstStyle/>
          <a:p>
            <a:pPr algn="ct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playing!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/>
            <a:r>
              <a:rPr lang="en-GB" sz="2400" b="1" dirty="0">
                <a:solidFill>
                  <a:srgbClr val="005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had to pick from these jobs, which one would you choose and why?</a:t>
            </a:r>
            <a:endParaRPr lang="en-GB" dirty="0">
              <a:solidFill>
                <a:srgbClr val="0056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4855CCE-81F0-45EF-8EC9-1C3389E2EA5E}"/>
              </a:ext>
            </a:extLst>
          </p:cNvPr>
          <p:cNvSpPr/>
          <p:nvPr/>
        </p:nvSpPr>
        <p:spPr>
          <a:xfrm>
            <a:off x="5636785" y="3036441"/>
            <a:ext cx="2121207" cy="21212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837E11C-6E19-44FE-8F43-618EB06DC1B4}"/>
              </a:ext>
            </a:extLst>
          </p:cNvPr>
          <p:cNvSpPr/>
          <p:nvPr/>
        </p:nvSpPr>
        <p:spPr>
          <a:xfrm>
            <a:off x="2410592" y="3195873"/>
            <a:ext cx="2253638" cy="2253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80B4BD-88E3-4A96-92AD-0998E143E6D3}"/>
              </a:ext>
            </a:extLst>
          </p:cNvPr>
          <p:cNvSpPr txBox="1"/>
          <p:nvPr/>
        </p:nvSpPr>
        <p:spPr>
          <a:xfrm>
            <a:off x="485743" y="2595568"/>
            <a:ext cx="2759358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lIns="0" rtlCol="0">
            <a:spAutoFit/>
          </a:bodyPr>
          <a:lstStyle/>
          <a:p>
            <a:pPr marL="269875" lvl="1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Lady’s maid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2EED32-18DA-4A81-9BF5-B1B4B8873638}"/>
              </a:ext>
            </a:extLst>
          </p:cNvPr>
          <p:cNvSpPr txBox="1"/>
          <p:nvPr/>
        </p:nvSpPr>
        <p:spPr>
          <a:xfrm>
            <a:off x="5704617" y="3928993"/>
            <a:ext cx="1831700" cy="954107"/>
          </a:xfrm>
          <a:prstGeom prst="rect">
            <a:avLst/>
          </a:prstGeom>
          <a:noFill/>
          <a:ln w="76200">
            <a:noFill/>
          </a:ln>
        </p:spPr>
        <p:txBody>
          <a:bodyPr wrap="square" lIns="0" rtlCol="0">
            <a:spAutoFit/>
          </a:bodyPr>
          <a:lstStyle/>
          <a:p>
            <a:pPr marL="269875" lvl="1"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Gong </a:t>
            </a:r>
          </a:p>
          <a:p>
            <a:pPr marL="269875" lvl="1"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2BB8E4-568C-4793-8BA4-FBA51C4D719F}"/>
              </a:ext>
            </a:extLst>
          </p:cNvPr>
          <p:cNvSpPr txBox="1"/>
          <p:nvPr/>
        </p:nvSpPr>
        <p:spPr>
          <a:xfrm>
            <a:off x="2827030" y="3431218"/>
            <a:ext cx="1343824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lIns="0" rtlCol="0">
            <a:spAutoFit/>
          </a:bodyPr>
          <a:lstStyle/>
          <a:p>
            <a:pPr marL="269875" lvl="1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56FDB4-0A9E-4CEA-AF38-0F2C21B3677C}"/>
              </a:ext>
            </a:extLst>
          </p:cNvPr>
          <p:cNvSpPr txBox="1"/>
          <p:nvPr/>
        </p:nvSpPr>
        <p:spPr>
          <a:xfrm>
            <a:off x="7103253" y="2143754"/>
            <a:ext cx="2759358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lIns="0" rtlCol="0">
            <a:spAutoFit/>
          </a:bodyPr>
          <a:lstStyle/>
          <a:p>
            <a:pPr marL="269875" lvl="1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Falconer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9A649A-532E-4F5E-876F-52C7809DAA8A}"/>
              </a:ext>
            </a:extLst>
          </p:cNvPr>
          <p:cNvSpPr txBox="1"/>
          <p:nvPr/>
        </p:nvSpPr>
        <p:spPr>
          <a:xfrm>
            <a:off x="4084002" y="2398941"/>
            <a:ext cx="2759358" cy="892552"/>
          </a:xfrm>
          <a:prstGeom prst="rect">
            <a:avLst/>
          </a:prstGeom>
          <a:noFill/>
          <a:ln w="76200">
            <a:noFill/>
          </a:ln>
        </p:spPr>
        <p:txBody>
          <a:bodyPr wrap="square" lIns="0" rtlCol="0">
            <a:spAutoFit/>
          </a:bodyPr>
          <a:lstStyle/>
          <a:p>
            <a:pPr marL="269875" lvl="1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Turn-spit</a:t>
            </a:r>
          </a:p>
          <a:p>
            <a:pPr marL="269875" lvl="1"/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2EBDFBDA-F2C4-4931-82BD-474EEA94E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846">
            <a:off x="1009321" y="3037684"/>
            <a:ext cx="1746284" cy="723892"/>
          </a:xfrm>
          <a:prstGeom prst="rect">
            <a:avLst/>
          </a:prstGeom>
        </p:spPr>
      </p:pic>
      <p:pic>
        <p:nvPicPr>
          <p:cNvPr id="5" name="Picture 4" descr="A picture containing vessel, porcelain&#10;&#10;Description automatically generated">
            <a:extLst>
              <a:ext uri="{FF2B5EF4-FFF2-40B4-BE49-F238E27FC236}">
                <a16:creationId xmlns:a16="http://schemas.microsoft.com/office/drawing/2014/main" id="{E97B52F5-A940-4575-BD9F-017187CF2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55" y="3146015"/>
            <a:ext cx="1065024" cy="954107"/>
          </a:xfrm>
          <a:prstGeom prst="rect">
            <a:avLst/>
          </a:prstGeom>
        </p:spPr>
      </p:pic>
      <p:pic>
        <p:nvPicPr>
          <p:cNvPr id="29" name="Picture 28" descr="A picture containing music, guitar, mandolin&#10;&#10;Description automatically generated">
            <a:extLst>
              <a:ext uri="{FF2B5EF4-FFF2-40B4-BE49-F238E27FC236}">
                <a16:creationId xmlns:a16="http://schemas.microsoft.com/office/drawing/2014/main" id="{01AD5599-8A20-484D-AF86-61FE24A10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4806">
            <a:off x="3207545" y="3626986"/>
            <a:ext cx="689028" cy="1212223"/>
          </a:xfrm>
          <a:prstGeom prst="rect">
            <a:avLst/>
          </a:prstGeom>
        </p:spPr>
      </p:pic>
      <p:pic>
        <p:nvPicPr>
          <p:cNvPr id="33" name="Picture 32" descr="A picture containing plant, silhouette&#10;&#10;Description automatically generated">
            <a:extLst>
              <a:ext uri="{FF2B5EF4-FFF2-40B4-BE49-F238E27FC236}">
                <a16:creationId xmlns:a16="http://schemas.microsoft.com/office/drawing/2014/main" id="{CCA95B73-E7E2-4DA6-8E09-BB3762F95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72" y="2638233"/>
            <a:ext cx="1368299" cy="8925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33542-16E1-42AA-A692-AF62CF92D93B}"/>
              </a:ext>
            </a:extLst>
          </p:cNvPr>
          <p:cNvSpPr txBox="1"/>
          <p:nvPr/>
        </p:nvSpPr>
        <p:spPr>
          <a:xfrm>
            <a:off x="228161" y="4785071"/>
            <a:ext cx="8915839" cy="1755930"/>
          </a:xfrm>
          <a:prstGeom prst="rect">
            <a:avLst/>
          </a:prstGeom>
          <a:noFill/>
          <a:ln w="76200">
            <a:noFill/>
          </a:ln>
        </p:spPr>
        <p:txBody>
          <a:bodyPr wrap="square" lIns="0" rtlCol="0">
            <a:spAutoFit/>
          </a:bodyPr>
          <a:lstStyle/>
          <a:p>
            <a:pPr marL="555625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Would you work in a 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independently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55625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What would be the 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most interesting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part of this job? How about 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the least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55625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Do you have all the right 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now? What would you need to 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work on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B1C89E2-6617-4B2F-AA64-65094768E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97" y="2871990"/>
            <a:ext cx="1726360" cy="7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498D31B-213A-463D-81BE-949E25BDFA45}"/>
              </a:ext>
            </a:extLst>
          </p:cNvPr>
          <p:cNvSpPr txBox="1"/>
          <p:nvPr/>
        </p:nvSpPr>
        <p:spPr>
          <a:xfrm>
            <a:off x="324459" y="993418"/>
            <a:ext cx="8108341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lIns="0" rtlCol="0">
            <a:spAutoFit/>
          </a:bodyPr>
          <a:lstStyle/>
          <a:p>
            <a:pPr marL="269875" lvl="1"/>
            <a:r>
              <a:rPr lang="en-GB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would like to learn about jobs looking after castles today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have a look at our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careers pack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 our short films about the roles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visitor welcome staff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conservation staff.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02FBFC-DAC1-4446-A8FA-C352626F87C3}"/>
              </a:ext>
            </a:extLst>
          </p:cNvPr>
          <p:cNvSpPr txBox="1"/>
          <p:nvPr/>
        </p:nvSpPr>
        <p:spPr>
          <a:xfrm>
            <a:off x="324459" y="2486607"/>
            <a:ext cx="8647479" cy="430887"/>
          </a:xfrm>
          <a:prstGeom prst="rect">
            <a:avLst/>
          </a:prstGeom>
          <a:noFill/>
          <a:ln w="76200">
            <a:noFill/>
          </a:ln>
        </p:spPr>
        <p:txBody>
          <a:bodyPr wrap="square" lIns="0" rtlCol="0">
            <a:spAutoFit/>
          </a:bodyPr>
          <a:lstStyle/>
          <a:p>
            <a:pPr marL="269875" lvl="1"/>
            <a:r>
              <a:rPr lang="en-GB" sz="2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game is also available as a </a:t>
            </a:r>
            <a:r>
              <a:rPr lang="en-GB" sz="2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print-at-home card game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AEC4D7-0592-4163-9581-9AD0EA91F1F5}"/>
              </a:ext>
            </a:extLst>
          </p:cNvPr>
          <p:cNvSpPr txBox="1"/>
          <p:nvPr/>
        </p:nvSpPr>
        <p:spPr>
          <a:xfrm>
            <a:off x="324459" y="3429000"/>
            <a:ext cx="8495080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0" rtlCol="0">
            <a:spAutoFit/>
          </a:bodyPr>
          <a:lstStyle/>
          <a:p>
            <a:pPr marL="269875" lvl="1"/>
            <a:r>
              <a:rPr lang="en-GB" sz="2200" b="1" dirty="0">
                <a:solidFill>
                  <a:srgbClr val="005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Keen for more? Take a look at all our free learning resources at </a:t>
            </a:r>
            <a:r>
              <a:rPr lang="en-GB" sz="2200" b="1" dirty="0">
                <a:solidFill>
                  <a:srgbClr val="00568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historicenvironment.scot/learn </a:t>
            </a:r>
            <a:endParaRPr lang="en-GB" sz="2200" dirty="0">
              <a:solidFill>
                <a:srgbClr val="0056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EB7606-BCB3-4482-B715-33118D863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19" y="5137440"/>
            <a:ext cx="3626362" cy="13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0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3951D4-AABB-425C-8E91-0696776C4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21" y="164148"/>
            <a:ext cx="2039157" cy="31763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347638C-13A3-4B10-94D4-5D359EB7B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302" y="2984770"/>
            <a:ext cx="8187396" cy="1384030"/>
          </a:xfrm>
        </p:spPr>
        <p:txBody>
          <a:bodyPr>
            <a:normAutofit/>
          </a:bodyPr>
          <a:lstStyle/>
          <a:p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 in groups, you are going to interview each other for different jobs in a medieval Scottish castle. </a:t>
            </a:r>
            <a:endParaRPr lang="en-GB" sz="2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D427D-55BE-4B16-9FF1-2119A720560F}"/>
              </a:ext>
            </a:extLst>
          </p:cNvPr>
          <p:cNvSpPr txBox="1"/>
          <p:nvPr/>
        </p:nvSpPr>
        <p:spPr>
          <a:xfrm>
            <a:off x="1058648" y="5985966"/>
            <a:ext cx="70267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interviewer will have around 5 minutes per round to interview all the group members for the job.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FDF26D-6EA9-4807-909C-DA8AB81C459E}"/>
              </a:ext>
            </a:extLst>
          </p:cNvPr>
          <p:cNvSpPr txBox="1">
            <a:spLocks/>
          </p:cNvSpPr>
          <p:nvPr/>
        </p:nvSpPr>
        <p:spPr>
          <a:xfrm>
            <a:off x="1763149" y="4265678"/>
            <a:ext cx="5617698" cy="1384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Convince the interviewer you’re the best person for the job!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47638C-13A3-4B10-94D4-5D359EB7B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151" y="4189181"/>
            <a:ext cx="7217898" cy="1781715"/>
          </a:xfrm>
        </p:spPr>
        <p:txBody>
          <a:bodyPr>
            <a:normAutofit/>
          </a:bodyPr>
          <a:lstStyle/>
          <a:p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First…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each group, decide who is    Player A, B, C, D (optional) and E (optional)</a:t>
            </a:r>
          </a:p>
          <a:p>
            <a:pPr>
              <a:lnSpc>
                <a:spcPct val="150000"/>
              </a:lnSpc>
            </a:pP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83D0C12-B66F-425C-A5E5-84FE198448D3}"/>
              </a:ext>
            </a:extLst>
          </p:cNvPr>
          <p:cNvSpPr txBox="1">
            <a:spLocks/>
          </p:cNvSpPr>
          <p:nvPr/>
        </p:nvSpPr>
        <p:spPr>
          <a:xfrm>
            <a:off x="1489633" y="5472752"/>
            <a:ext cx="6164733" cy="996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20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play up to 5 rounds, so everyone can have a turn of being the interviewer. </a:t>
            </a:r>
          </a:p>
          <a:p>
            <a:pPr>
              <a:lnSpc>
                <a:spcPct val="100000"/>
              </a:lnSpc>
            </a:pPr>
            <a:endParaRPr lang="en-GB" sz="20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7B3D6831-8622-4246-AE5C-16E1240C7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76" y="294738"/>
            <a:ext cx="2517648" cy="40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A47ED3B-1D60-402B-8B71-139DDEFCE40B}"/>
              </a:ext>
            </a:extLst>
          </p:cNvPr>
          <p:cNvSpPr/>
          <p:nvPr/>
        </p:nvSpPr>
        <p:spPr>
          <a:xfrm>
            <a:off x="-442988" y="3128273"/>
            <a:ext cx="9804519" cy="4092335"/>
          </a:xfrm>
          <a:custGeom>
            <a:avLst/>
            <a:gdLst>
              <a:gd name="connsiteX0" fmla="*/ 0 w 9804519"/>
              <a:gd name="connsiteY0" fmla="*/ 0 h 4092335"/>
              <a:gd name="connsiteX1" fmla="*/ 9804519 w 9804519"/>
              <a:gd name="connsiteY1" fmla="*/ 0 h 4092335"/>
              <a:gd name="connsiteX2" fmla="*/ 9804519 w 9804519"/>
              <a:gd name="connsiteY2" fmla="*/ 4092335 h 4092335"/>
              <a:gd name="connsiteX3" fmla="*/ 0 w 9804519"/>
              <a:gd name="connsiteY3" fmla="*/ 4092335 h 4092335"/>
              <a:gd name="connsiteX4" fmla="*/ 0 w 9804519"/>
              <a:gd name="connsiteY4" fmla="*/ 0 h 409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4519" h="4092335" fill="none" extrusionOk="0">
                <a:moveTo>
                  <a:pt x="0" y="0"/>
                </a:moveTo>
                <a:cubicBezTo>
                  <a:pt x="3976640" y="-49533"/>
                  <a:pt x="5735889" y="-14809"/>
                  <a:pt x="9804519" y="0"/>
                </a:cubicBezTo>
                <a:cubicBezTo>
                  <a:pt x="9892158" y="1661897"/>
                  <a:pt x="9731840" y="3154185"/>
                  <a:pt x="9804519" y="4092335"/>
                </a:cubicBezTo>
                <a:cubicBezTo>
                  <a:pt x="5994307" y="4044104"/>
                  <a:pt x="1375575" y="4176790"/>
                  <a:pt x="0" y="4092335"/>
                </a:cubicBezTo>
                <a:cubicBezTo>
                  <a:pt x="-38581" y="2106259"/>
                  <a:pt x="63341" y="1525353"/>
                  <a:pt x="0" y="0"/>
                </a:cubicBezTo>
                <a:close/>
              </a:path>
              <a:path w="9804519" h="4092335" stroke="0" extrusionOk="0">
                <a:moveTo>
                  <a:pt x="0" y="0"/>
                </a:moveTo>
                <a:cubicBezTo>
                  <a:pt x="3364791" y="118645"/>
                  <a:pt x="5249604" y="116012"/>
                  <a:pt x="9804519" y="0"/>
                </a:cubicBezTo>
                <a:cubicBezTo>
                  <a:pt x="9671637" y="715626"/>
                  <a:pt x="9889470" y="2701786"/>
                  <a:pt x="9804519" y="4092335"/>
                </a:cubicBezTo>
                <a:cubicBezTo>
                  <a:pt x="6046154" y="4226935"/>
                  <a:pt x="2306278" y="3935139"/>
                  <a:pt x="0" y="4092335"/>
                </a:cubicBezTo>
                <a:cubicBezTo>
                  <a:pt x="-20187" y="3592096"/>
                  <a:pt x="-152480" y="1598878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38125" cap="rnd" cmpd="sng">
            <a:solidFill>
              <a:schemeClr val="bg1">
                <a:lumMod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69C9B-BDB6-446D-957D-7F49AF55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74156" cy="55970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1: Player A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interviewer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C49035-8949-42CB-8509-102D2888E7D9}"/>
              </a:ext>
            </a:extLst>
          </p:cNvPr>
          <p:cNvGrpSpPr/>
          <p:nvPr/>
        </p:nvGrpSpPr>
        <p:grpSpPr>
          <a:xfrm>
            <a:off x="805473" y="1014174"/>
            <a:ext cx="8220531" cy="1846044"/>
            <a:chOff x="805473" y="1234520"/>
            <a:chExt cx="8220531" cy="1846044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55E0582D-687F-4A8D-BCFA-76D793E2083F}"/>
                </a:ext>
              </a:extLst>
            </p:cNvPr>
            <p:cNvSpPr txBox="1">
              <a:spLocks/>
            </p:cNvSpPr>
            <p:nvPr/>
          </p:nvSpPr>
          <p:spPr>
            <a:xfrm>
              <a:off x="3327693" y="1413229"/>
              <a:ext cx="5698311" cy="16673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en-GB" sz="2200" b="1" dirty="0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Falconer: </a:t>
              </a:r>
              <a:r>
                <a:rPr lang="en-GB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Someone who breeds and trains birds like hawks and falcons to hunt other birds and animals. You look after them carefully, hand-raising them from chicks. </a:t>
              </a:r>
            </a:p>
            <a:p>
              <a:pPr marL="0" indent="0">
                <a:lnSpc>
                  <a:spcPct val="114000"/>
                </a:lnSpc>
                <a:buFont typeface="Arial" panose="020B0604020202020204" pitchFamily="34" charset="0"/>
                <a:buNone/>
              </a:pPr>
              <a:endPara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D52D869F-D485-4B1E-8D7E-B5817EFC4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73" y="1234520"/>
              <a:ext cx="2522220" cy="1645920"/>
            </a:xfrm>
            <a:prstGeom prst="rect">
              <a:avLst/>
            </a:prstGeom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4646636-B6BE-49F9-9990-B38223999266}"/>
              </a:ext>
            </a:extLst>
          </p:cNvPr>
          <p:cNvSpPr txBox="1">
            <a:spLocks/>
          </p:cNvSpPr>
          <p:nvPr/>
        </p:nvSpPr>
        <p:spPr>
          <a:xfrm>
            <a:off x="628650" y="2991214"/>
            <a:ext cx="8411196" cy="505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Players, your special skills / personality traits / unique qualities are... </a:t>
            </a:r>
          </a:p>
          <a:p>
            <a:pPr marL="0" indent="0">
              <a:lnSpc>
                <a:spcPct val="134000"/>
              </a:lnSpc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5BDC70-30F8-43E8-9033-7735257AE962}"/>
              </a:ext>
            </a:extLst>
          </p:cNvPr>
          <p:cNvGrpSpPr/>
          <p:nvPr/>
        </p:nvGrpSpPr>
        <p:grpSpPr>
          <a:xfrm>
            <a:off x="106490" y="3502393"/>
            <a:ext cx="8919514" cy="2722905"/>
            <a:chOff x="106490" y="3991684"/>
            <a:chExt cx="8919514" cy="272290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5D15FD7-D339-4A5D-85AF-7C365EDD625F}"/>
                </a:ext>
              </a:extLst>
            </p:cNvPr>
            <p:cNvSpPr/>
            <p:nvPr/>
          </p:nvSpPr>
          <p:spPr>
            <a:xfrm>
              <a:off x="106490" y="3991684"/>
              <a:ext cx="4352782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0056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B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have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excellent time keeping 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good at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cleaning up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don’t mind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blood and guts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12BE534-3570-4F02-AA03-7094392D7F52}"/>
                </a:ext>
              </a:extLst>
            </p:cNvPr>
            <p:cNvSpPr/>
            <p:nvPr/>
          </p:nvSpPr>
          <p:spPr>
            <a:xfrm>
              <a:off x="4572000" y="3991684"/>
              <a:ext cx="4352782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692A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C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have a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loud speaking voice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own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lots of hats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You’ve got good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hearing</a:t>
              </a:r>
            </a:p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0919F80-AE51-462D-AB4A-D26C35DA062B}"/>
                </a:ext>
              </a:extLst>
            </p:cNvPr>
            <p:cNvSpPr/>
            <p:nvPr/>
          </p:nvSpPr>
          <p:spPr>
            <a:xfrm>
              <a:off x="106490" y="5402678"/>
              <a:ext cx="4352782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AA54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D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good at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 lost things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careful about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small details 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a good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singer</a:t>
              </a:r>
            </a:p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30CF306-0E54-466D-911E-93D1EF6A3816}"/>
                </a:ext>
              </a:extLst>
            </p:cNvPr>
            <p:cNvSpPr/>
            <p:nvPr/>
          </p:nvSpPr>
          <p:spPr>
            <a:xfrm>
              <a:off x="4572000" y="5402678"/>
              <a:ext cx="4454004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7175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E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good at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remembering names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tough</a:t>
              </a: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stamina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patient</a:t>
              </a:r>
            </a:p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297DA9-627B-4894-A3F1-6B10A66D533B}"/>
              </a:ext>
            </a:extLst>
          </p:cNvPr>
          <p:cNvSpPr/>
          <p:nvPr/>
        </p:nvSpPr>
        <p:spPr>
          <a:xfrm>
            <a:off x="-1308100" y="6419850"/>
            <a:ext cx="10972362" cy="296212"/>
          </a:xfrm>
          <a:custGeom>
            <a:avLst/>
            <a:gdLst>
              <a:gd name="connsiteX0" fmla="*/ 0 w 10972362"/>
              <a:gd name="connsiteY0" fmla="*/ 0 h 296212"/>
              <a:gd name="connsiteX1" fmla="*/ 905220 w 10972362"/>
              <a:gd name="connsiteY1" fmla="*/ 0 h 296212"/>
              <a:gd name="connsiteX2" fmla="*/ 1371545 w 10972362"/>
              <a:gd name="connsiteY2" fmla="*/ 0 h 296212"/>
              <a:gd name="connsiteX3" fmla="*/ 1947594 w 10972362"/>
              <a:gd name="connsiteY3" fmla="*/ 0 h 296212"/>
              <a:gd name="connsiteX4" fmla="*/ 2743091 w 10972362"/>
              <a:gd name="connsiteY4" fmla="*/ 0 h 296212"/>
              <a:gd name="connsiteX5" fmla="*/ 3648310 w 10972362"/>
              <a:gd name="connsiteY5" fmla="*/ 0 h 296212"/>
              <a:gd name="connsiteX6" fmla="*/ 4443807 w 10972362"/>
              <a:gd name="connsiteY6" fmla="*/ 0 h 296212"/>
              <a:gd name="connsiteX7" fmla="*/ 5239303 w 10972362"/>
              <a:gd name="connsiteY7" fmla="*/ 0 h 296212"/>
              <a:gd name="connsiteX8" fmla="*/ 6034799 w 10972362"/>
              <a:gd name="connsiteY8" fmla="*/ 0 h 296212"/>
              <a:gd name="connsiteX9" fmla="*/ 6501124 w 10972362"/>
              <a:gd name="connsiteY9" fmla="*/ 0 h 296212"/>
              <a:gd name="connsiteX10" fmla="*/ 6857726 w 10972362"/>
              <a:gd name="connsiteY10" fmla="*/ 0 h 296212"/>
              <a:gd name="connsiteX11" fmla="*/ 7324052 w 10972362"/>
              <a:gd name="connsiteY11" fmla="*/ 0 h 296212"/>
              <a:gd name="connsiteX12" fmla="*/ 8229272 w 10972362"/>
              <a:gd name="connsiteY12" fmla="*/ 0 h 296212"/>
              <a:gd name="connsiteX13" fmla="*/ 8695597 w 10972362"/>
              <a:gd name="connsiteY13" fmla="*/ 0 h 296212"/>
              <a:gd name="connsiteX14" fmla="*/ 9271646 w 10972362"/>
              <a:gd name="connsiteY14" fmla="*/ 0 h 296212"/>
              <a:gd name="connsiteX15" fmla="*/ 9957419 w 10972362"/>
              <a:gd name="connsiteY15" fmla="*/ 0 h 296212"/>
              <a:gd name="connsiteX16" fmla="*/ 10972362 w 10972362"/>
              <a:gd name="connsiteY16" fmla="*/ 0 h 296212"/>
              <a:gd name="connsiteX17" fmla="*/ 10972362 w 10972362"/>
              <a:gd name="connsiteY17" fmla="*/ 296212 h 296212"/>
              <a:gd name="connsiteX18" fmla="*/ 10067142 w 10972362"/>
              <a:gd name="connsiteY18" fmla="*/ 296212 h 296212"/>
              <a:gd name="connsiteX19" fmla="*/ 9600817 w 10972362"/>
              <a:gd name="connsiteY19" fmla="*/ 296212 h 296212"/>
              <a:gd name="connsiteX20" fmla="*/ 9024768 w 10972362"/>
              <a:gd name="connsiteY20" fmla="*/ 296212 h 296212"/>
              <a:gd name="connsiteX21" fmla="*/ 8338995 w 10972362"/>
              <a:gd name="connsiteY21" fmla="*/ 296212 h 296212"/>
              <a:gd name="connsiteX22" fmla="*/ 7762946 w 10972362"/>
              <a:gd name="connsiteY22" fmla="*/ 296212 h 296212"/>
              <a:gd name="connsiteX23" fmla="*/ 7406344 w 10972362"/>
              <a:gd name="connsiteY23" fmla="*/ 296212 h 296212"/>
              <a:gd name="connsiteX24" fmla="*/ 7049743 w 10972362"/>
              <a:gd name="connsiteY24" fmla="*/ 296212 h 296212"/>
              <a:gd name="connsiteX25" fmla="*/ 6363970 w 10972362"/>
              <a:gd name="connsiteY25" fmla="*/ 296212 h 296212"/>
              <a:gd name="connsiteX26" fmla="*/ 6007368 w 10972362"/>
              <a:gd name="connsiteY26" fmla="*/ 296212 h 296212"/>
              <a:gd name="connsiteX27" fmla="*/ 5211872 w 10972362"/>
              <a:gd name="connsiteY27" fmla="*/ 296212 h 296212"/>
              <a:gd name="connsiteX28" fmla="*/ 4855270 w 10972362"/>
              <a:gd name="connsiteY28" fmla="*/ 296212 h 296212"/>
              <a:gd name="connsiteX29" fmla="*/ 3950050 w 10972362"/>
              <a:gd name="connsiteY29" fmla="*/ 296212 h 296212"/>
              <a:gd name="connsiteX30" fmla="*/ 3593449 w 10972362"/>
              <a:gd name="connsiteY30" fmla="*/ 296212 h 296212"/>
              <a:gd name="connsiteX31" fmla="*/ 2688229 w 10972362"/>
              <a:gd name="connsiteY31" fmla="*/ 296212 h 296212"/>
              <a:gd name="connsiteX32" fmla="*/ 1783009 w 10972362"/>
              <a:gd name="connsiteY32" fmla="*/ 296212 h 296212"/>
              <a:gd name="connsiteX33" fmla="*/ 1097236 w 10972362"/>
              <a:gd name="connsiteY33" fmla="*/ 296212 h 296212"/>
              <a:gd name="connsiteX34" fmla="*/ 740634 w 10972362"/>
              <a:gd name="connsiteY34" fmla="*/ 296212 h 296212"/>
              <a:gd name="connsiteX35" fmla="*/ 0 w 10972362"/>
              <a:gd name="connsiteY35" fmla="*/ 296212 h 296212"/>
              <a:gd name="connsiteX36" fmla="*/ 0 w 10972362"/>
              <a:gd name="connsiteY36" fmla="*/ 0 h 29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972362" h="296212" fill="none" extrusionOk="0">
                <a:moveTo>
                  <a:pt x="0" y="0"/>
                </a:moveTo>
                <a:cubicBezTo>
                  <a:pt x="315720" y="21938"/>
                  <a:pt x="505224" y="5560"/>
                  <a:pt x="905220" y="0"/>
                </a:cubicBezTo>
                <a:cubicBezTo>
                  <a:pt x="1305216" y="-5560"/>
                  <a:pt x="1164896" y="-4275"/>
                  <a:pt x="1371545" y="0"/>
                </a:cubicBezTo>
                <a:cubicBezTo>
                  <a:pt x="1578195" y="4275"/>
                  <a:pt x="1764687" y="13008"/>
                  <a:pt x="1947594" y="0"/>
                </a:cubicBezTo>
                <a:cubicBezTo>
                  <a:pt x="2130501" y="-13008"/>
                  <a:pt x="2579795" y="-7876"/>
                  <a:pt x="2743091" y="0"/>
                </a:cubicBezTo>
                <a:cubicBezTo>
                  <a:pt x="2906387" y="7876"/>
                  <a:pt x="3272831" y="-37843"/>
                  <a:pt x="3648310" y="0"/>
                </a:cubicBezTo>
                <a:cubicBezTo>
                  <a:pt x="4023789" y="37843"/>
                  <a:pt x="4235785" y="9099"/>
                  <a:pt x="4443807" y="0"/>
                </a:cubicBezTo>
                <a:cubicBezTo>
                  <a:pt x="4651829" y="-9099"/>
                  <a:pt x="4972845" y="14174"/>
                  <a:pt x="5239303" y="0"/>
                </a:cubicBezTo>
                <a:cubicBezTo>
                  <a:pt x="5505761" y="-14174"/>
                  <a:pt x="5666790" y="-38669"/>
                  <a:pt x="6034799" y="0"/>
                </a:cubicBezTo>
                <a:cubicBezTo>
                  <a:pt x="6402808" y="38669"/>
                  <a:pt x="6398337" y="11327"/>
                  <a:pt x="6501124" y="0"/>
                </a:cubicBezTo>
                <a:cubicBezTo>
                  <a:pt x="6603911" y="-11327"/>
                  <a:pt x="6759247" y="11017"/>
                  <a:pt x="6857726" y="0"/>
                </a:cubicBezTo>
                <a:cubicBezTo>
                  <a:pt x="6956205" y="-11017"/>
                  <a:pt x="7230452" y="10117"/>
                  <a:pt x="7324052" y="0"/>
                </a:cubicBezTo>
                <a:cubicBezTo>
                  <a:pt x="7417652" y="-10117"/>
                  <a:pt x="7916566" y="-40233"/>
                  <a:pt x="8229272" y="0"/>
                </a:cubicBezTo>
                <a:cubicBezTo>
                  <a:pt x="8541978" y="40233"/>
                  <a:pt x="8523456" y="17653"/>
                  <a:pt x="8695597" y="0"/>
                </a:cubicBezTo>
                <a:cubicBezTo>
                  <a:pt x="8867739" y="-17653"/>
                  <a:pt x="9054495" y="-2423"/>
                  <a:pt x="9271646" y="0"/>
                </a:cubicBezTo>
                <a:cubicBezTo>
                  <a:pt x="9488797" y="2423"/>
                  <a:pt x="9624582" y="-14347"/>
                  <a:pt x="9957419" y="0"/>
                </a:cubicBezTo>
                <a:cubicBezTo>
                  <a:pt x="10290256" y="14347"/>
                  <a:pt x="10737915" y="-13861"/>
                  <a:pt x="10972362" y="0"/>
                </a:cubicBezTo>
                <a:cubicBezTo>
                  <a:pt x="10968576" y="128386"/>
                  <a:pt x="10978317" y="228247"/>
                  <a:pt x="10972362" y="296212"/>
                </a:cubicBezTo>
                <a:cubicBezTo>
                  <a:pt x="10521505" y="338628"/>
                  <a:pt x="10315913" y="291327"/>
                  <a:pt x="10067142" y="296212"/>
                </a:cubicBezTo>
                <a:cubicBezTo>
                  <a:pt x="9818371" y="301097"/>
                  <a:pt x="9808194" y="277925"/>
                  <a:pt x="9600817" y="296212"/>
                </a:cubicBezTo>
                <a:cubicBezTo>
                  <a:pt x="9393441" y="314499"/>
                  <a:pt x="9207429" y="313761"/>
                  <a:pt x="9024768" y="296212"/>
                </a:cubicBezTo>
                <a:cubicBezTo>
                  <a:pt x="8842107" y="278663"/>
                  <a:pt x="8588833" y="323411"/>
                  <a:pt x="8338995" y="296212"/>
                </a:cubicBezTo>
                <a:cubicBezTo>
                  <a:pt x="8089157" y="269013"/>
                  <a:pt x="7938871" y="278149"/>
                  <a:pt x="7762946" y="296212"/>
                </a:cubicBezTo>
                <a:cubicBezTo>
                  <a:pt x="7587021" y="314275"/>
                  <a:pt x="7574208" y="313388"/>
                  <a:pt x="7406344" y="296212"/>
                </a:cubicBezTo>
                <a:cubicBezTo>
                  <a:pt x="7238480" y="279036"/>
                  <a:pt x="7122329" y="289215"/>
                  <a:pt x="7049743" y="296212"/>
                </a:cubicBezTo>
                <a:cubicBezTo>
                  <a:pt x="6977157" y="303209"/>
                  <a:pt x="6656357" y="303515"/>
                  <a:pt x="6363970" y="296212"/>
                </a:cubicBezTo>
                <a:cubicBezTo>
                  <a:pt x="6071583" y="288909"/>
                  <a:pt x="6118513" y="309732"/>
                  <a:pt x="6007368" y="296212"/>
                </a:cubicBezTo>
                <a:cubicBezTo>
                  <a:pt x="5896223" y="282692"/>
                  <a:pt x="5376042" y="292585"/>
                  <a:pt x="5211872" y="296212"/>
                </a:cubicBezTo>
                <a:cubicBezTo>
                  <a:pt x="5047702" y="299839"/>
                  <a:pt x="4998725" y="305064"/>
                  <a:pt x="4855270" y="296212"/>
                </a:cubicBezTo>
                <a:cubicBezTo>
                  <a:pt x="4711815" y="287360"/>
                  <a:pt x="4203928" y="295919"/>
                  <a:pt x="3950050" y="296212"/>
                </a:cubicBezTo>
                <a:cubicBezTo>
                  <a:pt x="3696172" y="296505"/>
                  <a:pt x="3705655" y="295592"/>
                  <a:pt x="3593449" y="296212"/>
                </a:cubicBezTo>
                <a:cubicBezTo>
                  <a:pt x="3481243" y="296832"/>
                  <a:pt x="3116141" y="320417"/>
                  <a:pt x="2688229" y="296212"/>
                </a:cubicBezTo>
                <a:cubicBezTo>
                  <a:pt x="2260317" y="272007"/>
                  <a:pt x="2211289" y="277144"/>
                  <a:pt x="1783009" y="296212"/>
                </a:cubicBezTo>
                <a:cubicBezTo>
                  <a:pt x="1354729" y="315280"/>
                  <a:pt x="1386689" y="307031"/>
                  <a:pt x="1097236" y="296212"/>
                </a:cubicBezTo>
                <a:cubicBezTo>
                  <a:pt x="807783" y="285393"/>
                  <a:pt x="910735" y="286702"/>
                  <a:pt x="740634" y="296212"/>
                </a:cubicBezTo>
                <a:cubicBezTo>
                  <a:pt x="570533" y="305722"/>
                  <a:pt x="218774" y="272245"/>
                  <a:pt x="0" y="296212"/>
                </a:cubicBezTo>
                <a:cubicBezTo>
                  <a:pt x="7938" y="162850"/>
                  <a:pt x="-4021" y="120291"/>
                  <a:pt x="0" y="0"/>
                </a:cubicBezTo>
                <a:close/>
              </a:path>
              <a:path w="10972362" h="296212" stroke="0" extrusionOk="0">
                <a:moveTo>
                  <a:pt x="0" y="0"/>
                </a:moveTo>
                <a:cubicBezTo>
                  <a:pt x="187326" y="-27181"/>
                  <a:pt x="622914" y="2376"/>
                  <a:pt x="905220" y="0"/>
                </a:cubicBezTo>
                <a:cubicBezTo>
                  <a:pt x="1187526" y="-2376"/>
                  <a:pt x="1364154" y="-27360"/>
                  <a:pt x="1590992" y="0"/>
                </a:cubicBezTo>
                <a:cubicBezTo>
                  <a:pt x="1817830" y="27360"/>
                  <a:pt x="1923258" y="22376"/>
                  <a:pt x="2057318" y="0"/>
                </a:cubicBezTo>
                <a:cubicBezTo>
                  <a:pt x="2191378" y="-22376"/>
                  <a:pt x="2542412" y="11358"/>
                  <a:pt x="2743091" y="0"/>
                </a:cubicBezTo>
                <a:cubicBezTo>
                  <a:pt x="2943770" y="-11358"/>
                  <a:pt x="3220169" y="37219"/>
                  <a:pt x="3648310" y="0"/>
                </a:cubicBezTo>
                <a:cubicBezTo>
                  <a:pt x="4076451" y="-37219"/>
                  <a:pt x="3900919" y="-3173"/>
                  <a:pt x="4114636" y="0"/>
                </a:cubicBezTo>
                <a:cubicBezTo>
                  <a:pt x="4328353" y="3173"/>
                  <a:pt x="4312748" y="-3227"/>
                  <a:pt x="4471238" y="0"/>
                </a:cubicBezTo>
                <a:cubicBezTo>
                  <a:pt x="4629728" y="3227"/>
                  <a:pt x="4975856" y="9319"/>
                  <a:pt x="5157010" y="0"/>
                </a:cubicBezTo>
                <a:cubicBezTo>
                  <a:pt x="5338164" y="-9319"/>
                  <a:pt x="5559476" y="-31465"/>
                  <a:pt x="5842783" y="0"/>
                </a:cubicBezTo>
                <a:cubicBezTo>
                  <a:pt x="6126090" y="31465"/>
                  <a:pt x="6464601" y="17211"/>
                  <a:pt x="6638279" y="0"/>
                </a:cubicBezTo>
                <a:cubicBezTo>
                  <a:pt x="6811957" y="-17211"/>
                  <a:pt x="6943180" y="13576"/>
                  <a:pt x="7214328" y="0"/>
                </a:cubicBezTo>
                <a:cubicBezTo>
                  <a:pt x="7485476" y="-13576"/>
                  <a:pt x="7395847" y="-424"/>
                  <a:pt x="7570930" y="0"/>
                </a:cubicBezTo>
                <a:cubicBezTo>
                  <a:pt x="7746013" y="424"/>
                  <a:pt x="7815036" y="-8876"/>
                  <a:pt x="8037255" y="0"/>
                </a:cubicBezTo>
                <a:cubicBezTo>
                  <a:pt x="8259474" y="8876"/>
                  <a:pt x="8680291" y="19847"/>
                  <a:pt x="8942475" y="0"/>
                </a:cubicBezTo>
                <a:cubicBezTo>
                  <a:pt x="9204659" y="-19847"/>
                  <a:pt x="9206408" y="-20897"/>
                  <a:pt x="9408800" y="0"/>
                </a:cubicBezTo>
                <a:cubicBezTo>
                  <a:pt x="9611192" y="20897"/>
                  <a:pt x="9677684" y="10580"/>
                  <a:pt x="9875126" y="0"/>
                </a:cubicBezTo>
                <a:cubicBezTo>
                  <a:pt x="10072568" y="-10580"/>
                  <a:pt x="10182214" y="-11768"/>
                  <a:pt x="10341451" y="0"/>
                </a:cubicBezTo>
                <a:cubicBezTo>
                  <a:pt x="10500688" y="11768"/>
                  <a:pt x="10822634" y="27104"/>
                  <a:pt x="10972362" y="0"/>
                </a:cubicBezTo>
                <a:cubicBezTo>
                  <a:pt x="10968073" y="120328"/>
                  <a:pt x="10983789" y="204471"/>
                  <a:pt x="10972362" y="296212"/>
                </a:cubicBezTo>
                <a:cubicBezTo>
                  <a:pt x="10832312" y="304452"/>
                  <a:pt x="10728005" y="279984"/>
                  <a:pt x="10506037" y="296212"/>
                </a:cubicBezTo>
                <a:cubicBezTo>
                  <a:pt x="10284070" y="312440"/>
                  <a:pt x="9964809" y="330948"/>
                  <a:pt x="9600817" y="296212"/>
                </a:cubicBezTo>
                <a:cubicBezTo>
                  <a:pt x="9236825" y="261476"/>
                  <a:pt x="8956769" y="339638"/>
                  <a:pt x="8695597" y="296212"/>
                </a:cubicBezTo>
                <a:cubicBezTo>
                  <a:pt x="8434425" y="252786"/>
                  <a:pt x="8281485" y="265919"/>
                  <a:pt x="8009824" y="296212"/>
                </a:cubicBezTo>
                <a:cubicBezTo>
                  <a:pt x="7738163" y="326505"/>
                  <a:pt x="7524399" y="312023"/>
                  <a:pt x="7324052" y="296212"/>
                </a:cubicBezTo>
                <a:cubicBezTo>
                  <a:pt x="7123705" y="280401"/>
                  <a:pt x="6695388" y="326733"/>
                  <a:pt x="6528555" y="296212"/>
                </a:cubicBezTo>
                <a:cubicBezTo>
                  <a:pt x="6361722" y="265691"/>
                  <a:pt x="5927053" y="340622"/>
                  <a:pt x="5623336" y="296212"/>
                </a:cubicBezTo>
                <a:cubicBezTo>
                  <a:pt x="5319619" y="251802"/>
                  <a:pt x="5373806" y="302385"/>
                  <a:pt x="5266734" y="296212"/>
                </a:cubicBezTo>
                <a:cubicBezTo>
                  <a:pt x="5159662" y="290039"/>
                  <a:pt x="5026959" y="285099"/>
                  <a:pt x="4910132" y="296212"/>
                </a:cubicBezTo>
                <a:cubicBezTo>
                  <a:pt x="4793305" y="307325"/>
                  <a:pt x="4534712" y="294445"/>
                  <a:pt x="4334083" y="296212"/>
                </a:cubicBezTo>
                <a:cubicBezTo>
                  <a:pt x="4133454" y="297979"/>
                  <a:pt x="3840566" y="310994"/>
                  <a:pt x="3648310" y="296212"/>
                </a:cubicBezTo>
                <a:cubicBezTo>
                  <a:pt x="3456054" y="281430"/>
                  <a:pt x="3204916" y="306696"/>
                  <a:pt x="3072261" y="296212"/>
                </a:cubicBezTo>
                <a:cubicBezTo>
                  <a:pt x="2939606" y="285728"/>
                  <a:pt x="2674194" y="292971"/>
                  <a:pt x="2276765" y="296212"/>
                </a:cubicBezTo>
                <a:cubicBezTo>
                  <a:pt x="1879336" y="299453"/>
                  <a:pt x="1726778" y="273239"/>
                  <a:pt x="1371545" y="296212"/>
                </a:cubicBezTo>
                <a:cubicBezTo>
                  <a:pt x="1016312" y="319185"/>
                  <a:pt x="922327" y="282962"/>
                  <a:pt x="685773" y="296212"/>
                </a:cubicBezTo>
                <a:cubicBezTo>
                  <a:pt x="449219" y="309462"/>
                  <a:pt x="271207" y="330227"/>
                  <a:pt x="0" y="296212"/>
                </a:cubicBezTo>
                <a:cubicBezTo>
                  <a:pt x="12819" y="198907"/>
                  <a:pt x="-7644" y="1423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B9B9A-7112-42A1-8F21-94B7B276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82" y="6309141"/>
            <a:ext cx="8818292" cy="394139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GB" sz="19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Interviewer, ask the players one-by-one why they would be good at this. </a:t>
            </a:r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47638C-13A3-4B10-94D4-5D359EB7B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303" y="3181240"/>
            <a:ext cx="8187396" cy="2127739"/>
          </a:xfrm>
        </p:spPr>
        <p:txBody>
          <a:bodyPr>
            <a:normAutofit/>
          </a:bodyPr>
          <a:lstStyle/>
          <a:p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Player A, it is time to decide. </a:t>
            </a:r>
          </a:p>
          <a:p>
            <a:pPr>
              <a:lnSpc>
                <a:spcPct val="150000"/>
              </a:lnSpc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Who will be the castle’s new </a:t>
            </a:r>
            <a:r>
              <a:rPr lang="en-GB" sz="2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falconer?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BFF0015-01F7-4BD0-A593-49A26980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68" y="236737"/>
            <a:ext cx="3192263" cy="319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CD4073C-8F9D-47C9-9DCF-0D22CA422C2E}"/>
              </a:ext>
            </a:extLst>
          </p:cNvPr>
          <p:cNvSpPr txBox="1">
            <a:spLocks/>
          </p:cNvSpPr>
          <p:nvPr/>
        </p:nvSpPr>
        <p:spPr>
          <a:xfrm>
            <a:off x="478301" y="4776716"/>
            <a:ext cx="8187396" cy="196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 on your new job! </a:t>
            </a:r>
          </a:p>
          <a:p>
            <a:pPr>
              <a:lnSpc>
                <a:spcPct val="150000"/>
              </a:lnSpc>
            </a:pPr>
            <a:r>
              <a:rPr lang="en-GB" sz="1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up as interviewer, </a:t>
            </a:r>
            <a:r>
              <a:rPr lang="en-GB" sz="12800" b="1" dirty="0">
                <a:solidFill>
                  <a:srgbClr val="005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B…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A47ED3B-1D60-402B-8B71-139DDEFCE40B}"/>
              </a:ext>
            </a:extLst>
          </p:cNvPr>
          <p:cNvSpPr/>
          <p:nvPr/>
        </p:nvSpPr>
        <p:spPr>
          <a:xfrm>
            <a:off x="-442988" y="3128273"/>
            <a:ext cx="9804519" cy="4092335"/>
          </a:xfrm>
          <a:custGeom>
            <a:avLst/>
            <a:gdLst>
              <a:gd name="connsiteX0" fmla="*/ 0 w 9804519"/>
              <a:gd name="connsiteY0" fmla="*/ 0 h 4092335"/>
              <a:gd name="connsiteX1" fmla="*/ 9804519 w 9804519"/>
              <a:gd name="connsiteY1" fmla="*/ 0 h 4092335"/>
              <a:gd name="connsiteX2" fmla="*/ 9804519 w 9804519"/>
              <a:gd name="connsiteY2" fmla="*/ 4092335 h 4092335"/>
              <a:gd name="connsiteX3" fmla="*/ 0 w 9804519"/>
              <a:gd name="connsiteY3" fmla="*/ 4092335 h 4092335"/>
              <a:gd name="connsiteX4" fmla="*/ 0 w 9804519"/>
              <a:gd name="connsiteY4" fmla="*/ 0 h 409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4519" h="4092335" fill="none" extrusionOk="0">
                <a:moveTo>
                  <a:pt x="0" y="0"/>
                </a:moveTo>
                <a:cubicBezTo>
                  <a:pt x="3976640" y="-49533"/>
                  <a:pt x="5735889" y="-14809"/>
                  <a:pt x="9804519" y="0"/>
                </a:cubicBezTo>
                <a:cubicBezTo>
                  <a:pt x="9892158" y="1661897"/>
                  <a:pt x="9731840" y="3154185"/>
                  <a:pt x="9804519" y="4092335"/>
                </a:cubicBezTo>
                <a:cubicBezTo>
                  <a:pt x="5994307" y="4044104"/>
                  <a:pt x="1375575" y="4176790"/>
                  <a:pt x="0" y="4092335"/>
                </a:cubicBezTo>
                <a:cubicBezTo>
                  <a:pt x="-38581" y="2106259"/>
                  <a:pt x="63341" y="1525353"/>
                  <a:pt x="0" y="0"/>
                </a:cubicBezTo>
                <a:close/>
              </a:path>
              <a:path w="9804519" h="4092335" stroke="0" extrusionOk="0">
                <a:moveTo>
                  <a:pt x="0" y="0"/>
                </a:moveTo>
                <a:cubicBezTo>
                  <a:pt x="3364791" y="118645"/>
                  <a:pt x="5249604" y="116012"/>
                  <a:pt x="9804519" y="0"/>
                </a:cubicBezTo>
                <a:cubicBezTo>
                  <a:pt x="9671637" y="715626"/>
                  <a:pt x="9889470" y="2701786"/>
                  <a:pt x="9804519" y="4092335"/>
                </a:cubicBezTo>
                <a:cubicBezTo>
                  <a:pt x="6046154" y="4226935"/>
                  <a:pt x="2306278" y="3935139"/>
                  <a:pt x="0" y="4092335"/>
                </a:cubicBezTo>
                <a:cubicBezTo>
                  <a:pt x="-20187" y="3592096"/>
                  <a:pt x="-152480" y="1598878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38125" cap="rnd" cmpd="sng">
            <a:solidFill>
              <a:schemeClr val="bg1">
                <a:lumMod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69C9B-BDB6-446D-957D-7F49AF55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74156" cy="55970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2: </a:t>
            </a:r>
            <a:r>
              <a:rPr lang="en-GB" sz="3200" b="1" dirty="0">
                <a:solidFill>
                  <a:srgbClr val="005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B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interviewer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4646636-B6BE-49F9-9990-B38223999266}"/>
              </a:ext>
            </a:extLst>
          </p:cNvPr>
          <p:cNvSpPr txBox="1">
            <a:spLocks/>
          </p:cNvSpPr>
          <p:nvPr/>
        </p:nvSpPr>
        <p:spPr>
          <a:xfrm>
            <a:off x="628650" y="2991214"/>
            <a:ext cx="8411196" cy="505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Players, your special skills / personality traits / unique qualities are... </a:t>
            </a:r>
          </a:p>
          <a:p>
            <a:pPr marL="0" indent="0">
              <a:lnSpc>
                <a:spcPct val="134000"/>
              </a:lnSpc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297DA9-627B-4894-A3F1-6B10A66D533B}"/>
              </a:ext>
            </a:extLst>
          </p:cNvPr>
          <p:cNvSpPr/>
          <p:nvPr/>
        </p:nvSpPr>
        <p:spPr>
          <a:xfrm>
            <a:off x="-1308100" y="6419850"/>
            <a:ext cx="10972362" cy="296212"/>
          </a:xfrm>
          <a:custGeom>
            <a:avLst/>
            <a:gdLst>
              <a:gd name="connsiteX0" fmla="*/ 0 w 10972362"/>
              <a:gd name="connsiteY0" fmla="*/ 0 h 296212"/>
              <a:gd name="connsiteX1" fmla="*/ 905220 w 10972362"/>
              <a:gd name="connsiteY1" fmla="*/ 0 h 296212"/>
              <a:gd name="connsiteX2" fmla="*/ 1371545 w 10972362"/>
              <a:gd name="connsiteY2" fmla="*/ 0 h 296212"/>
              <a:gd name="connsiteX3" fmla="*/ 1947594 w 10972362"/>
              <a:gd name="connsiteY3" fmla="*/ 0 h 296212"/>
              <a:gd name="connsiteX4" fmla="*/ 2743091 w 10972362"/>
              <a:gd name="connsiteY4" fmla="*/ 0 h 296212"/>
              <a:gd name="connsiteX5" fmla="*/ 3648310 w 10972362"/>
              <a:gd name="connsiteY5" fmla="*/ 0 h 296212"/>
              <a:gd name="connsiteX6" fmla="*/ 4443807 w 10972362"/>
              <a:gd name="connsiteY6" fmla="*/ 0 h 296212"/>
              <a:gd name="connsiteX7" fmla="*/ 5239303 w 10972362"/>
              <a:gd name="connsiteY7" fmla="*/ 0 h 296212"/>
              <a:gd name="connsiteX8" fmla="*/ 6034799 w 10972362"/>
              <a:gd name="connsiteY8" fmla="*/ 0 h 296212"/>
              <a:gd name="connsiteX9" fmla="*/ 6501124 w 10972362"/>
              <a:gd name="connsiteY9" fmla="*/ 0 h 296212"/>
              <a:gd name="connsiteX10" fmla="*/ 6857726 w 10972362"/>
              <a:gd name="connsiteY10" fmla="*/ 0 h 296212"/>
              <a:gd name="connsiteX11" fmla="*/ 7324052 w 10972362"/>
              <a:gd name="connsiteY11" fmla="*/ 0 h 296212"/>
              <a:gd name="connsiteX12" fmla="*/ 8229272 w 10972362"/>
              <a:gd name="connsiteY12" fmla="*/ 0 h 296212"/>
              <a:gd name="connsiteX13" fmla="*/ 8695597 w 10972362"/>
              <a:gd name="connsiteY13" fmla="*/ 0 h 296212"/>
              <a:gd name="connsiteX14" fmla="*/ 9271646 w 10972362"/>
              <a:gd name="connsiteY14" fmla="*/ 0 h 296212"/>
              <a:gd name="connsiteX15" fmla="*/ 9957419 w 10972362"/>
              <a:gd name="connsiteY15" fmla="*/ 0 h 296212"/>
              <a:gd name="connsiteX16" fmla="*/ 10972362 w 10972362"/>
              <a:gd name="connsiteY16" fmla="*/ 0 h 296212"/>
              <a:gd name="connsiteX17" fmla="*/ 10972362 w 10972362"/>
              <a:gd name="connsiteY17" fmla="*/ 296212 h 296212"/>
              <a:gd name="connsiteX18" fmla="*/ 10067142 w 10972362"/>
              <a:gd name="connsiteY18" fmla="*/ 296212 h 296212"/>
              <a:gd name="connsiteX19" fmla="*/ 9600817 w 10972362"/>
              <a:gd name="connsiteY19" fmla="*/ 296212 h 296212"/>
              <a:gd name="connsiteX20" fmla="*/ 9024768 w 10972362"/>
              <a:gd name="connsiteY20" fmla="*/ 296212 h 296212"/>
              <a:gd name="connsiteX21" fmla="*/ 8338995 w 10972362"/>
              <a:gd name="connsiteY21" fmla="*/ 296212 h 296212"/>
              <a:gd name="connsiteX22" fmla="*/ 7762946 w 10972362"/>
              <a:gd name="connsiteY22" fmla="*/ 296212 h 296212"/>
              <a:gd name="connsiteX23" fmla="*/ 7406344 w 10972362"/>
              <a:gd name="connsiteY23" fmla="*/ 296212 h 296212"/>
              <a:gd name="connsiteX24" fmla="*/ 7049743 w 10972362"/>
              <a:gd name="connsiteY24" fmla="*/ 296212 h 296212"/>
              <a:gd name="connsiteX25" fmla="*/ 6363970 w 10972362"/>
              <a:gd name="connsiteY25" fmla="*/ 296212 h 296212"/>
              <a:gd name="connsiteX26" fmla="*/ 6007368 w 10972362"/>
              <a:gd name="connsiteY26" fmla="*/ 296212 h 296212"/>
              <a:gd name="connsiteX27" fmla="*/ 5211872 w 10972362"/>
              <a:gd name="connsiteY27" fmla="*/ 296212 h 296212"/>
              <a:gd name="connsiteX28" fmla="*/ 4855270 w 10972362"/>
              <a:gd name="connsiteY28" fmla="*/ 296212 h 296212"/>
              <a:gd name="connsiteX29" fmla="*/ 3950050 w 10972362"/>
              <a:gd name="connsiteY29" fmla="*/ 296212 h 296212"/>
              <a:gd name="connsiteX30" fmla="*/ 3593449 w 10972362"/>
              <a:gd name="connsiteY30" fmla="*/ 296212 h 296212"/>
              <a:gd name="connsiteX31" fmla="*/ 2688229 w 10972362"/>
              <a:gd name="connsiteY31" fmla="*/ 296212 h 296212"/>
              <a:gd name="connsiteX32" fmla="*/ 1783009 w 10972362"/>
              <a:gd name="connsiteY32" fmla="*/ 296212 h 296212"/>
              <a:gd name="connsiteX33" fmla="*/ 1097236 w 10972362"/>
              <a:gd name="connsiteY33" fmla="*/ 296212 h 296212"/>
              <a:gd name="connsiteX34" fmla="*/ 740634 w 10972362"/>
              <a:gd name="connsiteY34" fmla="*/ 296212 h 296212"/>
              <a:gd name="connsiteX35" fmla="*/ 0 w 10972362"/>
              <a:gd name="connsiteY35" fmla="*/ 296212 h 296212"/>
              <a:gd name="connsiteX36" fmla="*/ 0 w 10972362"/>
              <a:gd name="connsiteY36" fmla="*/ 0 h 29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972362" h="296212" fill="none" extrusionOk="0">
                <a:moveTo>
                  <a:pt x="0" y="0"/>
                </a:moveTo>
                <a:cubicBezTo>
                  <a:pt x="315720" y="21938"/>
                  <a:pt x="505224" y="5560"/>
                  <a:pt x="905220" y="0"/>
                </a:cubicBezTo>
                <a:cubicBezTo>
                  <a:pt x="1305216" y="-5560"/>
                  <a:pt x="1164896" y="-4275"/>
                  <a:pt x="1371545" y="0"/>
                </a:cubicBezTo>
                <a:cubicBezTo>
                  <a:pt x="1578195" y="4275"/>
                  <a:pt x="1764687" y="13008"/>
                  <a:pt x="1947594" y="0"/>
                </a:cubicBezTo>
                <a:cubicBezTo>
                  <a:pt x="2130501" y="-13008"/>
                  <a:pt x="2579795" y="-7876"/>
                  <a:pt x="2743091" y="0"/>
                </a:cubicBezTo>
                <a:cubicBezTo>
                  <a:pt x="2906387" y="7876"/>
                  <a:pt x="3272831" y="-37843"/>
                  <a:pt x="3648310" y="0"/>
                </a:cubicBezTo>
                <a:cubicBezTo>
                  <a:pt x="4023789" y="37843"/>
                  <a:pt x="4235785" y="9099"/>
                  <a:pt x="4443807" y="0"/>
                </a:cubicBezTo>
                <a:cubicBezTo>
                  <a:pt x="4651829" y="-9099"/>
                  <a:pt x="4972845" y="14174"/>
                  <a:pt x="5239303" y="0"/>
                </a:cubicBezTo>
                <a:cubicBezTo>
                  <a:pt x="5505761" y="-14174"/>
                  <a:pt x="5666790" y="-38669"/>
                  <a:pt x="6034799" y="0"/>
                </a:cubicBezTo>
                <a:cubicBezTo>
                  <a:pt x="6402808" y="38669"/>
                  <a:pt x="6398337" y="11327"/>
                  <a:pt x="6501124" y="0"/>
                </a:cubicBezTo>
                <a:cubicBezTo>
                  <a:pt x="6603911" y="-11327"/>
                  <a:pt x="6759247" y="11017"/>
                  <a:pt x="6857726" y="0"/>
                </a:cubicBezTo>
                <a:cubicBezTo>
                  <a:pt x="6956205" y="-11017"/>
                  <a:pt x="7230452" y="10117"/>
                  <a:pt x="7324052" y="0"/>
                </a:cubicBezTo>
                <a:cubicBezTo>
                  <a:pt x="7417652" y="-10117"/>
                  <a:pt x="7916566" y="-40233"/>
                  <a:pt x="8229272" y="0"/>
                </a:cubicBezTo>
                <a:cubicBezTo>
                  <a:pt x="8541978" y="40233"/>
                  <a:pt x="8523456" y="17653"/>
                  <a:pt x="8695597" y="0"/>
                </a:cubicBezTo>
                <a:cubicBezTo>
                  <a:pt x="8867739" y="-17653"/>
                  <a:pt x="9054495" y="-2423"/>
                  <a:pt x="9271646" y="0"/>
                </a:cubicBezTo>
                <a:cubicBezTo>
                  <a:pt x="9488797" y="2423"/>
                  <a:pt x="9624582" y="-14347"/>
                  <a:pt x="9957419" y="0"/>
                </a:cubicBezTo>
                <a:cubicBezTo>
                  <a:pt x="10290256" y="14347"/>
                  <a:pt x="10737915" y="-13861"/>
                  <a:pt x="10972362" y="0"/>
                </a:cubicBezTo>
                <a:cubicBezTo>
                  <a:pt x="10968576" y="128386"/>
                  <a:pt x="10978317" y="228247"/>
                  <a:pt x="10972362" y="296212"/>
                </a:cubicBezTo>
                <a:cubicBezTo>
                  <a:pt x="10521505" y="338628"/>
                  <a:pt x="10315913" y="291327"/>
                  <a:pt x="10067142" y="296212"/>
                </a:cubicBezTo>
                <a:cubicBezTo>
                  <a:pt x="9818371" y="301097"/>
                  <a:pt x="9808194" y="277925"/>
                  <a:pt x="9600817" y="296212"/>
                </a:cubicBezTo>
                <a:cubicBezTo>
                  <a:pt x="9393441" y="314499"/>
                  <a:pt x="9207429" y="313761"/>
                  <a:pt x="9024768" y="296212"/>
                </a:cubicBezTo>
                <a:cubicBezTo>
                  <a:pt x="8842107" y="278663"/>
                  <a:pt x="8588833" y="323411"/>
                  <a:pt x="8338995" y="296212"/>
                </a:cubicBezTo>
                <a:cubicBezTo>
                  <a:pt x="8089157" y="269013"/>
                  <a:pt x="7938871" y="278149"/>
                  <a:pt x="7762946" y="296212"/>
                </a:cubicBezTo>
                <a:cubicBezTo>
                  <a:pt x="7587021" y="314275"/>
                  <a:pt x="7574208" y="313388"/>
                  <a:pt x="7406344" y="296212"/>
                </a:cubicBezTo>
                <a:cubicBezTo>
                  <a:pt x="7238480" y="279036"/>
                  <a:pt x="7122329" y="289215"/>
                  <a:pt x="7049743" y="296212"/>
                </a:cubicBezTo>
                <a:cubicBezTo>
                  <a:pt x="6977157" y="303209"/>
                  <a:pt x="6656357" y="303515"/>
                  <a:pt x="6363970" y="296212"/>
                </a:cubicBezTo>
                <a:cubicBezTo>
                  <a:pt x="6071583" y="288909"/>
                  <a:pt x="6118513" y="309732"/>
                  <a:pt x="6007368" y="296212"/>
                </a:cubicBezTo>
                <a:cubicBezTo>
                  <a:pt x="5896223" y="282692"/>
                  <a:pt x="5376042" y="292585"/>
                  <a:pt x="5211872" y="296212"/>
                </a:cubicBezTo>
                <a:cubicBezTo>
                  <a:pt x="5047702" y="299839"/>
                  <a:pt x="4998725" y="305064"/>
                  <a:pt x="4855270" y="296212"/>
                </a:cubicBezTo>
                <a:cubicBezTo>
                  <a:pt x="4711815" y="287360"/>
                  <a:pt x="4203928" y="295919"/>
                  <a:pt x="3950050" y="296212"/>
                </a:cubicBezTo>
                <a:cubicBezTo>
                  <a:pt x="3696172" y="296505"/>
                  <a:pt x="3705655" y="295592"/>
                  <a:pt x="3593449" y="296212"/>
                </a:cubicBezTo>
                <a:cubicBezTo>
                  <a:pt x="3481243" y="296832"/>
                  <a:pt x="3116141" y="320417"/>
                  <a:pt x="2688229" y="296212"/>
                </a:cubicBezTo>
                <a:cubicBezTo>
                  <a:pt x="2260317" y="272007"/>
                  <a:pt x="2211289" y="277144"/>
                  <a:pt x="1783009" y="296212"/>
                </a:cubicBezTo>
                <a:cubicBezTo>
                  <a:pt x="1354729" y="315280"/>
                  <a:pt x="1386689" y="307031"/>
                  <a:pt x="1097236" y="296212"/>
                </a:cubicBezTo>
                <a:cubicBezTo>
                  <a:pt x="807783" y="285393"/>
                  <a:pt x="910735" y="286702"/>
                  <a:pt x="740634" y="296212"/>
                </a:cubicBezTo>
                <a:cubicBezTo>
                  <a:pt x="570533" y="305722"/>
                  <a:pt x="218774" y="272245"/>
                  <a:pt x="0" y="296212"/>
                </a:cubicBezTo>
                <a:cubicBezTo>
                  <a:pt x="7938" y="162850"/>
                  <a:pt x="-4021" y="120291"/>
                  <a:pt x="0" y="0"/>
                </a:cubicBezTo>
                <a:close/>
              </a:path>
              <a:path w="10972362" h="296212" stroke="0" extrusionOk="0">
                <a:moveTo>
                  <a:pt x="0" y="0"/>
                </a:moveTo>
                <a:cubicBezTo>
                  <a:pt x="187326" y="-27181"/>
                  <a:pt x="622914" y="2376"/>
                  <a:pt x="905220" y="0"/>
                </a:cubicBezTo>
                <a:cubicBezTo>
                  <a:pt x="1187526" y="-2376"/>
                  <a:pt x="1364154" y="-27360"/>
                  <a:pt x="1590992" y="0"/>
                </a:cubicBezTo>
                <a:cubicBezTo>
                  <a:pt x="1817830" y="27360"/>
                  <a:pt x="1923258" y="22376"/>
                  <a:pt x="2057318" y="0"/>
                </a:cubicBezTo>
                <a:cubicBezTo>
                  <a:pt x="2191378" y="-22376"/>
                  <a:pt x="2542412" y="11358"/>
                  <a:pt x="2743091" y="0"/>
                </a:cubicBezTo>
                <a:cubicBezTo>
                  <a:pt x="2943770" y="-11358"/>
                  <a:pt x="3220169" y="37219"/>
                  <a:pt x="3648310" y="0"/>
                </a:cubicBezTo>
                <a:cubicBezTo>
                  <a:pt x="4076451" y="-37219"/>
                  <a:pt x="3900919" y="-3173"/>
                  <a:pt x="4114636" y="0"/>
                </a:cubicBezTo>
                <a:cubicBezTo>
                  <a:pt x="4328353" y="3173"/>
                  <a:pt x="4312748" y="-3227"/>
                  <a:pt x="4471238" y="0"/>
                </a:cubicBezTo>
                <a:cubicBezTo>
                  <a:pt x="4629728" y="3227"/>
                  <a:pt x="4975856" y="9319"/>
                  <a:pt x="5157010" y="0"/>
                </a:cubicBezTo>
                <a:cubicBezTo>
                  <a:pt x="5338164" y="-9319"/>
                  <a:pt x="5559476" y="-31465"/>
                  <a:pt x="5842783" y="0"/>
                </a:cubicBezTo>
                <a:cubicBezTo>
                  <a:pt x="6126090" y="31465"/>
                  <a:pt x="6464601" y="17211"/>
                  <a:pt x="6638279" y="0"/>
                </a:cubicBezTo>
                <a:cubicBezTo>
                  <a:pt x="6811957" y="-17211"/>
                  <a:pt x="6943180" y="13576"/>
                  <a:pt x="7214328" y="0"/>
                </a:cubicBezTo>
                <a:cubicBezTo>
                  <a:pt x="7485476" y="-13576"/>
                  <a:pt x="7395847" y="-424"/>
                  <a:pt x="7570930" y="0"/>
                </a:cubicBezTo>
                <a:cubicBezTo>
                  <a:pt x="7746013" y="424"/>
                  <a:pt x="7815036" y="-8876"/>
                  <a:pt x="8037255" y="0"/>
                </a:cubicBezTo>
                <a:cubicBezTo>
                  <a:pt x="8259474" y="8876"/>
                  <a:pt x="8680291" y="19847"/>
                  <a:pt x="8942475" y="0"/>
                </a:cubicBezTo>
                <a:cubicBezTo>
                  <a:pt x="9204659" y="-19847"/>
                  <a:pt x="9206408" y="-20897"/>
                  <a:pt x="9408800" y="0"/>
                </a:cubicBezTo>
                <a:cubicBezTo>
                  <a:pt x="9611192" y="20897"/>
                  <a:pt x="9677684" y="10580"/>
                  <a:pt x="9875126" y="0"/>
                </a:cubicBezTo>
                <a:cubicBezTo>
                  <a:pt x="10072568" y="-10580"/>
                  <a:pt x="10182214" y="-11768"/>
                  <a:pt x="10341451" y="0"/>
                </a:cubicBezTo>
                <a:cubicBezTo>
                  <a:pt x="10500688" y="11768"/>
                  <a:pt x="10822634" y="27104"/>
                  <a:pt x="10972362" y="0"/>
                </a:cubicBezTo>
                <a:cubicBezTo>
                  <a:pt x="10968073" y="120328"/>
                  <a:pt x="10983789" y="204471"/>
                  <a:pt x="10972362" y="296212"/>
                </a:cubicBezTo>
                <a:cubicBezTo>
                  <a:pt x="10832312" y="304452"/>
                  <a:pt x="10728005" y="279984"/>
                  <a:pt x="10506037" y="296212"/>
                </a:cubicBezTo>
                <a:cubicBezTo>
                  <a:pt x="10284070" y="312440"/>
                  <a:pt x="9964809" y="330948"/>
                  <a:pt x="9600817" y="296212"/>
                </a:cubicBezTo>
                <a:cubicBezTo>
                  <a:pt x="9236825" y="261476"/>
                  <a:pt x="8956769" y="339638"/>
                  <a:pt x="8695597" y="296212"/>
                </a:cubicBezTo>
                <a:cubicBezTo>
                  <a:pt x="8434425" y="252786"/>
                  <a:pt x="8281485" y="265919"/>
                  <a:pt x="8009824" y="296212"/>
                </a:cubicBezTo>
                <a:cubicBezTo>
                  <a:pt x="7738163" y="326505"/>
                  <a:pt x="7524399" y="312023"/>
                  <a:pt x="7324052" y="296212"/>
                </a:cubicBezTo>
                <a:cubicBezTo>
                  <a:pt x="7123705" y="280401"/>
                  <a:pt x="6695388" y="326733"/>
                  <a:pt x="6528555" y="296212"/>
                </a:cubicBezTo>
                <a:cubicBezTo>
                  <a:pt x="6361722" y="265691"/>
                  <a:pt x="5927053" y="340622"/>
                  <a:pt x="5623336" y="296212"/>
                </a:cubicBezTo>
                <a:cubicBezTo>
                  <a:pt x="5319619" y="251802"/>
                  <a:pt x="5373806" y="302385"/>
                  <a:pt x="5266734" y="296212"/>
                </a:cubicBezTo>
                <a:cubicBezTo>
                  <a:pt x="5159662" y="290039"/>
                  <a:pt x="5026959" y="285099"/>
                  <a:pt x="4910132" y="296212"/>
                </a:cubicBezTo>
                <a:cubicBezTo>
                  <a:pt x="4793305" y="307325"/>
                  <a:pt x="4534712" y="294445"/>
                  <a:pt x="4334083" y="296212"/>
                </a:cubicBezTo>
                <a:cubicBezTo>
                  <a:pt x="4133454" y="297979"/>
                  <a:pt x="3840566" y="310994"/>
                  <a:pt x="3648310" y="296212"/>
                </a:cubicBezTo>
                <a:cubicBezTo>
                  <a:pt x="3456054" y="281430"/>
                  <a:pt x="3204916" y="306696"/>
                  <a:pt x="3072261" y="296212"/>
                </a:cubicBezTo>
                <a:cubicBezTo>
                  <a:pt x="2939606" y="285728"/>
                  <a:pt x="2674194" y="292971"/>
                  <a:pt x="2276765" y="296212"/>
                </a:cubicBezTo>
                <a:cubicBezTo>
                  <a:pt x="1879336" y="299453"/>
                  <a:pt x="1726778" y="273239"/>
                  <a:pt x="1371545" y="296212"/>
                </a:cubicBezTo>
                <a:cubicBezTo>
                  <a:pt x="1016312" y="319185"/>
                  <a:pt x="922327" y="282962"/>
                  <a:pt x="685773" y="296212"/>
                </a:cubicBezTo>
                <a:cubicBezTo>
                  <a:pt x="449219" y="309462"/>
                  <a:pt x="271207" y="330227"/>
                  <a:pt x="0" y="296212"/>
                </a:cubicBezTo>
                <a:cubicBezTo>
                  <a:pt x="12819" y="198907"/>
                  <a:pt x="-7644" y="1423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B9B9A-7112-42A1-8F21-94B7B276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82" y="6309141"/>
            <a:ext cx="8818292" cy="394139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GB" sz="19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Interviewer, ask the players one-by-one why they would be good at this. </a:t>
            </a:r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3DC9F3-38C6-4FF3-B466-AF6E54049DB7}"/>
              </a:ext>
            </a:extLst>
          </p:cNvPr>
          <p:cNvGrpSpPr/>
          <p:nvPr/>
        </p:nvGrpSpPr>
        <p:grpSpPr>
          <a:xfrm>
            <a:off x="167215" y="1045197"/>
            <a:ext cx="8809569" cy="1667335"/>
            <a:chOff x="216435" y="1413229"/>
            <a:chExt cx="8809569" cy="1667335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AF8F9573-3849-4B96-900B-FB295D3F785A}"/>
                </a:ext>
              </a:extLst>
            </p:cNvPr>
            <p:cNvSpPr txBox="1">
              <a:spLocks/>
            </p:cNvSpPr>
            <p:nvPr/>
          </p:nvSpPr>
          <p:spPr>
            <a:xfrm>
              <a:off x="3842940" y="1413229"/>
              <a:ext cx="5183064" cy="16673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en-GB" sz="2200" b="1" dirty="0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Turn-Spit: </a:t>
              </a:r>
              <a:r>
                <a:rPr lang="en-GB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Someone, usually a child, who helps roast animals for feasts by turning the handle of the ‘spit’, the machine used to roast meat over a fire.</a:t>
              </a:r>
            </a:p>
            <a:p>
              <a:pPr marL="0" indent="0">
                <a:lnSpc>
                  <a:spcPct val="114000"/>
                </a:lnSpc>
                <a:buFont typeface="Arial" panose="020B0604020202020204" pitchFamily="34" charset="0"/>
                <a:buNone/>
              </a:pPr>
              <a:endPara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32FB61C-07C4-4FD7-8F90-9B557B624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428" t="21903" r="16549" b="61196"/>
            <a:stretch/>
          </p:blipFill>
          <p:spPr>
            <a:xfrm>
              <a:off x="216435" y="1413229"/>
              <a:ext cx="3483938" cy="162070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69D099-96EF-4CC4-A138-024D86EA2F9A}"/>
              </a:ext>
            </a:extLst>
          </p:cNvPr>
          <p:cNvGrpSpPr/>
          <p:nvPr/>
        </p:nvGrpSpPr>
        <p:grpSpPr>
          <a:xfrm>
            <a:off x="124879" y="3496658"/>
            <a:ext cx="8919514" cy="2722905"/>
            <a:chOff x="106490" y="3991684"/>
            <a:chExt cx="8919514" cy="272290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E9EE4A7-B8B3-415B-82BF-3231BB0776BD}"/>
                </a:ext>
              </a:extLst>
            </p:cNvPr>
            <p:cNvSpPr/>
            <p:nvPr/>
          </p:nvSpPr>
          <p:spPr>
            <a:xfrm>
              <a:off x="106490" y="3991684"/>
              <a:ext cx="4352782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A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a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singer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for ages without a pee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good at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lying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A7F5E00-E828-48BB-8CF5-72FAA219F068}"/>
                </a:ext>
              </a:extLst>
            </p:cNvPr>
            <p:cNvSpPr/>
            <p:nvPr/>
          </p:nvSpPr>
          <p:spPr>
            <a:xfrm>
              <a:off x="4572000" y="3991684"/>
              <a:ext cx="4454004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000" b="1" dirty="0">
                  <a:solidFill>
                    <a:srgbClr val="692A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C</a:t>
              </a:r>
              <a:endPara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</a:t>
              </a:r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sneaky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love being </a:t>
              </a:r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helpful</a:t>
              </a: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a very </a:t>
              </a:r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messy</a:t>
              </a: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person</a:t>
              </a:r>
              <a:endPara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2000" b="1" dirty="0">
                <a:solidFill>
                  <a:srgbClr val="692A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E5BB394-4531-4425-96A7-4380AADA6035}"/>
                </a:ext>
              </a:extLst>
            </p:cNvPr>
            <p:cNvSpPr/>
            <p:nvPr/>
          </p:nvSpPr>
          <p:spPr>
            <a:xfrm>
              <a:off x="106490" y="5402678"/>
              <a:ext cx="4352782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AA54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D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a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fast runner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make friends </a:t>
              </a: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easily </a:t>
              </a: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never ask questions </a:t>
              </a:r>
            </a:p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67C1A67-DAB2-4A55-942B-D283CBFCFF12}"/>
                </a:ext>
              </a:extLst>
            </p:cNvPr>
            <p:cNvSpPr/>
            <p:nvPr/>
          </p:nvSpPr>
          <p:spPr>
            <a:xfrm>
              <a:off x="4572000" y="5402678"/>
              <a:ext cx="4454004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7175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E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scared of the dark 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reliable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good at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remembering names 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5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47638C-13A3-4B10-94D4-5D359EB7B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303" y="3181240"/>
            <a:ext cx="8187396" cy="2127739"/>
          </a:xfrm>
        </p:spPr>
        <p:txBody>
          <a:bodyPr>
            <a:normAutofit/>
          </a:bodyPr>
          <a:lstStyle/>
          <a:p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Player B, it is time to decide. </a:t>
            </a:r>
          </a:p>
          <a:p>
            <a:pPr>
              <a:lnSpc>
                <a:spcPct val="150000"/>
              </a:lnSpc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Who will be the castle’s new </a:t>
            </a:r>
            <a:r>
              <a:rPr lang="en-GB" sz="2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falconer?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BFF0015-01F7-4BD0-A593-49A26980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68" y="236737"/>
            <a:ext cx="3192263" cy="319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CD4073C-8F9D-47C9-9DCF-0D22CA422C2E}"/>
              </a:ext>
            </a:extLst>
          </p:cNvPr>
          <p:cNvSpPr txBox="1">
            <a:spLocks/>
          </p:cNvSpPr>
          <p:nvPr/>
        </p:nvSpPr>
        <p:spPr>
          <a:xfrm>
            <a:off x="478301" y="4776716"/>
            <a:ext cx="8187396" cy="196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 on your new job! </a:t>
            </a:r>
          </a:p>
          <a:p>
            <a:pPr>
              <a:lnSpc>
                <a:spcPct val="150000"/>
              </a:lnSpc>
            </a:pPr>
            <a:r>
              <a:rPr lang="en-GB" sz="1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up as interviewer, </a:t>
            </a:r>
            <a:r>
              <a:rPr lang="en-GB" sz="12800" b="1" dirty="0">
                <a:solidFill>
                  <a:srgbClr val="692A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C…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ECC9190-503B-4B35-8113-970314C61FD3}"/>
              </a:ext>
            </a:extLst>
          </p:cNvPr>
          <p:cNvSpPr txBox="1">
            <a:spLocks/>
          </p:cNvSpPr>
          <p:nvPr/>
        </p:nvSpPr>
        <p:spPr>
          <a:xfrm>
            <a:off x="4124704" y="1054853"/>
            <a:ext cx="4566732" cy="166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Bard: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who writes silly, serious or romantic songs and poems to entertain people during feasts and in the evenings. 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close - up of a fork&#10;&#10;Description automatically generated with medium confidence">
            <a:extLst>
              <a:ext uri="{FF2B5EF4-FFF2-40B4-BE49-F238E27FC236}">
                <a16:creationId xmlns:a16="http://schemas.microsoft.com/office/drawing/2014/main" id="{E7253A75-BE82-4453-B251-0CE3FF53F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363">
            <a:off x="1595417" y="253594"/>
            <a:ext cx="1775117" cy="31147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A47ED3B-1D60-402B-8B71-139DDEFCE40B}"/>
              </a:ext>
            </a:extLst>
          </p:cNvPr>
          <p:cNvSpPr/>
          <p:nvPr/>
        </p:nvSpPr>
        <p:spPr>
          <a:xfrm>
            <a:off x="-442988" y="3128273"/>
            <a:ext cx="9804519" cy="4092335"/>
          </a:xfrm>
          <a:custGeom>
            <a:avLst/>
            <a:gdLst>
              <a:gd name="connsiteX0" fmla="*/ 0 w 9804519"/>
              <a:gd name="connsiteY0" fmla="*/ 0 h 4092335"/>
              <a:gd name="connsiteX1" fmla="*/ 9804519 w 9804519"/>
              <a:gd name="connsiteY1" fmla="*/ 0 h 4092335"/>
              <a:gd name="connsiteX2" fmla="*/ 9804519 w 9804519"/>
              <a:gd name="connsiteY2" fmla="*/ 4092335 h 4092335"/>
              <a:gd name="connsiteX3" fmla="*/ 0 w 9804519"/>
              <a:gd name="connsiteY3" fmla="*/ 4092335 h 4092335"/>
              <a:gd name="connsiteX4" fmla="*/ 0 w 9804519"/>
              <a:gd name="connsiteY4" fmla="*/ 0 h 409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4519" h="4092335" fill="none" extrusionOk="0">
                <a:moveTo>
                  <a:pt x="0" y="0"/>
                </a:moveTo>
                <a:cubicBezTo>
                  <a:pt x="3976640" y="-49533"/>
                  <a:pt x="5735889" y="-14809"/>
                  <a:pt x="9804519" y="0"/>
                </a:cubicBezTo>
                <a:cubicBezTo>
                  <a:pt x="9892158" y="1661897"/>
                  <a:pt x="9731840" y="3154185"/>
                  <a:pt x="9804519" y="4092335"/>
                </a:cubicBezTo>
                <a:cubicBezTo>
                  <a:pt x="5994307" y="4044104"/>
                  <a:pt x="1375575" y="4176790"/>
                  <a:pt x="0" y="4092335"/>
                </a:cubicBezTo>
                <a:cubicBezTo>
                  <a:pt x="-38581" y="2106259"/>
                  <a:pt x="63341" y="1525353"/>
                  <a:pt x="0" y="0"/>
                </a:cubicBezTo>
                <a:close/>
              </a:path>
              <a:path w="9804519" h="4092335" stroke="0" extrusionOk="0">
                <a:moveTo>
                  <a:pt x="0" y="0"/>
                </a:moveTo>
                <a:cubicBezTo>
                  <a:pt x="3364791" y="118645"/>
                  <a:pt x="5249604" y="116012"/>
                  <a:pt x="9804519" y="0"/>
                </a:cubicBezTo>
                <a:cubicBezTo>
                  <a:pt x="9671637" y="715626"/>
                  <a:pt x="9889470" y="2701786"/>
                  <a:pt x="9804519" y="4092335"/>
                </a:cubicBezTo>
                <a:cubicBezTo>
                  <a:pt x="6046154" y="4226935"/>
                  <a:pt x="2306278" y="3935139"/>
                  <a:pt x="0" y="4092335"/>
                </a:cubicBezTo>
                <a:cubicBezTo>
                  <a:pt x="-20187" y="3592096"/>
                  <a:pt x="-152480" y="1598878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38125" cap="rnd" cmpd="sng">
            <a:solidFill>
              <a:schemeClr val="bg1">
                <a:lumMod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69C9B-BDB6-446D-957D-7F49AF55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74156" cy="55970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3: </a:t>
            </a:r>
            <a:r>
              <a:rPr lang="en-GB" sz="3200" b="1" dirty="0">
                <a:solidFill>
                  <a:srgbClr val="692A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C</a:t>
            </a:r>
            <a:r>
              <a:rPr lang="en-GB" sz="3200" b="1" dirty="0">
                <a:solidFill>
                  <a:srgbClr val="005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interviewer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4646636-B6BE-49F9-9990-B38223999266}"/>
              </a:ext>
            </a:extLst>
          </p:cNvPr>
          <p:cNvSpPr txBox="1">
            <a:spLocks/>
          </p:cNvSpPr>
          <p:nvPr/>
        </p:nvSpPr>
        <p:spPr>
          <a:xfrm>
            <a:off x="628650" y="2991214"/>
            <a:ext cx="8411196" cy="505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Players, your special skills / personality traits / unique qualities are... </a:t>
            </a:r>
          </a:p>
          <a:p>
            <a:pPr marL="0" indent="0">
              <a:lnSpc>
                <a:spcPct val="134000"/>
              </a:lnSpc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297DA9-627B-4894-A3F1-6B10A66D533B}"/>
              </a:ext>
            </a:extLst>
          </p:cNvPr>
          <p:cNvSpPr/>
          <p:nvPr/>
        </p:nvSpPr>
        <p:spPr>
          <a:xfrm>
            <a:off x="-1308100" y="6419850"/>
            <a:ext cx="10972362" cy="296212"/>
          </a:xfrm>
          <a:custGeom>
            <a:avLst/>
            <a:gdLst>
              <a:gd name="connsiteX0" fmla="*/ 0 w 10972362"/>
              <a:gd name="connsiteY0" fmla="*/ 0 h 296212"/>
              <a:gd name="connsiteX1" fmla="*/ 905220 w 10972362"/>
              <a:gd name="connsiteY1" fmla="*/ 0 h 296212"/>
              <a:gd name="connsiteX2" fmla="*/ 1371545 w 10972362"/>
              <a:gd name="connsiteY2" fmla="*/ 0 h 296212"/>
              <a:gd name="connsiteX3" fmla="*/ 1947594 w 10972362"/>
              <a:gd name="connsiteY3" fmla="*/ 0 h 296212"/>
              <a:gd name="connsiteX4" fmla="*/ 2743091 w 10972362"/>
              <a:gd name="connsiteY4" fmla="*/ 0 h 296212"/>
              <a:gd name="connsiteX5" fmla="*/ 3648310 w 10972362"/>
              <a:gd name="connsiteY5" fmla="*/ 0 h 296212"/>
              <a:gd name="connsiteX6" fmla="*/ 4443807 w 10972362"/>
              <a:gd name="connsiteY6" fmla="*/ 0 h 296212"/>
              <a:gd name="connsiteX7" fmla="*/ 5239303 w 10972362"/>
              <a:gd name="connsiteY7" fmla="*/ 0 h 296212"/>
              <a:gd name="connsiteX8" fmla="*/ 6034799 w 10972362"/>
              <a:gd name="connsiteY8" fmla="*/ 0 h 296212"/>
              <a:gd name="connsiteX9" fmla="*/ 6501124 w 10972362"/>
              <a:gd name="connsiteY9" fmla="*/ 0 h 296212"/>
              <a:gd name="connsiteX10" fmla="*/ 6857726 w 10972362"/>
              <a:gd name="connsiteY10" fmla="*/ 0 h 296212"/>
              <a:gd name="connsiteX11" fmla="*/ 7324052 w 10972362"/>
              <a:gd name="connsiteY11" fmla="*/ 0 h 296212"/>
              <a:gd name="connsiteX12" fmla="*/ 8229272 w 10972362"/>
              <a:gd name="connsiteY12" fmla="*/ 0 h 296212"/>
              <a:gd name="connsiteX13" fmla="*/ 8695597 w 10972362"/>
              <a:gd name="connsiteY13" fmla="*/ 0 h 296212"/>
              <a:gd name="connsiteX14" fmla="*/ 9271646 w 10972362"/>
              <a:gd name="connsiteY14" fmla="*/ 0 h 296212"/>
              <a:gd name="connsiteX15" fmla="*/ 9957419 w 10972362"/>
              <a:gd name="connsiteY15" fmla="*/ 0 h 296212"/>
              <a:gd name="connsiteX16" fmla="*/ 10972362 w 10972362"/>
              <a:gd name="connsiteY16" fmla="*/ 0 h 296212"/>
              <a:gd name="connsiteX17" fmla="*/ 10972362 w 10972362"/>
              <a:gd name="connsiteY17" fmla="*/ 296212 h 296212"/>
              <a:gd name="connsiteX18" fmla="*/ 10067142 w 10972362"/>
              <a:gd name="connsiteY18" fmla="*/ 296212 h 296212"/>
              <a:gd name="connsiteX19" fmla="*/ 9600817 w 10972362"/>
              <a:gd name="connsiteY19" fmla="*/ 296212 h 296212"/>
              <a:gd name="connsiteX20" fmla="*/ 9024768 w 10972362"/>
              <a:gd name="connsiteY20" fmla="*/ 296212 h 296212"/>
              <a:gd name="connsiteX21" fmla="*/ 8338995 w 10972362"/>
              <a:gd name="connsiteY21" fmla="*/ 296212 h 296212"/>
              <a:gd name="connsiteX22" fmla="*/ 7762946 w 10972362"/>
              <a:gd name="connsiteY22" fmla="*/ 296212 h 296212"/>
              <a:gd name="connsiteX23" fmla="*/ 7406344 w 10972362"/>
              <a:gd name="connsiteY23" fmla="*/ 296212 h 296212"/>
              <a:gd name="connsiteX24" fmla="*/ 7049743 w 10972362"/>
              <a:gd name="connsiteY24" fmla="*/ 296212 h 296212"/>
              <a:gd name="connsiteX25" fmla="*/ 6363970 w 10972362"/>
              <a:gd name="connsiteY25" fmla="*/ 296212 h 296212"/>
              <a:gd name="connsiteX26" fmla="*/ 6007368 w 10972362"/>
              <a:gd name="connsiteY26" fmla="*/ 296212 h 296212"/>
              <a:gd name="connsiteX27" fmla="*/ 5211872 w 10972362"/>
              <a:gd name="connsiteY27" fmla="*/ 296212 h 296212"/>
              <a:gd name="connsiteX28" fmla="*/ 4855270 w 10972362"/>
              <a:gd name="connsiteY28" fmla="*/ 296212 h 296212"/>
              <a:gd name="connsiteX29" fmla="*/ 3950050 w 10972362"/>
              <a:gd name="connsiteY29" fmla="*/ 296212 h 296212"/>
              <a:gd name="connsiteX30" fmla="*/ 3593449 w 10972362"/>
              <a:gd name="connsiteY30" fmla="*/ 296212 h 296212"/>
              <a:gd name="connsiteX31" fmla="*/ 2688229 w 10972362"/>
              <a:gd name="connsiteY31" fmla="*/ 296212 h 296212"/>
              <a:gd name="connsiteX32" fmla="*/ 1783009 w 10972362"/>
              <a:gd name="connsiteY32" fmla="*/ 296212 h 296212"/>
              <a:gd name="connsiteX33" fmla="*/ 1097236 w 10972362"/>
              <a:gd name="connsiteY33" fmla="*/ 296212 h 296212"/>
              <a:gd name="connsiteX34" fmla="*/ 740634 w 10972362"/>
              <a:gd name="connsiteY34" fmla="*/ 296212 h 296212"/>
              <a:gd name="connsiteX35" fmla="*/ 0 w 10972362"/>
              <a:gd name="connsiteY35" fmla="*/ 296212 h 296212"/>
              <a:gd name="connsiteX36" fmla="*/ 0 w 10972362"/>
              <a:gd name="connsiteY36" fmla="*/ 0 h 29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972362" h="296212" fill="none" extrusionOk="0">
                <a:moveTo>
                  <a:pt x="0" y="0"/>
                </a:moveTo>
                <a:cubicBezTo>
                  <a:pt x="315720" y="21938"/>
                  <a:pt x="505224" y="5560"/>
                  <a:pt x="905220" y="0"/>
                </a:cubicBezTo>
                <a:cubicBezTo>
                  <a:pt x="1305216" y="-5560"/>
                  <a:pt x="1164896" y="-4275"/>
                  <a:pt x="1371545" y="0"/>
                </a:cubicBezTo>
                <a:cubicBezTo>
                  <a:pt x="1578195" y="4275"/>
                  <a:pt x="1764687" y="13008"/>
                  <a:pt x="1947594" y="0"/>
                </a:cubicBezTo>
                <a:cubicBezTo>
                  <a:pt x="2130501" y="-13008"/>
                  <a:pt x="2579795" y="-7876"/>
                  <a:pt x="2743091" y="0"/>
                </a:cubicBezTo>
                <a:cubicBezTo>
                  <a:pt x="2906387" y="7876"/>
                  <a:pt x="3272831" y="-37843"/>
                  <a:pt x="3648310" y="0"/>
                </a:cubicBezTo>
                <a:cubicBezTo>
                  <a:pt x="4023789" y="37843"/>
                  <a:pt x="4235785" y="9099"/>
                  <a:pt x="4443807" y="0"/>
                </a:cubicBezTo>
                <a:cubicBezTo>
                  <a:pt x="4651829" y="-9099"/>
                  <a:pt x="4972845" y="14174"/>
                  <a:pt x="5239303" y="0"/>
                </a:cubicBezTo>
                <a:cubicBezTo>
                  <a:pt x="5505761" y="-14174"/>
                  <a:pt x="5666790" y="-38669"/>
                  <a:pt x="6034799" y="0"/>
                </a:cubicBezTo>
                <a:cubicBezTo>
                  <a:pt x="6402808" y="38669"/>
                  <a:pt x="6398337" y="11327"/>
                  <a:pt x="6501124" y="0"/>
                </a:cubicBezTo>
                <a:cubicBezTo>
                  <a:pt x="6603911" y="-11327"/>
                  <a:pt x="6759247" y="11017"/>
                  <a:pt x="6857726" y="0"/>
                </a:cubicBezTo>
                <a:cubicBezTo>
                  <a:pt x="6956205" y="-11017"/>
                  <a:pt x="7230452" y="10117"/>
                  <a:pt x="7324052" y="0"/>
                </a:cubicBezTo>
                <a:cubicBezTo>
                  <a:pt x="7417652" y="-10117"/>
                  <a:pt x="7916566" y="-40233"/>
                  <a:pt x="8229272" y="0"/>
                </a:cubicBezTo>
                <a:cubicBezTo>
                  <a:pt x="8541978" y="40233"/>
                  <a:pt x="8523456" y="17653"/>
                  <a:pt x="8695597" y="0"/>
                </a:cubicBezTo>
                <a:cubicBezTo>
                  <a:pt x="8867739" y="-17653"/>
                  <a:pt x="9054495" y="-2423"/>
                  <a:pt x="9271646" y="0"/>
                </a:cubicBezTo>
                <a:cubicBezTo>
                  <a:pt x="9488797" y="2423"/>
                  <a:pt x="9624582" y="-14347"/>
                  <a:pt x="9957419" y="0"/>
                </a:cubicBezTo>
                <a:cubicBezTo>
                  <a:pt x="10290256" y="14347"/>
                  <a:pt x="10737915" y="-13861"/>
                  <a:pt x="10972362" y="0"/>
                </a:cubicBezTo>
                <a:cubicBezTo>
                  <a:pt x="10968576" y="128386"/>
                  <a:pt x="10978317" y="228247"/>
                  <a:pt x="10972362" y="296212"/>
                </a:cubicBezTo>
                <a:cubicBezTo>
                  <a:pt x="10521505" y="338628"/>
                  <a:pt x="10315913" y="291327"/>
                  <a:pt x="10067142" y="296212"/>
                </a:cubicBezTo>
                <a:cubicBezTo>
                  <a:pt x="9818371" y="301097"/>
                  <a:pt x="9808194" y="277925"/>
                  <a:pt x="9600817" y="296212"/>
                </a:cubicBezTo>
                <a:cubicBezTo>
                  <a:pt x="9393441" y="314499"/>
                  <a:pt x="9207429" y="313761"/>
                  <a:pt x="9024768" y="296212"/>
                </a:cubicBezTo>
                <a:cubicBezTo>
                  <a:pt x="8842107" y="278663"/>
                  <a:pt x="8588833" y="323411"/>
                  <a:pt x="8338995" y="296212"/>
                </a:cubicBezTo>
                <a:cubicBezTo>
                  <a:pt x="8089157" y="269013"/>
                  <a:pt x="7938871" y="278149"/>
                  <a:pt x="7762946" y="296212"/>
                </a:cubicBezTo>
                <a:cubicBezTo>
                  <a:pt x="7587021" y="314275"/>
                  <a:pt x="7574208" y="313388"/>
                  <a:pt x="7406344" y="296212"/>
                </a:cubicBezTo>
                <a:cubicBezTo>
                  <a:pt x="7238480" y="279036"/>
                  <a:pt x="7122329" y="289215"/>
                  <a:pt x="7049743" y="296212"/>
                </a:cubicBezTo>
                <a:cubicBezTo>
                  <a:pt x="6977157" y="303209"/>
                  <a:pt x="6656357" y="303515"/>
                  <a:pt x="6363970" y="296212"/>
                </a:cubicBezTo>
                <a:cubicBezTo>
                  <a:pt x="6071583" y="288909"/>
                  <a:pt x="6118513" y="309732"/>
                  <a:pt x="6007368" y="296212"/>
                </a:cubicBezTo>
                <a:cubicBezTo>
                  <a:pt x="5896223" y="282692"/>
                  <a:pt x="5376042" y="292585"/>
                  <a:pt x="5211872" y="296212"/>
                </a:cubicBezTo>
                <a:cubicBezTo>
                  <a:pt x="5047702" y="299839"/>
                  <a:pt x="4998725" y="305064"/>
                  <a:pt x="4855270" y="296212"/>
                </a:cubicBezTo>
                <a:cubicBezTo>
                  <a:pt x="4711815" y="287360"/>
                  <a:pt x="4203928" y="295919"/>
                  <a:pt x="3950050" y="296212"/>
                </a:cubicBezTo>
                <a:cubicBezTo>
                  <a:pt x="3696172" y="296505"/>
                  <a:pt x="3705655" y="295592"/>
                  <a:pt x="3593449" y="296212"/>
                </a:cubicBezTo>
                <a:cubicBezTo>
                  <a:pt x="3481243" y="296832"/>
                  <a:pt x="3116141" y="320417"/>
                  <a:pt x="2688229" y="296212"/>
                </a:cubicBezTo>
                <a:cubicBezTo>
                  <a:pt x="2260317" y="272007"/>
                  <a:pt x="2211289" y="277144"/>
                  <a:pt x="1783009" y="296212"/>
                </a:cubicBezTo>
                <a:cubicBezTo>
                  <a:pt x="1354729" y="315280"/>
                  <a:pt x="1386689" y="307031"/>
                  <a:pt x="1097236" y="296212"/>
                </a:cubicBezTo>
                <a:cubicBezTo>
                  <a:pt x="807783" y="285393"/>
                  <a:pt x="910735" y="286702"/>
                  <a:pt x="740634" y="296212"/>
                </a:cubicBezTo>
                <a:cubicBezTo>
                  <a:pt x="570533" y="305722"/>
                  <a:pt x="218774" y="272245"/>
                  <a:pt x="0" y="296212"/>
                </a:cubicBezTo>
                <a:cubicBezTo>
                  <a:pt x="7938" y="162850"/>
                  <a:pt x="-4021" y="120291"/>
                  <a:pt x="0" y="0"/>
                </a:cubicBezTo>
                <a:close/>
              </a:path>
              <a:path w="10972362" h="296212" stroke="0" extrusionOk="0">
                <a:moveTo>
                  <a:pt x="0" y="0"/>
                </a:moveTo>
                <a:cubicBezTo>
                  <a:pt x="187326" y="-27181"/>
                  <a:pt x="622914" y="2376"/>
                  <a:pt x="905220" y="0"/>
                </a:cubicBezTo>
                <a:cubicBezTo>
                  <a:pt x="1187526" y="-2376"/>
                  <a:pt x="1364154" y="-27360"/>
                  <a:pt x="1590992" y="0"/>
                </a:cubicBezTo>
                <a:cubicBezTo>
                  <a:pt x="1817830" y="27360"/>
                  <a:pt x="1923258" y="22376"/>
                  <a:pt x="2057318" y="0"/>
                </a:cubicBezTo>
                <a:cubicBezTo>
                  <a:pt x="2191378" y="-22376"/>
                  <a:pt x="2542412" y="11358"/>
                  <a:pt x="2743091" y="0"/>
                </a:cubicBezTo>
                <a:cubicBezTo>
                  <a:pt x="2943770" y="-11358"/>
                  <a:pt x="3220169" y="37219"/>
                  <a:pt x="3648310" y="0"/>
                </a:cubicBezTo>
                <a:cubicBezTo>
                  <a:pt x="4076451" y="-37219"/>
                  <a:pt x="3900919" y="-3173"/>
                  <a:pt x="4114636" y="0"/>
                </a:cubicBezTo>
                <a:cubicBezTo>
                  <a:pt x="4328353" y="3173"/>
                  <a:pt x="4312748" y="-3227"/>
                  <a:pt x="4471238" y="0"/>
                </a:cubicBezTo>
                <a:cubicBezTo>
                  <a:pt x="4629728" y="3227"/>
                  <a:pt x="4975856" y="9319"/>
                  <a:pt x="5157010" y="0"/>
                </a:cubicBezTo>
                <a:cubicBezTo>
                  <a:pt x="5338164" y="-9319"/>
                  <a:pt x="5559476" y="-31465"/>
                  <a:pt x="5842783" y="0"/>
                </a:cubicBezTo>
                <a:cubicBezTo>
                  <a:pt x="6126090" y="31465"/>
                  <a:pt x="6464601" y="17211"/>
                  <a:pt x="6638279" y="0"/>
                </a:cubicBezTo>
                <a:cubicBezTo>
                  <a:pt x="6811957" y="-17211"/>
                  <a:pt x="6943180" y="13576"/>
                  <a:pt x="7214328" y="0"/>
                </a:cubicBezTo>
                <a:cubicBezTo>
                  <a:pt x="7485476" y="-13576"/>
                  <a:pt x="7395847" y="-424"/>
                  <a:pt x="7570930" y="0"/>
                </a:cubicBezTo>
                <a:cubicBezTo>
                  <a:pt x="7746013" y="424"/>
                  <a:pt x="7815036" y="-8876"/>
                  <a:pt x="8037255" y="0"/>
                </a:cubicBezTo>
                <a:cubicBezTo>
                  <a:pt x="8259474" y="8876"/>
                  <a:pt x="8680291" y="19847"/>
                  <a:pt x="8942475" y="0"/>
                </a:cubicBezTo>
                <a:cubicBezTo>
                  <a:pt x="9204659" y="-19847"/>
                  <a:pt x="9206408" y="-20897"/>
                  <a:pt x="9408800" y="0"/>
                </a:cubicBezTo>
                <a:cubicBezTo>
                  <a:pt x="9611192" y="20897"/>
                  <a:pt x="9677684" y="10580"/>
                  <a:pt x="9875126" y="0"/>
                </a:cubicBezTo>
                <a:cubicBezTo>
                  <a:pt x="10072568" y="-10580"/>
                  <a:pt x="10182214" y="-11768"/>
                  <a:pt x="10341451" y="0"/>
                </a:cubicBezTo>
                <a:cubicBezTo>
                  <a:pt x="10500688" y="11768"/>
                  <a:pt x="10822634" y="27104"/>
                  <a:pt x="10972362" y="0"/>
                </a:cubicBezTo>
                <a:cubicBezTo>
                  <a:pt x="10968073" y="120328"/>
                  <a:pt x="10983789" y="204471"/>
                  <a:pt x="10972362" y="296212"/>
                </a:cubicBezTo>
                <a:cubicBezTo>
                  <a:pt x="10832312" y="304452"/>
                  <a:pt x="10728005" y="279984"/>
                  <a:pt x="10506037" y="296212"/>
                </a:cubicBezTo>
                <a:cubicBezTo>
                  <a:pt x="10284070" y="312440"/>
                  <a:pt x="9964809" y="330948"/>
                  <a:pt x="9600817" y="296212"/>
                </a:cubicBezTo>
                <a:cubicBezTo>
                  <a:pt x="9236825" y="261476"/>
                  <a:pt x="8956769" y="339638"/>
                  <a:pt x="8695597" y="296212"/>
                </a:cubicBezTo>
                <a:cubicBezTo>
                  <a:pt x="8434425" y="252786"/>
                  <a:pt x="8281485" y="265919"/>
                  <a:pt x="8009824" y="296212"/>
                </a:cubicBezTo>
                <a:cubicBezTo>
                  <a:pt x="7738163" y="326505"/>
                  <a:pt x="7524399" y="312023"/>
                  <a:pt x="7324052" y="296212"/>
                </a:cubicBezTo>
                <a:cubicBezTo>
                  <a:pt x="7123705" y="280401"/>
                  <a:pt x="6695388" y="326733"/>
                  <a:pt x="6528555" y="296212"/>
                </a:cubicBezTo>
                <a:cubicBezTo>
                  <a:pt x="6361722" y="265691"/>
                  <a:pt x="5927053" y="340622"/>
                  <a:pt x="5623336" y="296212"/>
                </a:cubicBezTo>
                <a:cubicBezTo>
                  <a:pt x="5319619" y="251802"/>
                  <a:pt x="5373806" y="302385"/>
                  <a:pt x="5266734" y="296212"/>
                </a:cubicBezTo>
                <a:cubicBezTo>
                  <a:pt x="5159662" y="290039"/>
                  <a:pt x="5026959" y="285099"/>
                  <a:pt x="4910132" y="296212"/>
                </a:cubicBezTo>
                <a:cubicBezTo>
                  <a:pt x="4793305" y="307325"/>
                  <a:pt x="4534712" y="294445"/>
                  <a:pt x="4334083" y="296212"/>
                </a:cubicBezTo>
                <a:cubicBezTo>
                  <a:pt x="4133454" y="297979"/>
                  <a:pt x="3840566" y="310994"/>
                  <a:pt x="3648310" y="296212"/>
                </a:cubicBezTo>
                <a:cubicBezTo>
                  <a:pt x="3456054" y="281430"/>
                  <a:pt x="3204916" y="306696"/>
                  <a:pt x="3072261" y="296212"/>
                </a:cubicBezTo>
                <a:cubicBezTo>
                  <a:pt x="2939606" y="285728"/>
                  <a:pt x="2674194" y="292971"/>
                  <a:pt x="2276765" y="296212"/>
                </a:cubicBezTo>
                <a:cubicBezTo>
                  <a:pt x="1879336" y="299453"/>
                  <a:pt x="1726778" y="273239"/>
                  <a:pt x="1371545" y="296212"/>
                </a:cubicBezTo>
                <a:cubicBezTo>
                  <a:pt x="1016312" y="319185"/>
                  <a:pt x="922327" y="282962"/>
                  <a:pt x="685773" y="296212"/>
                </a:cubicBezTo>
                <a:cubicBezTo>
                  <a:pt x="449219" y="309462"/>
                  <a:pt x="271207" y="330227"/>
                  <a:pt x="0" y="296212"/>
                </a:cubicBezTo>
                <a:cubicBezTo>
                  <a:pt x="12819" y="198907"/>
                  <a:pt x="-7644" y="1423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B9B9A-7112-42A1-8F21-94B7B276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82" y="6309141"/>
            <a:ext cx="8818292" cy="394139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GB" sz="19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Interviewer, ask the players one-by-one why they would be good at this. </a:t>
            </a:r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2B9FAB-F290-417F-B84F-D3D32E24F55A}"/>
              </a:ext>
            </a:extLst>
          </p:cNvPr>
          <p:cNvGrpSpPr/>
          <p:nvPr/>
        </p:nvGrpSpPr>
        <p:grpSpPr>
          <a:xfrm>
            <a:off x="104154" y="3482144"/>
            <a:ext cx="8919514" cy="2722905"/>
            <a:chOff x="106490" y="3991684"/>
            <a:chExt cx="8919514" cy="272290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2BC5663-7233-42D3-B384-3784A802FE79}"/>
                </a:ext>
              </a:extLst>
            </p:cNvPr>
            <p:cNvSpPr/>
            <p:nvPr/>
          </p:nvSpPr>
          <p:spPr>
            <a:xfrm>
              <a:off x="106490" y="3991684"/>
              <a:ext cx="4352782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own a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lot of hats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good at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keeping secrets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good at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sewing 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3113EB4-3A15-4601-8587-02CABF6642CB}"/>
                </a:ext>
              </a:extLst>
            </p:cNvPr>
            <p:cNvSpPr/>
            <p:nvPr/>
          </p:nvSpPr>
          <p:spPr>
            <a:xfrm>
              <a:off x="4572000" y="3991684"/>
              <a:ext cx="4454004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000" b="1" dirty="0">
                  <a:solidFill>
                    <a:srgbClr val="0056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B</a:t>
              </a:r>
            </a:p>
            <a:p>
              <a:pPr marL="285750" indent="-285750">
                <a:lnSpc>
                  <a:spcPct val="113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good at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thinking of rhymes</a:t>
              </a:r>
            </a:p>
            <a:p>
              <a:pPr marL="285750" indent="-285750">
                <a:lnSpc>
                  <a:spcPct val="113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good at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saving money  </a:t>
              </a:r>
            </a:p>
            <a:p>
              <a:pPr marL="285750" indent="-285750">
                <a:lnSpc>
                  <a:spcPct val="113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don’t mind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loud noises </a:t>
              </a:r>
            </a:p>
            <a:p>
              <a:endParaRPr lang="en-GB" sz="2000" b="1" dirty="0">
                <a:solidFill>
                  <a:srgbClr val="692A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B94CBCC-3838-46BC-9301-3EFC25AE3C49}"/>
                </a:ext>
              </a:extLst>
            </p:cNvPr>
            <p:cNvSpPr/>
            <p:nvPr/>
          </p:nvSpPr>
          <p:spPr>
            <a:xfrm>
              <a:off x="106490" y="5402678"/>
              <a:ext cx="4352782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AA54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D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You’re very good at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maths</a:t>
              </a: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love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fancy dress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always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feel important </a:t>
              </a:r>
            </a:p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9FA6FA7-55D2-498C-B99C-1B5928D6526A}"/>
                </a:ext>
              </a:extLst>
            </p:cNvPr>
            <p:cNvSpPr/>
            <p:nvPr/>
          </p:nvSpPr>
          <p:spPr>
            <a:xfrm>
              <a:off x="4572000" y="5402678"/>
              <a:ext cx="4454004" cy="13119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7175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Player E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have a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imagination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and write 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own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many disguises  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endPara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47638C-13A3-4B10-94D4-5D359EB7B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303" y="3181240"/>
            <a:ext cx="8187396" cy="2127739"/>
          </a:xfrm>
        </p:spPr>
        <p:txBody>
          <a:bodyPr>
            <a:normAutofit/>
          </a:bodyPr>
          <a:lstStyle/>
          <a:p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Player C, it is time to decide. </a:t>
            </a:r>
          </a:p>
          <a:p>
            <a:pPr>
              <a:lnSpc>
                <a:spcPct val="150000"/>
              </a:lnSpc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Who will be the castle’s new </a:t>
            </a:r>
            <a:r>
              <a:rPr lang="en-GB" sz="2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falconer?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BFF0015-01F7-4BD0-A593-49A26980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68" y="236737"/>
            <a:ext cx="3192263" cy="319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CD4073C-8F9D-47C9-9DCF-0D22CA422C2E}"/>
              </a:ext>
            </a:extLst>
          </p:cNvPr>
          <p:cNvSpPr txBox="1">
            <a:spLocks/>
          </p:cNvSpPr>
          <p:nvPr/>
        </p:nvSpPr>
        <p:spPr>
          <a:xfrm>
            <a:off x="478301" y="4776716"/>
            <a:ext cx="8187396" cy="196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 on your new job! </a:t>
            </a:r>
          </a:p>
          <a:p>
            <a:pPr>
              <a:lnSpc>
                <a:spcPct val="150000"/>
              </a:lnSpc>
            </a:pPr>
            <a:r>
              <a:rPr lang="en-GB" sz="1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up as interviewer, </a:t>
            </a:r>
            <a:r>
              <a:rPr lang="en-GB" sz="12800" b="1" dirty="0">
                <a:solidFill>
                  <a:srgbClr val="AA5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D…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b3d1eb-d48f-471b-880e-0ab6d8680f69">
      <Value>1730</Value>
      <Value>2831</Value>
    </TaxCatchAll>
    <CalYear xmlns="2db3d1eb-d48f-471b-880e-0ab6d8680f69">2021</CalYear>
    <SecurityClass xmlns="2db3d1eb-d48f-471b-880e-0ab6d8680f69">OFFICIAL</SecurityClass>
    <mc3485e570ec44dbbff260b079be715c xmlns="2db3d1eb-d48f-471b-880e-0ab6d8680f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PP - Learning ＆ Inclusion</TermName>
          <TermId xmlns="http://schemas.microsoft.com/office/infopath/2007/PartnerControls">8cca4e9a-62d4-41c7-bcaf-16bbc1a4f9a3</TermId>
        </TermInfo>
      </Terms>
    </mc3485e570ec44dbbff260b079be715c>
    <o6e1ad5fb6c647a1b7ede24a370ecf23 xmlns="2db3d1eb-d48f-471b-880e-0ab6d8680f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 Resource</TermName>
          <TermId xmlns="http://schemas.microsoft.com/office/infopath/2007/PartnerControls">5aaf89b4-ce4a-4cf6-a8a8-d0a89bb53525</TermId>
        </TermInfo>
      </Terms>
    </o6e1ad5fb6c647a1b7ede24a370ecf23>
    <SupersededDate xmlns="2db3d1eb-d48f-471b-880e-0ab6d8680f69" xsi:nil="true"/>
    <j2ffcaff97904629a1f49bb5392bfa74 xmlns="2db3d1eb-d48f-471b-880e-0ab6d8680f69">
      <Terms xmlns="http://schemas.microsoft.com/office/infopath/2007/PartnerControls"/>
    </j2ffcaff97904629a1f49bb5392bfa74>
    <Site_x0020_or_x0020_Region xmlns="0a1afdd1-1b40-4bfa-bfb7-7a69fafa81c3">150</Site_x0020_or_x0020_Region>
    <YearEndDate xmlns="2db3d1eb-d48f-471b-880e-0ab6d8680f69" xsi:nil="true"/>
    <Theme_x0020_or_x0020_Topic xmlns="2db3d1eb-d48f-471b-880e-0ab6d8680f69">Castles</Theme_x0020_or_x0020_Topic>
    <_dlc_DocId xmlns="2db3d1eb-d48f-471b-880e-0ab6d8680f69">HESDOC-1046482884-252</_dlc_DocId>
    <_dlc_DocIdUrl xmlns="2db3d1eb-d48f-471b-880e-0ab6d8680f69">
      <Url>https://hescot.sharepoint.com/sites/dc/vse/_layouts/15/DocIdRedir.aspx?ID=HESDOC-1046482884-252</Url>
      <Description>HESDOC-1046482884-252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5A2B7AD8C84408736AA48E52FF777" ma:contentTypeVersion="1208" ma:contentTypeDescription="Create a new document." ma:contentTypeScope="" ma:versionID="bdec4d16ca093946394b927c125db9b8">
  <xsd:schema xmlns:xsd="http://www.w3.org/2001/XMLSchema" xmlns:xs="http://www.w3.org/2001/XMLSchema" xmlns:p="http://schemas.microsoft.com/office/2006/metadata/properties" xmlns:ns2="2db3d1eb-d48f-471b-880e-0ab6d8680f69" xmlns:ns3="0a1afdd1-1b40-4bfa-bfb7-7a69fafa81c3" xmlns:ns4="f8071959-3d68-40c1-ba21-4dbcba5c9693" targetNamespace="http://schemas.microsoft.com/office/2006/metadata/properties" ma:root="true" ma:fieldsID="20833420cedc0a7f2a16f57c6c8e3e58" ns2:_="" ns3:_="" ns4:_="">
    <xsd:import namespace="2db3d1eb-d48f-471b-880e-0ab6d8680f69"/>
    <xsd:import namespace="0a1afdd1-1b40-4bfa-bfb7-7a69fafa81c3"/>
    <xsd:import namespace="f8071959-3d68-40c1-ba21-4dbcba5c969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mc3485e570ec44dbbff260b079be715c" minOccurs="0"/>
                <xsd:element ref="ns2:TaxCatchAll" minOccurs="0"/>
                <xsd:element ref="ns2:o6e1ad5fb6c647a1b7ede24a370ecf23" minOccurs="0"/>
                <xsd:element ref="ns2:j2ffcaff97904629a1f49bb5392bfa74" minOccurs="0"/>
                <xsd:element ref="ns2:SecurityClass" minOccurs="0"/>
                <xsd:element ref="ns3:Site_x0020_or_x0020_Region" minOccurs="0"/>
                <xsd:element ref="ns3:Site_x0020_or_x0020_Region_x003a_C_x0026_T-District" minOccurs="0"/>
                <xsd:element ref="ns3:Site_x0020_or_x0020_Region_x003a_Local_x0020_Authority" minOccurs="0"/>
                <xsd:element ref="ns3:Site_x0020_or_x0020_Region_x003a_TDDM" minOccurs="0"/>
                <xsd:element ref="ns3:Site_x0020_or_x0020_Region_x003a_Intranet-District" minOccurs="0"/>
                <xsd:element ref="ns3:Site_x0020_or_x0020_Region_x003a_C_x0026_T-Region" minOccurs="0"/>
                <xsd:element ref="ns3:Site_x0020_or_x0020_Region_x003a_Depot" minOccurs="0"/>
                <xsd:element ref="ns3:Site_x0020_or_x0020_Region_x003a_Intranet-Region" minOccurs="0"/>
                <xsd:element ref="ns3:Site_x0020_or_x0020_Region_x003a_PIC_x0020_No." minOccurs="0"/>
                <xsd:element ref="ns3:Site_x0020_or_x0020_Region_x003a_PIC_x0020_Group" minOccurs="0"/>
                <xsd:element ref="ns2:Theme_x0020_or_x0020_Topic" minOccurs="0"/>
                <xsd:element ref="ns2:CalYear" minOccurs="0"/>
                <xsd:element ref="ns2:YearEndDate" minOccurs="0"/>
                <xsd:element ref="ns2:SupersededDate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3d1eb-d48f-471b-880e-0ab6d8680f6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mc3485e570ec44dbbff260b079be715c" ma:index="11" nillable="true" ma:taxonomy="true" ma:internalName="mc3485e570ec44dbbff260b079be715c" ma:taxonomyFieldName="C_x0026_T_x0020_Function" ma:displayName="C&amp;T Function" ma:default="" ma:fieldId="{6c3485e5-70ec-44db-bff2-60b079be715c}" ma:sspId="71091f16-79d5-4f0b-b9d4-d20c00c650b9" ma:termSetId="86ee0bd3-a5fa-4d63-a674-acebc9b2b39c" ma:anchorId="21656091-74b4-4113-8982-9a542ed578f1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c70f7087-0082-4391-939c-218467fe4371}" ma:internalName="TaxCatchAll" ma:showField="CatchAllData" ma:web="2db3d1eb-d48f-471b-880e-0ab6d8680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6e1ad5fb6c647a1b7ede24a370ecf23" ma:index="13" ma:taxonomy="true" ma:internalName="o6e1ad5fb6c647a1b7ede24a370ecf23" ma:taxonomyFieldName="DocType" ma:displayName="Document Type" ma:default="" ma:fieldId="{86e1ad5f-b6c6-47a1-b7ed-e24a370ecf23}" ma:sspId="71091f16-79d5-4f0b-b9d4-d20c00c650b9" ma:termSetId="ddc70e1e-1084-4f36-a290-75908947c60b" ma:anchorId="8640e53d-4831-432d-87aa-18b1c1b9cadd" ma:open="false" ma:isKeyword="false">
      <xsd:complexType>
        <xsd:sequence>
          <xsd:element ref="pc:Terms" minOccurs="0" maxOccurs="1"/>
        </xsd:sequence>
      </xsd:complexType>
    </xsd:element>
    <xsd:element name="j2ffcaff97904629a1f49bb5392bfa74" ma:index="14" nillable="true" ma:taxonomy="true" ma:internalName="j2ffcaff97904629a1f49bb5392bfa74" ma:taxonomyFieldName="Learning_x0020_Programme" ma:displayName="Learning Programme" ma:default="" ma:fieldId="{32ffcaff-9790-4629-a1f4-9bb5392bfa74}" ma:sspId="71091f16-79d5-4f0b-b9d4-d20c00c650b9" ma:termSetId="290d6b0a-6298-4a86-8855-5e58ccd6d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curityClass" ma:index="15" nillable="true" ma:displayName="Security Classification" ma:default="OFFICIAL" ma:description="Security Classification of documents" ma:format="Dropdown" ma:internalName="SecurityClass">
      <xsd:simpleType>
        <xsd:restriction base="dms:Choice">
          <xsd:enumeration value="PUBLIC"/>
          <xsd:enumeration value="OFFICIAL"/>
          <xsd:enumeration value="OFFICIAL-SENSITIVE"/>
          <xsd:enumeration value="OFFICIAL-SENSITIVE: COMMERCIAL"/>
          <xsd:enumeration value="OFFICIAL-SENSITIVE: PERSONAL"/>
          <xsd:enumeration value="LEGALLY PRIVILEGED AND CONFIDENTIAL"/>
          <xsd:enumeration value="SECRET"/>
          <xsd:enumeration value="TOP SECRET"/>
        </xsd:restriction>
      </xsd:simpleType>
    </xsd:element>
    <xsd:element name="Theme_x0020_or_x0020_Topic" ma:index="29" nillable="true" ma:displayName="Theme or Topic" ma:description="Theme or topic for knowledgebase" ma:internalName="Theme_x0020_or_x0020_Topic">
      <xsd:simpleType>
        <xsd:restriction base="dms:Text">
          <xsd:maxLength value="255"/>
        </xsd:restriction>
      </xsd:simpleType>
    </xsd:element>
    <xsd:element name="CalYear" ma:index="30" nillable="true" ma:displayName="Calendar Year" ma:default="2021" ma:format="Dropdown" ma:internalName="CalYear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</xsd:restriction>
      </xsd:simpleType>
    </xsd:element>
    <xsd:element name="YearEndDate" ma:index="31" nillable="true" ma:displayName="Year End Date" ma:description="Last day of the current financial year i.e. 31/03/2020" ma:format="DateOnly" ma:internalName="YearEndDate" ma:readOnly="false">
      <xsd:simpleType>
        <xsd:restriction base="dms:DateTime"/>
      </xsd:simpleType>
    </xsd:element>
    <xsd:element name="SupersededDate" ma:index="32" nillable="true" ma:displayName="Superseded Date" ma:description="Date the document is superseded" ma:format="DateOnly" ma:internalName="Supersed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afdd1-1b40-4bfa-bfb7-7a69fafa81c3" elementFormDefault="qualified">
    <xsd:import namespace="http://schemas.microsoft.com/office/2006/documentManagement/types"/>
    <xsd:import namespace="http://schemas.microsoft.com/office/infopath/2007/PartnerControls"/>
    <xsd:element name="Site_x0020_or_x0020_Region" ma:index="17" nillable="true" ma:displayName="Site or Region" ma:list="{fb6fd5bb-79d5-4b11-b15e-6c9ffd4236a3}" ma:internalName="Site_x0020_or_x0020_Region" ma:showField="Title" ma:web="0a1afdd1-1b40-4bfa-bfb7-7a69fafa81c3">
      <xsd:simpleType>
        <xsd:restriction base="dms:Lookup"/>
      </xsd:simpleType>
    </xsd:element>
    <xsd:element name="Site_x0020_or_x0020_Region_x003a_C_x0026_T-District" ma:index="18" nillable="true" ma:displayName="Site or Region:C&amp;T-District" ma:list="{fb6fd5bb-79d5-4b11-b15e-6c9ffd4236a3}" ma:internalName="Site_x0020_or_x0020_Region_x003A_C_x0026_T_x002d_District" ma:readOnly="true" ma:showField="C_x0026_T_x002d_District" ma:web="0a1afdd1-1b40-4bfa-bfb7-7a69fafa81c3">
      <xsd:simpleType>
        <xsd:restriction base="dms:Lookup"/>
      </xsd:simpleType>
    </xsd:element>
    <xsd:element name="Site_x0020_or_x0020_Region_x003a_Local_x0020_Authority" ma:index="19" nillable="true" ma:displayName="Site or Region:Local Authority" ma:list="{fb6fd5bb-79d5-4b11-b15e-6c9ffd4236a3}" ma:internalName="Site_x0020_or_x0020_Region_x003A_Local_x0020_Authority" ma:readOnly="true" ma:showField="Local_x0020_Authority" ma:web="0a1afdd1-1b40-4bfa-bfb7-7a69fafa81c3">
      <xsd:simpleType>
        <xsd:restriction base="dms:Lookup"/>
      </xsd:simpleType>
    </xsd:element>
    <xsd:element name="Site_x0020_or_x0020_Region_x003a_TDDM" ma:index="20" nillable="true" ma:displayName="Site or Region:TDDM" ma:list="{fb6fd5bb-79d5-4b11-b15e-6c9ffd4236a3}" ma:internalName="Site_x0020_or_x0020_Region_x003A_TDDM" ma:readOnly="true" ma:showField="TDDM" ma:web="0a1afdd1-1b40-4bfa-bfb7-7a69fafa81c3">
      <xsd:simpleType>
        <xsd:restriction base="dms:Lookup"/>
      </xsd:simpleType>
    </xsd:element>
    <xsd:element name="Site_x0020_or_x0020_Region_x003a_Intranet-District" ma:index="21" nillable="true" ma:displayName="Site or Region:Intranet-District" ma:list="{fb6fd5bb-79d5-4b11-b15e-6c9ffd4236a3}" ma:internalName="Site_x0020_or_x0020_Region_x003A_Intranet_x002d_District" ma:readOnly="true" ma:showField="Intranet_x002d_District" ma:web="0a1afdd1-1b40-4bfa-bfb7-7a69fafa81c3">
      <xsd:simpleType>
        <xsd:restriction base="dms:Lookup"/>
      </xsd:simpleType>
    </xsd:element>
    <xsd:element name="Site_x0020_or_x0020_Region_x003a_C_x0026_T-Region" ma:index="22" nillable="true" ma:displayName="Site or Region:C&amp;T-Region" ma:list="{fb6fd5bb-79d5-4b11-b15e-6c9ffd4236a3}" ma:internalName="Site_x0020_or_x0020_Region_x003A_C_x0026_T_x002d_Region" ma:readOnly="true" ma:showField="C_x0026_T_x002d_Region" ma:web="0a1afdd1-1b40-4bfa-bfb7-7a69fafa81c3">
      <xsd:simpleType>
        <xsd:restriction base="dms:Lookup"/>
      </xsd:simpleType>
    </xsd:element>
    <xsd:element name="Site_x0020_or_x0020_Region_x003a_Depot" ma:index="23" nillable="true" ma:displayName="Site or Region:Depot" ma:list="{fb6fd5bb-79d5-4b11-b15e-6c9ffd4236a3}" ma:internalName="Site_x0020_or_x0020_Region_x003A_Depot" ma:readOnly="true" ma:showField="Depot" ma:web="0a1afdd1-1b40-4bfa-bfb7-7a69fafa81c3">
      <xsd:simpleType>
        <xsd:restriction base="dms:Lookup"/>
      </xsd:simpleType>
    </xsd:element>
    <xsd:element name="Site_x0020_or_x0020_Region_x003a_Intranet-Region" ma:index="24" nillable="true" ma:displayName="Site or Region:Intranet-Region" ma:list="{fb6fd5bb-79d5-4b11-b15e-6c9ffd4236a3}" ma:internalName="Site_x0020_or_x0020_Region_x003A_Intranet_x002d_Region" ma:readOnly="true" ma:showField="Intranet_x002d_Region" ma:web="0a1afdd1-1b40-4bfa-bfb7-7a69fafa81c3">
      <xsd:simpleType>
        <xsd:restriction base="dms:Lookup"/>
      </xsd:simpleType>
    </xsd:element>
    <xsd:element name="Site_x0020_or_x0020_Region_x003a_PIC_x0020_No." ma:index="25" nillable="true" ma:displayName="Site or Region:PIC No." ma:list="{fb6fd5bb-79d5-4b11-b15e-6c9ffd4236a3}" ma:internalName="Site_x0020_or_x0020_Region_x003A_PIC_x0020_No_x002e_" ma:readOnly="true" ma:showField="PIC_x0020_No_x002e_" ma:web="0a1afdd1-1b40-4bfa-bfb7-7a69fafa81c3">
      <xsd:simpleType>
        <xsd:restriction base="dms:Lookup"/>
      </xsd:simpleType>
    </xsd:element>
    <xsd:element name="Site_x0020_or_x0020_Region_x003a_PIC_x0020_Group" ma:index="26" nillable="true" ma:displayName="Site or Region:PIC Group" ma:list="{fb6fd5bb-79d5-4b11-b15e-6c9ffd4236a3}" ma:internalName="Site_x0020_or_x0020_Region_x003A_PIC_x0020_Group" ma:readOnly="true" ma:showField="PIC_x0020_Group" ma:web="0a1afdd1-1b40-4bfa-bfb7-7a69fafa81c3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71959-3d68-40c1-ba21-4dbcba5c9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728A56-4485-47A0-81C0-505A2E96A03E}">
  <ds:schemaRefs>
    <ds:schemaRef ds:uri="http://schemas.microsoft.com/office/2006/metadata/properties"/>
    <ds:schemaRef ds:uri="http://schemas.microsoft.com/office/infopath/2007/PartnerControls"/>
    <ds:schemaRef ds:uri="2db3d1eb-d48f-471b-880e-0ab6d8680f69"/>
    <ds:schemaRef ds:uri="0a1afdd1-1b40-4bfa-bfb7-7a69fafa81c3"/>
  </ds:schemaRefs>
</ds:datastoreItem>
</file>

<file path=customXml/itemProps2.xml><?xml version="1.0" encoding="utf-8"?>
<ds:datastoreItem xmlns:ds="http://schemas.openxmlformats.org/officeDocument/2006/customXml" ds:itemID="{11780AA7-C171-4414-96E5-0AE15B23B4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3F8FB-E5BF-4044-B340-B98D455D7C6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6AC3701-A9EE-426B-940C-8599CB10A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3d1eb-d48f-471b-880e-0ab6d8680f69"/>
    <ds:schemaRef ds:uri="0a1afdd1-1b40-4bfa-bfb7-7a69fafa81c3"/>
    <ds:schemaRef ds:uri="f8071959-3d68-40c1-ba21-4dbcba5c9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1052</Words>
  <Application>Microsoft Office PowerPoint</Application>
  <PresentationFormat>On-screen Show (4:3)</PresentationFormat>
  <Paragraphs>179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Round 1: Player A is the interviewer </vt:lpstr>
      <vt:lpstr>PowerPoint Presentation</vt:lpstr>
      <vt:lpstr>Round 2: Player B is the interviewer </vt:lpstr>
      <vt:lpstr>PowerPoint Presentation</vt:lpstr>
      <vt:lpstr>Round 3: Player C is the interviewer </vt:lpstr>
      <vt:lpstr>PowerPoint Presentation</vt:lpstr>
      <vt:lpstr>Round 4: Player D is the interviewer </vt:lpstr>
      <vt:lpstr>PowerPoint Presentation</vt:lpstr>
      <vt:lpstr>Round 5: Player E is the interviewer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Hood</dc:creator>
  <cp:lastModifiedBy>Catriona Hood</cp:lastModifiedBy>
  <cp:revision>16</cp:revision>
  <dcterms:created xsi:type="dcterms:W3CDTF">2021-02-18T11:38:38Z</dcterms:created>
  <dcterms:modified xsi:type="dcterms:W3CDTF">2021-09-01T10:38:58Z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0x010100E075A2B7AD8C84408736AA48E52FF777</vt:lpwstr>
  </property>
  <property fmtid="{D5CDD505-2E9C-101B-9397-08002B2CF9AE}" pid="3" name="Order">
    <vt:r8>100</vt:r8>
  </property>
  <property fmtid="{D5CDD505-2E9C-101B-9397-08002B2CF9AE}" pid="4" name="Learning Programme">
    <vt:lpwstr/>
  </property>
  <property fmtid="{D5CDD505-2E9C-101B-9397-08002B2CF9AE}" pid="5" name="_ExtendedDescription">
    <vt:lpwstr/>
  </property>
  <property fmtid="{D5CDD505-2E9C-101B-9397-08002B2CF9AE}" pid="6" name="DocumentSetDescription">
    <vt:lpwstr/>
  </property>
  <property fmtid="{D5CDD505-2E9C-101B-9397-08002B2CF9AE}" pid="7" name="DocType">
    <vt:lpwstr>2831;#Final Resource|5aaf89b4-ce4a-4cf6-a8a8-d0a89bb53525</vt:lpwstr>
  </property>
  <property fmtid="{D5CDD505-2E9C-101B-9397-08002B2CF9AE}" pid="8" name="C&amp;T Function">
    <vt:lpwstr>1730;#PP - Learning ＆ Inclusion|8cca4e9a-62d4-41c7-bcaf-16bbc1a4f9a3</vt:lpwstr>
  </property>
  <property fmtid="{D5CDD505-2E9C-101B-9397-08002B2CF9AE}" pid="9" name="_dlc_DocIdItemGuid">
    <vt:lpwstr>157f46b8-d750-4b64-99ae-a7b8d906f102</vt:lpwstr>
  </property>
</Properties>
</file>